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8"/>
    <p:restoredTop sz="94647"/>
  </p:normalViewPr>
  <p:slideViewPr>
    <p:cSldViewPr snapToGrid="0" snapToObjects="1">
      <p:cViewPr varScale="1">
        <p:scale>
          <a:sx n="80" d="100"/>
          <a:sy n="80" d="100"/>
        </p:scale>
        <p:origin x="14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AA4A-663F-2240-B031-4D44C2C70AD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FA22-FCCB-6E40-9CD6-B9C36AEC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90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AA4A-663F-2240-B031-4D44C2C70AD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FA22-FCCB-6E40-9CD6-B9C36AEC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8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AA4A-663F-2240-B031-4D44C2C70AD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FA22-FCCB-6E40-9CD6-B9C36AEC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0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AA4A-663F-2240-B031-4D44C2C70AD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FA22-FCCB-6E40-9CD6-B9C36AEC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9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AA4A-663F-2240-B031-4D44C2C70AD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FA22-FCCB-6E40-9CD6-B9C36AEC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2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AA4A-663F-2240-B031-4D44C2C70AD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FA22-FCCB-6E40-9CD6-B9C36AEC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0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AA4A-663F-2240-B031-4D44C2C70AD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FA22-FCCB-6E40-9CD6-B9C36AEC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87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AA4A-663F-2240-B031-4D44C2C70AD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FA22-FCCB-6E40-9CD6-B9C36AEC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6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AA4A-663F-2240-B031-4D44C2C70AD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FA22-FCCB-6E40-9CD6-B9C36AEC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1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AA4A-663F-2240-B031-4D44C2C70AD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FA22-FCCB-6E40-9CD6-B9C36AEC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0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AA4A-663F-2240-B031-4D44C2C70AD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FA22-FCCB-6E40-9CD6-B9C36AEC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0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AA4A-663F-2240-B031-4D44C2C70AD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5FA22-FCCB-6E40-9CD6-B9C36AEC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6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CA54545-B929-2745-AEDE-FDD5075D9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EA9D4E5-A241-9A4E-9E2C-A882E4EFC2F0}"/>
              </a:ext>
            </a:extLst>
          </p:cNvPr>
          <p:cNvSpPr/>
          <p:nvPr/>
        </p:nvSpPr>
        <p:spPr>
          <a:xfrm>
            <a:off x="403412" y="502022"/>
            <a:ext cx="91888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E85A0B"/>
                </a:solidFill>
              </a:rPr>
              <a:t>РЕГИОНАЛЬНЫЙ ОПЫТ ВЗАИМОДЕЙСТВИЯ </a:t>
            </a:r>
            <a:br>
              <a:rPr lang="ru-RU" sz="2800" b="1" dirty="0">
                <a:solidFill>
                  <a:srgbClr val="E85A0B"/>
                </a:solidFill>
              </a:rPr>
            </a:br>
            <a:r>
              <a:rPr lang="ru-RU" sz="2800" b="1" dirty="0">
                <a:solidFill>
                  <a:srgbClr val="E85A0B"/>
                </a:solidFill>
              </a:rPr>
              <a:t>ОБЩЕСТВЕННЫХ ПАЛАТ СУБЪЕКТА И МУНИЦИПАЛИТЕТОВ </a:t>
            </a:r>
            <a:br>
              <a:rPr lang="ru-RU" sz="2800" b="1" dirty="0">
                <a:solidFill>
                  <a:srgbClr val="E85A0B"/>
                </a:solidFill>
              </a:rPr>
            </a:br>
            <a:r>
              <a:rPr lang="ru-RU" sz="2800" b="1" dirty="0">
                <a:solidFill>
                  <a:srgbClr val="E85A0B"/>
                </a:solidFill>
              </a:rPr>
              <a:t>С ОБЩЕСТВЕННЫМ СОВЕТОМ ПРИ УФАС </a:t>
            </a:r>
            <a:endParaRPr lang="ru-RU" sz="2800" b="1" dirty="0">
              <a:solidFill>
                <a:srgbClr val="E85A0B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065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39CA00-DFAE-1E49-BF57-D7E319334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7778EA1-FB4E-8441-8FB1-0ABCD46C8DEF}"/>
              </a:ext>
            </a:extLst>
          </p:cNvPr>
          <p:cNvSpPr/>
          <p:nvPr/>
        </p:nvSpPr>
        <p:spPr>
          <a:xfrm>
            <a:off x="591670" y="1746721"/>
            <a:ext cx="790687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000" dirty="0"/>
              <a:t>Низкое качество продуктов питания </a:t>
            </a:r>
            <a:br>
              <a:rPr lang="ru-RU" sz="2000" dirty="0"/>
            </a:br>
            <a:r>
              <a:rPr lang="ru-RU" sz="2000" dirty="0"/>
              <a:t>при поставках в бюджетную сферу </a:t>
            </a:r>
            <a:br>
              <a:rPr lang="ru-RU" sz="2000" dirty="0"/>
            </a:br>
            <a:r>
              <a:rPr lang="ru-RU" sz="2000" dirty="0"/>
              <a:t>Удмуртской Республики 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000" dirty="0"/>
              <a:t>Отсутствие лабораторного контроля при поставках продуктов питания в социальные учреждения Удмуртской Республики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000" dirty="0"/>
              <a:t>Отсутствие либо низкая квалификация юридических служб </a:t>
            </a:r>
            <a:br>
              <a:rPr lang="ru-RU" sz="2000" dirty="0"/>
            </a:br>
            <a:r>
              <a:rPr lang="ru-RU" sz="2000" dirty="0"/>
              <a:t>в социальных учреждениях Удмуртской Республики </a:t>
            </a:r>
            <a:br>
              <a:rPr lang="ru-RU" sz="2000" dirty="0"/>
            </a:br>
            <a:r>
              <a:rPr lang="ru-RU" sz="2000" dirty="0"/>
              <a:t>(для примера на 300! школ и детских садов Ижевска приходится всего 3 юриста в Управлении образования) 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000" dirty="0"/>
              <a:t>Некачественная проработка конкурсной документации </a:t>
            </a:r>
            <a:br>
              <a:rPr lang="ru-RU" sz="2000" dirty="0"/>
            </a:br>
            <a:r>
              <a:rPr lang="ru-RU" sz="2000" dirty="0"/>
              <a:t>по организации поставок продуктов питания</a:t>
            </a:r>
            <a:endParaRPr lang="ru-RU" sz="2000" dirty="0">
              <a:effectLst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2574877-AE5F-854D-8979-8F5E5E882053}"/>
              </a:ext>
            </a:extLst>
          </p:cNvPr>
          <p:cNvSpPr/>
          <p:nvPr/>
        </p:nvSpPr>
        <p:spPr>
          <a:xfrm>
            <a:off x="591670" y="267205"/>
            <a:ext cx="4361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ПРОБЛЕМЫ</a:t>
            </a:r>
            <a:endParaRPr lang="ru-RU" sz="2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22EBF65-903B-1A49-8B78-7540A1FC4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978" y="267205"/>
            <a:ext cx="3357282" cy="2238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547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39CA00-DFAE-1E49-BF57-D7E319334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7778EA1-FB4E-8441-8FB1-0ABCD46C8DEF}"/>
              </a:ext>
            </a:extLst>
          </p:cNvPr>
          <p:cNvSpPr/>
          <p:nvPr/>
        </p:nvSpPr>
        <p:spPr>
          <a:xfrm>
            <a:off x="591670" y="1576392"/>
            <a:ext cx="79068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000" dirty="0"/>
              <a:t>Подписание соглашений </a:t>
            </a:r>
            <a:br>
              <a:rPr lang="ru-RU" sz="2000" dirty="0"/>
            </a:br>
            <a:r>
              <a:rPr lang="ru-RU" sz="2000" dirty="0"/>
              <a:t>с муниципальными образованиями </a:t>
            </a:r>
            <a:br>
              <a:rPr lang="ru-RU" sz="2000" dirty="0"/>
            </a:br>
            <a:r>
              <a:rPr lang="ru-RU" sz="2000" dirty="0"/>
              <a:t>и контрольно-надзорными органами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000" dirty="0"/>
              <a:t>Анализ товарных групп, поставщиков </a:t>
            </a:r>
            <a:br>
              <a:rPr lang="ru-RU" sz="2000" dirty="0"/>
            </a:br>
            <a:r>
              <a:rPr lang="ru-RU" sz="2000" dirty="0"/>
              <a:t>(присутствие производителей в «черных списках» </a:t>
            </a:r>
            <a:br>
              <a:rPr lang="ru-RU" sz="2000" dirty="0"/>
            </a:br>
            <a:r>
              <a:rPr lang="ru-RU" sz="2000" dirty="0"/>
              <a:t>надзорных органов, случаи отзывов деклараций соответствия), </a:t>
            </a:r>
            <a:br>
              <a:rPr lang="ru-RU" sz="2000" dirty="0"/>
            </a:br>
            <a:r>
              <a:rPr lang="ru-RU" sz="2000" dirty="0"/>
              <a:t>первичных бухгалтерских и сопроводительных документов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000" dirty="0"/>
              <a:t>Общественный контроль качества продуктов питания </a:t>
            </a:r>
            <a:br>
              <a:rPr lang="ru-RU" sz="2000" dirty="0"/>
            </a:br>
            <a:r>
              <a:rPr lang="ru-RU" sz="2000" dirty="0"/>
              <a:t>(в </a:t>
            </a:r>
            <a:r>
              <a:rPr lang="ru-RU" sz="2000" dirty="0" err="1"/>
              <a:t>т.ч</a:t>
            </a:r>
            <a:r>
              <a:rPr lang="ru-RU" sz="2000" dirty="0"/>
              <a:t>. с привлечением аккредитованных испытательных центров)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000" dirty="0"/>
              <a:t>Претензионная работа с поставщиками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000" dirty="0"/>
              <a:t>Опубликование результатов в СМИ </a:t>
            </a:r>
            <a:endParaRPr lang="ru-RU" sz="2000" dirty="0">
              <a:effectLst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2574877-AE5F-854D-8979-8F5E5E882053}"/>
              </a:ext>
            </a:extLst>
          </p:cNvPr>
          <p:cNvSpPr/>
          <p:nvPr/>
        </p:nvSpPr>
        <p:spPr>
          <a:xfrm>
            <a:off x="591670" y="52053"/>
            <a:ext cx="4361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МЕХАНИКА ПРОЕКТА «ЧЕСТНЫЕ ПРОДУКТЫ» </a:t>
            </a:r>
            <a:endParaRPr lang="ru-RU" sz="2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B9EF12B-CFD4-E442-92A4-88AEC75AC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370" y="302639"/>
            <a:ext cx="4134000" cy="2325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75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39CA00-DFAE-1E49-BF57-D7E319334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7778EA1-FB4E-8441-8FB1-0ABCD46C8DEF}"/>
              </a:ext>
            </a:extLst>
          </p:cNvPr>
          <p:cNvSpPr/>
          <p:nvPr/>
        </p:nvSpPr>
        <p:spPr>
          <a:xfrm>
            <a:off x="564776" y="1316415"/>
            <a:ext cx="3550022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/>
              <a:t>При осуществлении контрольно-надзорных мероприятий </a:t>
            </a:r>
            <a:br>
              <a:rPr lang="ru-RU" dirty="0"/>
            </a:br>
            <a:r>
              <a:rPr lang="ru-RU" dirty="0"/>
              <a:t>в детских садах Ижевска в рамках приказа 1520 управлением </a:t>
            </a:r>
            <a:r>
              <a:rPr lang="ru-RU" dirty="0" err="1"/>
              <a:t>Россельхознадзора</a:t>
            </a:r>
            <a:r>
              <a:rPr lang="ru-RU" dirty="0"/>
              <a:t> (в рамках проекта «Честные продукты –детям») выявлена продукция, </a:t>
            </a:r>
            <a:br>
              <a:rPr lang="ru-RU" dirty="0"/>
            </a:br>
            <a:r>
              <a:rPr lang="ru-RU" dirty="0"/>
              <a:t>не отвечающая ТР (фальсификат – </a:t>
            </a:r>
            <a:r>
              <a:rPr lang="ru-RU" b="1" dirty="0">
                <a:solidFill>
                  <a:srgbClr val="FF0000"/>
                </a:solidFill>
              </a:rPr>
              <a:t>творог, сливочное масло, сметана, сгущенное молоко, сыр</a:t>
            </a:r>
            <a:r>
              <a:rPr lang="ru-RU" dirty="0"/>
              <a:t>)</a:t>
            </a:r>
          </a:p>
          <a:p>
            <a:pPr>
              <a:spcBef>
                <a:spcPts val="1200"/>
              </a:spcBef>
            </a:pPr>
            <a:r>
              <a:rPr lang="ru-RU" dirty="0"/>
              <a:t>3 поставщика: </a:t>
            </a:r>
          </a:p>
          <a:p>
            <a:pPr marL="401638" indent="-277813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ООО Расцвет; </a:t>
            </a:r>
          </a:p>
          <a:p>
            <a:pPr marL="401638" indent="-277813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ООО Ижевск; </a:t>
            </a:r>
          </a:p>
          <a:p>
            <a:pPr marL="401638" indent="-277813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ООО </a:t>
            </a:r>
            <a:r>
              <a:rPr lang="ru-RU" dirty="0" err="1">
                <a:solidFill>
                  <a:srgbClr val="C00000"/>
                </a:solidFill>
              </a:rPr>
              <a:t>Прайд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2574877-AE5F-854D-8979-8F5E5E882053}"/>
              </a:ext>
            </a:extLst>
          </p:cNvPr>
          <p:cNvSpPr/>
          <p:nvPr/>
        </p:nvSpPr>
        <p:spPr>
          <a:xfrm>
            <a:off x="564776" y="461390"/>
            <a:ext cx="3469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АВГУСТ 2019</a:t>
            </a:r>
            <a:endParaRPr lang="ru-RU" sz="2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9451930-EF2E-794A-9376-336047C16BD8}"/>
              </a:ext>
            </a:extLst>
          </p:cNvPr>
          <p:cNvSpPr/>
          <p:nvPr/>
        </p:nvSpPr>
        <p:spPr>
          <a:xfrm>
            <a:off x="4365811" y="1316415"/>
            <a:ext cx="346934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/>
              <a:t>В отношении производителей, находящихся на территории УР </a:t>
            </a:r>
            <a:r>
              <a:rPr lang="ru-RU" b="1" dirty="0">
                <a:solidFill>
                  <a:srgbClr val="FF0000"/>
                </a:solidFill>
              </a:rPr>
              <a:t>(ООО Элвис, ООО </a:t>
            </a:r>
            <a:r>
              <a:rPr lang="ru-RU" b="1" dirty="0" err="1">
                <a:solidFill>
                  <a:srgbClr val="FF0000"/>
                </a:solidFill>
              </a:rPr>
              <a:t>Можгасыр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ru-RU" dirty="0"/>
              <a:t>возбуждены административные дела (штрафы 105 тыс. и 50 </a:t>
            </a:r>
            <a:r>
              <a:rPr lang="ru-RU" dirty="0" err="1"/>
              <a:t>тыс</a:t>
            </a:r>
            <a:r>
              <a:rPr lang="ru-RU" dirty="0"/>
              <a:t>) </a:t>
            </a:r>
          </a:p>
          <a:p>
            <a:pPr>
              <a:spcBef>
                <a:spcPts val="1200"/>
              </a:spcBef>
            </a:pPr>
            <a:r>
              <a:rPr lang="ru-RU" dirty="0"/>
              <a:t>В отношении поставщиков </a:t>
            </a:r>
            <a:r>
              <a:rPr lang="ru-RU" b="1" dirty="0">
                <a:solidFill>
                  <a:srgbClr val="C00000"/>
                </a:solidFill>
              </a:rPr>
              <a:t>САНКЦИЙ НЕ ПРИНЯТО</a:t>
            </a:r>
            <a:endParaRPr lang="ru-RU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8684465-936B-D246-B204-54726E072C67}"/>
              </a:ext>
            </a:extLst>
          </p:cNvPr>
          <p:cNvSpPr/>
          <p:nvPr/>
        </p:nvSpPr>
        <p:spPr>
          <a:xfrm>
            <a:off x="4365811" y="461390"/>
            <a:ext cx="3801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ОКТЯБРЬ 2019</a:t>
            </a:r>
            <a:endParaRPr lang="ru-RU" sz="2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D8A4EEF7-0755-7646-BEEB-CE1C11CD2A14}"/>
              </a:ext>
            </a:extLst>
          </p:cNvPr>
          <p:cNvSpPr/>
          <p:nvPr/>
        </p:nvSpPr>
        <p:spPr>
          <a:xfrm>
            <a:off x="3543299" y="4389120"/>
            <a:ext cx="5311809" cy="142875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highlight>
                <a:srgbClr val="FF0000"/>
              </a:highligh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1E064AB-8736-8743-9B20-39D74F48F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460" y="3020570"/>
            <a:ext cx="51486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15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39CA00-DFAE-1E49-BF57-D7E319334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7778EA1-FB4E-8441-8FB1-0ABCD46C8DEF}"/>
              </a:ext>
            </a:extLst>
          </p:cNvPr>
          <p:cNvSpPr/>
          <p:nvPr/>
        </p:nvSpPr>
        <p:spPr>
          <a:xfrm>
            <a:off x="564776" y="1316415"/>
            <a:ext cx="395007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>
                <a:solidFill>
                  <a:srgbClr val="FF0000"/>
                </a:solidFill>
              </a:rPr>
              <a:t>Поставки данных производителей в детские сады города продолжаются! </a:t>
            </a:r>
          </a:p>
          <a:p>
            <a:pPr>
              <a:spcBef>
                <a:spcPts val="1200"/>
              </a:spcBef>
            </a:pPr>
            <a:r>
              <a:rPr lang="ru-RU" dirty="0"/>
              <a:t>В рамках проекта сделаны повторные лабораторные исследования. </a:t>
            </a:r>
            <a:r>
              <a:rPr lang="ru-RU" b="1" dirty="0">
                <a:solidFill>
                  <a:srgbClr val="C00000"/>
                </a:solidFill>
              </a:rPr>
              <a:t>Обнаружены БГКП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(кишечная палочка) 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2574877-AE5F-854D-8979-8F5E5E882053}"/>
              </a:ext>
            </a:extLst>
          </p:cNvPr>
          <p:cNvSpPr/>
          <p:nvPr/>
        </p:nvSpPr>
        <p:spPr>
          <a:xfrm>
            <a:off x="564776" y="461390"/>
            <a:ext cx="3639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НОЯБРЬ 2019</a:t>
            </a:r>
            <a:endParaRPr lang="ru-RU" sz="2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9451930-EF2E-794A-9376-336047C16BD8}"/>
              </a:ext>
            </a:extLst>
          </p:cNvPr>
          <p:cNvSpPr/>
          <p:nvPr/>
        </p:nvSpPr>
        <p:spPr>
          <a:xfrm>
            <a:off x="4788721" y="1316415"/>
            <a:ext cx="478267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b="1" dirty="0"/>
              <a:t>Управление РПН по УР:</a:t>
            </a:r>
          </a:p>
          <a:p>
            <a:pPr marL="401638" indent="-277813">
              <a:spcBef>
                <a:spcPts val="1200"/>
              </a:spcBef>
              <a:buFont typeface="Wingdings" pitchFamily="2" charset="2"/>
              <a:buChar char="ü"/>
            </a:pPr>
            <a:r>
              <a:rPr lang="ru-RU" dirty="0"/>
              <a:t>В письме на имя главы города </a:t>
            </a:r>
            <a:br>
              <a:rPr lang="ru-RU" dirty="0"/>
            </a:br>
            <a:r>
              <a:rPr lang="ru-RU" dirty="0"/>
              <a:t>подвергло сомнению качество отбора проб Управлением </a:t>
            </a:r>
            <a:r>
              <a:rPr lang="ru-RU" dirty="0" err="1"/>
              <a:t>Россельхознадзора</a:t>
            </a:r>
            <a:r>
              <a:rPr lang="ru-RU" dirty="0"/>
              <a:t> </a:t>
            </a:r>
          </a:p>
          <a:p>
            <a:pPr marL="401638" indent="-277813">
              <a:spcBef>
                <a:spcPts val="1200"/>
              </a:spcBef>
              <a:buFont typeface="Wingdings" pitchFamily="2" charset="2"/>
              <a:buChar char="ü"/>
            </a:pPr>
            <a:r>
              <a:rPr lang="ru-RU" dirty="0"/>
              <a:t>оштрафовало заведующих детских садов, где был найден фальсификат на 30 000 </a:t>
            </a:r>
          </a:p>
          <a:p>
            <a:pPr marL="401638" indent="-277813">
              <a:spcBef>
                <a:spcPts val="1200"/>
              </a:spcBef>
              <a:buFont typeface="Wingdings" pitchFamily="2" charset="2"/>
              <a:buChar char="ü"/>
            </a:pPr>
            <a:r>
              <a:rPr lang="ru-RU" dirty="0"/>
              <a:t>проверки поставщиков (складов, мест производства) ООО Ижевск и ООО Расцвет не осуществлены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2"/>
            </a:pPr>
            <a:r>
              <a:rPr lang="ru-RU" b="1" dirty="0"/>
              <a:t>Прокуратура УР: </a:t>
            </a:r>
          </a:p>
          <a:p>
            <a:pPr marL="490538" indent="-347663">
              <a:spcBef>
                <a:spcPts val="1200"/>
              </a:spcBef>
              <a:buFont typeface="Wingdings" pitchFamily="2" charset="2"/>
              <a:buChar char="ü"/>
            </a:pPr>
            <a:r>
              <a:rPr lang="ru-RU" dirty="0"/>
              <a:t>Направила письмо в РПН по УР</a:t>
            </a:r>
            <a:endParaRPr lang="ru-RU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8684465-936B-D246-B204-54726E072C67}"/>
              </a:ext>
            </a:extLst>
          </p:cNvPr>
          <p:cNvSpPr/>
          <p:nvPr/>
        </p:nvSpPr>
        <p:spPr>
          <a:xfrm>
            <a:off x="4788721" y="461390"/>
            <a:ext cx="3801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РЕАКЦИЯ КНО</a:t>
            </a:r>
            <a:endParaRPr lang="ru-RU" sz="2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2C2AAA2-72EA-8245-A29C-C3AEFA33F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687" y="2731592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6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39CA00-DFAE-1E49-BF57-D7E319334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7778EA1-FB4E-8441-8FB1-0ABCD46C8DEF}"/>
              </a:ext>
            </a:extLst>
          </p:cNvPr>
          <p:cNvSpPr/>
          <p:nvPr/>
        </p:nvSpPr>
        <p:spPr>
          <a:xfrm>
            <a:off x="3497580" y="1739599"/>
            <a:ext cx="628569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/>
              <a:t>Управлением УФАС по УР оказана квалифицированная помощь Управлению образования города в методических рекомендациях по включению поставщиков в реестр недобросовестных поставщиков </a:t>
            </a:r>
          </a:p>
          <a:p>
            <a:pPr>
              <a:spcBef>
                <a:spcPts val="1200"/>
              </a:spcBef>
            </a:pPr>
            <a:r>
              <a:rPr lang="ru-RU" sz="2400" b="1" dirty="0"/>
              <a:t>Разработана конкурсная документация на 2020 год (Конкурсы с ограниченным участием), детально прописан механизм приемки товара и взаимоотношений с поставщиком</a:t>
            </a:r>
            <a:endParaRPr lang="ru-RU" sz="24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488EA2-6B25-5643-A816-575B63D0B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68" y="2025614"/>
            <a:ext cx="2803352" cy="309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52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132</Words>
  <Application>Microsoft Office PowerPoint</Application>
  <PresentationFormat>Лист A4 (210x297 мм)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Елизавета Александровна Лобачёва</cp:lastModifiedBy>
  <cp:revision>19</cp:revision>
  <cp:lastPrinted>2019-12-02T12:27:59Z</cp:lastPrinted>
  <dcterms:created xsi:type="dcterms:W3CDTF">2019-11-30T13:16:17Z</dcterms:created>
  <dcterms:modified xsi:type="dcterms:W3CDTF">2019-12-02T12:28:36Z</dcterms:modified>
</cp:coreProperties>
</file>