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69" r:id="rId2"/>
  </p:sldMasterIdLst>
  <p:notesMasterIdLst>
    <p:notesMasterId r:id="rId15"/>
  </p:notesMasterIdLst>
  <p:handoutMasterIdLst>
    <p:handoutMasterId r:id="rId16"/>
  </p:handoutMasterIdLst>
  <p:sldIdLst>
    <p:sldId id="257" r:id="rId3"/>
    <p:sldId id="517" r:id="rId4"/>
    <p:sldId id="516" r:id="rId5"/>
    <p:sldId id="524" r:id="rId6"/>
    <p:sldId id="521" r:id="rId7"/>
    <p:sldId id="515" r:id="rId8"/>
    <p:sldId id="522" r:id="rId9"/>
    <p:sldId id="523" r:id="rId10"/>
    <p:sldId id="507" r:id="rId11"/>
    <p:sldId id="513" r:id="rId12"/>
    <p:sldId id="512" r:id="rId13"/>
    <p:sldId id="525" r:id="rId14"/>
  </p:sldIdLst>
  <p:sldSz cx="9144000" cy="6858000" type="screen4x3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3399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0131" autoAdjust="0"/>
  </p:normalViewPr>
  <p:slideViewPr>
    <p:cSldViewPr snapToGrid="0">
      <p:cViewPr varScale="1">
        <p:scale>
          <a:sx n="65" d="100"/>
          <a:sy n="65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279916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032" y="1"/>
            <a:ext cx="4279916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443"/>
            <a:ext cx="4279916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032" y="6456443"/>
            <a:ext cx="4279916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278842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33" y="1"/>
            <a:ext cx="4278842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06775" y="849313"/>
            <a:ext cx="3060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91"/>
            <a:ext cx="789940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22"/>
            <a:ext cx="4278842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33" y="6456622"/>
            <a:ext cx="4278842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06775" y="849313"/>
            <a:ext cx="3060700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4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7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04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6F4FCB-FBEE-4CE3-A126-C5B3A761D7C2}" type="slidenum">
              <a:rPr lang="ru-RU" altLang="ru-RU" sz="1200" smtClean="0">
                <a:cs typeface="Arial" panose="020B0604020202020204" pitchFamily="34" charset="0"/>
              </a:rPr>
              <a:pPr/>
              <a:t>5</a:t>
            </a:fld>
            <a:endParaRPr lang="ru-RU" altLang="ru-RU" sz="120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9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4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30563" y="508000"/>
            <a:ext cx="3376612" cy="2533650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0A3CD8-5677-44F3-AE9C-0DBF01D3F866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168744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3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03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D839-B110-4425-8F49-28CB7A992A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12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3D910-77D7-40F0-9289-4AF778385F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81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AA5F-4D9F-40F9-9F1A-3B321AE33BE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7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69231-924A-471D-A27A-B5653B9803D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67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4C9F-3EDD-40D7-B2BA-0D7E1C8867F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32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F327C-9C7A-415F-97A2-D91B09A0878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B78BE-FF3D-44C4-81C9-52AD31B572F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50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1A0A-DF77-45CD-8EB8-A11606118CB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78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D8F1-F50F-45CD-8153-8582AEBED78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09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3D5F3-6289-4837-BA30-A45FF87F0F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49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72285-034D-4049-89D4-98324F90E52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01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3317-2BC7-4BA1-A134-9BFDB85A42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32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2683B-5655-4335-8224-81D593C7C66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7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04A822-C48B-4AD3-BFD4-A8447B2BC5B3}" type="slidenum">
              <a:rPr 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8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48729" y="3055956"/>
            <a:ext cx="8803831" cy="35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440000" lvl="0"/>
            <a:r>
              <a:rPr lang="ru-RU" altLang="ru-RU" sz="3600" b="1" dirty="0" smtClean="0">
                <a:solidFill>
                  <a:srgbClr val="333399"/>
                </a:solidFill>
                <a:latin typeface="Arial" pitchFamily="34" charset="0"/>
              </a:rPr>
              <a:t>Основные законопроекты</a:t>
            </a:r>
          </a:p>
          <a:p>
            <a:pPr marL="1440000" lvl="0"/>
            <a:r>
              <a:rPr lang="ru-RU" altLang="ru-RU" sz="3600" b="1" dirty="0" smtClean="0">
                <a:solidFill>
                  <a:srgbClr val="333399"/>
                </a:solidFill>
                <a:latin typeface="Arial" pitchFamily="34" charset="0"/>
              </a:rPr>
              <a:t>ФАС России</a:t>
            </a:r>
          </a:p>
          <a:p>
            <a:pPr marL="1440000" lvl="0"/>
            <a:endParaRPr lang="ru-RU" altLang="ru-RU" sz="20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20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20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20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200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Заместитель начальника </a:t>
            </a:r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Правового управления</a:t>
            </a:r>
          </a:p>
          <a:p>
            <a:pPr algn="r"/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Антонов</a:t>
            </a:r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 И.В</a:t>
            </a:r>
            <a:r>
              <a:rPr lang="ru-RU" altLang="ru-RU" sz="2000" b="1" dirty="0" smtClean="0">
                <a:solidFill>
                  <a:srgbClr val="333399"/>
                </a:solidFill>
                <a:latin typeface="Arial" pitchFamily="34" charset="0"/>
              </a:rPr>
              <a:t>.</a:t>
            </a:r>
          </a:p>
          <a:p>
            <a:pPr algn="r"/>
            <a:r>
              <a:rPr lang="ru-RU" altLang="ru-RU" sz="1400" b="1" dirty="0" smtClean="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2019</a:t>
            </a:r>
            <a:endParaRPr lang="ru-RU" altLang="ru-RU" sz="1400" b="1" dirty="0">
              <a:solidFill>
                <a:srgbClr val="333399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altLang="ru-RU" sz="2800" b="1" kern="0" dirty="0">
                <a:solidFill>
                  <a:schemeClr val="bg1"/>
                </a:solidFill>
              </a:rPr>
              <a:t>Новое </a:t>
            </a:r>
            <a:r>
              <a:rPr lang="ru-RU" altLang="ru-RU" sz="2800" b="1" kern="0" dirty="0" smtClean="0">
                <a:solidFill>
                  <a:schemeClr val="bg1"/>
                </a:solidFill>
              </a:rPr>
              <a:t>регулирование естественных монополий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" y="897605"/>
            <a:ext cx="8782050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 основе нового регулирования естественных монополий:</a:t>
            </a:r>
          </a:p>
          <a:p>
            <a:pPr marL="1062000" indent="-342900"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marL="1062000" indent="-342900" algn="just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Единые (</a:t>
            </a:r>
            <a:r>
              <a:rPr lang="ru-RU" sz="2400" dirty="0" err="1">
                <a:solidFill>
                  <a:srgbClr val="333399"/>
                </a:solidFill>
                <a:cs typeface="Times New Roman" panose="02020603050405020304" pitchFamily="18" charset="0"/>
              </a:rPr>
              <a:t>проконкурентные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) подходы к регулированию конкуренции и монополии </a:t>
            </a:r>
          </a:p>
          <a:p>
            <a:pPr marL="1062000" indent="-342900" algn="just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>
                <a:solidFill>
                  <a:srgbClr val="333399"/>
                </a:solidFill>
                <a:cs typeface="Times New Roman" panose="02020603050405020304" pitchFamily="18" charset="0"/>
              </a:rPr>
              <a:t>«сетевого актива» 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и отсутствие взаимозаменяемых услуг - критерии отнесения к естественной монополии</a:t>
            </a:r>
          </a:p>
          <a:p>
            <a:pPr marL="1062000" indent="-342900" algn="just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Недопустимость отнесения к сферам естественной монополии конкурентных рынков</a:t>
            </a:r>
          </a:p>
          <a:p>
            <a:pPr marL="1062000" indent="-342900" algn="just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Изменение и отмена регулирования на основе </a:t>
            </a:r>
            <a:r>
              <a:rPr lang="ru-RU" sz="2400" b="1" dirty="0">
                <a:solidFill>
                  <a:srgbClr val="333399"/>
                </a:solidFill>
                <a:cs typeface="Times New Roman" panose="02020603050405020304" pitchFamily="18" charset="0"/>
              </a:rPr>
              <a:t>анализа состояния </a:t>
            </a: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конкуренции</a:t>
            </a:r>
            <a:endParaRPr lang="ru-RU" sz="2400" b="1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4151" y="6085523"/>
            <a:ext cx="826997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внесен в Правительство РФ</a:t>
            </a:r>
          </a:p>
        </p:txBody>
      </p:sp>
      <p:pic>
        <p:nvPicPr>
          <p:cNvPr id="6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2" y="5764731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643464"/>
            <a:ext cx="7810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Единые 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принципы 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регулирования 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цен (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тарифов)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Прозрачный порядок 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принятия тарифных 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решений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Отраслевая специфика может быть определена актами </a:t>
            </a: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равительства РФ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altLang="ru-RU" sz="2800" b="1" kern="0" dirty="0" smtClean="0">
                <a:solidFill>
                  <a:schemeClr val="bg1"/>
                </a:solidFill>
              </a:rPr>
              <a:t>Новое тарифное регулирование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350" y="965808"/>
            <a:ext cx="8515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 основе нового тарифного регулирования:</a:t>
            </a:r>
          </a:p>
          <a:p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0620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Приоритет сравнительного метода (эталоны, </a:t>
            </a:r>
            <a:r>
              <a:rPr lang="en-US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benchmarking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)</a:t>
            </a:r>
          </a:p>
          <a:p>
            <a:pPr marL="10620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Долгосрочное регулирование (не менее 5 лет)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4151" y="6085523"/>
            <a:ext cx="826997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внесен в Правительство РФ</a:t>
            </a:r>
          </a:p>
        </p:txBody>
      </p:sp>
      <p:pic>
        <p:nvPicPr>
          <p:cNvPr id="10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2" y="5764731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4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58800" y="1974850"/>
            <a:ext cx="8555038" cy="406400"/>
          </a:xfrm>
          <a:prstGeom prst="rect">
            <a:avLst/>
          </a:prstGeom>
        </p:spPr>
        <p:txBody>
          <a:bodyPr lIns="127723" tIns="63862" rIns="127723" bIns="63862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500" b="1" dirty="0">
                <a:solidFill>
                  <a:srgbClr val="006876"/>
                </a:solidFill>
                <a:latin typeface="+mj-lt"/>
                <a:cs typeface="+mn-cs"/>
              </a:rPr>
              <a:t>C</a:t>
            </a:r>
            <a:r>
              <a:rPr lang="ru-RU" altLang="ru-RU" sz="4100" b="1" dirty="0">
                <a:solidFill>
                  <a:srgbClr val="006876"/>
                </a:solidFill>
                <a:latin typeface="+mj-lt"/>
                <a:cs typeface="+mn-cs"/>
              </a:rPr>
              <a:t>пасибо</a:t>
            </a:r>
            <a:r>
              <a:rPr lang="ru-RU" altLang="ru-RU" sz="4500" b="1" dirty="0">
                <a:solidFill>
                  <a:srgbClr val="006876"/>
                </a:solidFill>
                <a:latin typeface="+mj-lt"/>
                <a:cs typeface="+mn-cs"/>
              </a:rPr>
              <a:t> за внимание</a:t>
            </a:r>
            <a:r>
              <a:rPr lang="ru-RU" altLang="ru-RU" sz="4500" b="1" dirty="0">
                <a:solidFill>
                  <a:srgbClr val="006876"/>
                </a:solidFill>
                <a:latin typeface="Trebuchet MS" panose="020B0603020202020204" pitchFamily="34" charset="0"/>
                <a:cs typeface="+mn-cs"/>
              </a:rPr>
              <a:t>!</a:t>
            </a:r>
          </a:p>
        </p:txBody>
      </p: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2124075" y="2492375"/>
            <a:ext cx="32956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 dirty="0">
                <a:solidFill>
                  <a:srgbClr val="006876"/>
                </a:solidFill>
                <a:latin typeface="Trebuchet MS" panose="020B0603020202020204" pitchFamily="34" charset="0"/>
              </a:rPr>
              <a:t>www.fas.gov.ru</a:t>
            </a:r>
          </a:p>
          <a:p>
            <a:r>
              <a:rPr lang="en-US" sz="1300" dirty="0">
                <a:solidFill>
                  <a:srgbClr val="006876"/>
                </a:solidFill>
                <a:latin typeface="Trebuchet MS" panose="020B0603020202020204" pitchFamily="34" charset="0"/>
              </a:rPr>
              <a:t>en.fas.gov.ru</a:t>
            </a:r>
          </a:p>
          <a:p>
            <a:r>
              <a:rPr lang="en-US" sz="1300" dirty="0">
                <a:solidFill>
                  <a:srgbClr val="006876"/>
                </a:solidFill>
                <a:latin typeface="Trebuchet MS" panose="020B0603020202020204" pitchFamily="34" charset="0"/>
              </a:rPr>
              <a:t>anticartel.ru</a:t>
            </a: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2124075" y="3668713"/>
            <a:ext cx="19558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@rus.fas</a:t>
            </a:r>
          </a:p>
        </p:txBody>
      </p:sp>
      <p:sp>
        <p:nvSpPr>
          <p:cNvPr id="11269" name="TextBox 10"/>
          <p:cNvSpPr txBox="1">
            <a:spLocks noChangeArrowheads="1"/>
          </p:cNvSpPr>
          <p:nvPr/>
        </p:nvSpPr>
        <p:spPr bwMode="auto">
          <a:xfrm>
            <a:off x="2127250" y="4991100"/>
            <a:ext cx="23860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rus_fas</a:t>
            </a:r>
          </a:p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fas_rf </a:t>
            </a:r>
            <a:r>
              <a:rPr lang="en-US" sz="1700">
                <a:solidFill>
                  <a:srgbClr val="006876"/>
                </a:solidFill>
                <a:latin typeface="Trebuchet MS" panose="020B0603020202020204" pitchFamily="34" charset="0"/>
              </a:rPr>
              <a:t>(english)</a:t>
            </a:r>
          </a:p>
        </p:txBody>
      </p:sp>
      <p:sp>
        <p:nvSpPr>
          <p:cNvPr id="11270" name="Прямоугольник 17"/>
          <p:cNvSpPr>
            <a:spLocks noChangeArrowheads="1"/>
          </p:cNvSpPr>
          <p:nvPr/>
        </p:nvSpPr>
        <p:spPr bwMode="auto">
          <a:xfrm>
            <a:off x="2127250" y="4408488"/>
            <a:ext cx="125888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fas_rus</a:t>
            </a:r>
            <a:endParaRPr lang="ru-RU" sz="130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1271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4365625"/>
            <a:ext cx="8826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5186363"/>
            <a:ext cx="52705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6438900" y="4408488"/>
            <a:ext cx="16256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fas_time</a:t>
            </a:r>
          </a:p>
        </p:txBody>
      </p:sp>
      <p:sp>
        <p:nvSpPr>
          <p:cNvPr id="11274" name="Прямоугольник 21"/>
          <p:cNvSpPr>
            <a:spLocks noChangeArrowheads="1"/>
          </p:cNvSpPr>
          <p:nvPr/>
        </p:nvSpPr>
        <p:spPr bwMode="auto">
          <a:xfrm>
            <a:off x="6448425" y="2954338"/>
            <a:ext cx="126206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FASvideoTube</a:t>
            </a:r>
            <a:endParaRPr lang="ru-RU" sz="130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  <p:pic>
        <p:nvPicPr>
          <p:cNvPr id="11275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4460875"/>
            <a:ext cx="5270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TextBox 10"/>
          <p:cNvSpPr txBox="1">
            <a:spLocks noChangeArrowheads="1"/>
          </p:cNvSpPr>
          <p:nvPr/>
        </p:nvSpPr>
        <p:spPr bwMode="auto">
          <a:xfrm>
            <a:off x="6438900" y="3630613"/>
            <a:ext cx="1747838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2" rIns="127723" bIns="63862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300">
                <a:solidFill>
                  <a:srgbClr val="006876"/>
                </a:solidFill>
                <a:latin typeface="Trebuchet MS" panose="020B0603020202020204" pitchFamily="34" charset="0"/>
              </a:rPr>
              <a:t>FAS Russia</a:t>
            </a:r>
          </a:p>
        </p:txBody>
      </p:sp>
      <p:pic>
        <p:nvPicPr>
          <p:cNvPr id="11277" name="Рисунок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0" y="3684588"/>
            <a:ext cx="5191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2917825"/>
            <a:ext cx="52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Рисунок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598738"/>
            <a:ext cx="752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Рисунок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646488"/>
            <a:ext cx="541337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055341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F564B-4035-4EE6-B4B2-696BB96C9BA1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 smtClean="0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44450"/>
            <a:ext cx="89027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endParaRPr lang="ru-RU" sz="3000" b="1" kern="0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0344" y="933301"/>
            <a:ext cx="869235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  <a:cs typeface="MS PGothic" pitchFamily="34" charset="-128"/>
              </a:rPr>
              <a:t>ФАС России разработаны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  <a:cs typeface="MS PGothic" pitchFamily="34" charset="-128"/>
              </a:rPr>
              <a:t>законопроекты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ＭＳ Ｐゴシック" panose="020B0600070205080204" pitchFamily="34" charset="-128"/>
                <a:cs typeface="MS PGothic" pitchFamily="34" charset="-128"/>
              </a:rPr>
              <a:t>:</a:t>
            </a:r>
          </a:p>
          <a:p>
            <a:pPr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b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Внесен</a:t>
            </a:r>
            <a:r>
              <a:rPr lang="ru-RU" b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ы</a:t>
            </a:r>
            <a:r>
              <a:rPr lang="ru-RU" b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b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в Государственную </a:t>
            </a:r>
            <a:r>
              <a:rPr lang="ru-RU" b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Думу: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 запрете 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на создание </a:t>
            </a:r>
            <a:r>
              <a:rPr lang="ru-RU" sz="16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унитарных предприятий на конкурентных рынках </a:t>
            </a:r>
            <a:r>
              <a:rPr lang="ru-RU" sz="1600" b="1" i="1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(</a:t>
            </a:r>
            <a:r>
              <a:rPr lang="ru-RU" sz="1600" b="1" i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принят </a:t>
            </a:r>
            <a:r>
              <a:rPr lang="ru-RU" sz="1600" b="1" i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в первом </a:t>
            </a:r>
            <a:r>
              <a:rPr lang="ru-RU" sz="1600" b="1" i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чтении)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Об антимонопольном </a:t>
            </a:r>
            <a:r>
              <a:rPr lang="ru-RU" sz="1600" dirty="0" err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комплаенсе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sz="1600" b="1" i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(</a:t>
            </a:r>
            <a:r>
              <a:rPr lang="ru-RU" sz="1600" b="1" i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принят в первом чтении)</a:t>
            </a:r>
            <a:endParaRPr lang="ru-RU" sz="1600" dirty="0">
              <a:solidFill>
                <a:srgbClr val="333399"/>
              </a:solidFill>
              <a:ea typeface="ＭＳ Ｐゴシック" pitchFamily="34" charset="-128"/>
              <a:cs typeface="MS PGothic" pitchFamily="34" charset="-128"/>
            </a:endParaRP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 повышении эффективности выявления и пресечения </a:t>
            </a:r>
            <a:r>
              <a:rPr lang="ru-RU" sz="16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картелей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Об использовании результатов интеллектуальной деятельности без согласия патентообладателя в интересах жизни и </a:t>
            </a:r>
            <a:r>
              <a:rPr lang="ru-RU" sz="16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здоровья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333399"/>
                </a:solidFill>
              </a:rPr>
              <a:t>Об исключении </a:t>
            </a:r>
            <a:r>
              <a:rPr lang="ru-RU" sz="1600" dirty="0">
                <a:solidFill>
                  <a:srgbClr val="333399"/>
                </a:solidFill>
              </a:rPr>
              <a:t>возможность приостановления </a:t>
            </a:r>
            <a:r>
              <a:rPr lang="ru-RU" sz="1600" dirty="0" smtClean="0">
                <a:solidFill>
                  <a:srgbClr val="333399"/>
                </a:solidFill>
              </a:rPr>
              <a:t>решений </a:t>
            </a:r>
            <a:r>
              <a:rPr lang="ru-RU" sz="1600" dirty="0">
                <a:solidFill>
                  <a:srgbClr val="333399"/>
                </a:solidFill>
              </a:rPr>
              <a:t>и предписаний антимонопольных органов в отношении </a:t>
            </a:r>
            <a:r>
              <a:rPr lang="ru-RU" sz="1600" dirty="0" smtClean="0">
                <a:solidFill>
                  <a:srgbClr val="333399"/>
                </a:solidFill>
              </a:rPr>
              <a:t>органов власти, </a:t>
            </a:r>
            <a:r>
              <a:rPr lang="ru-RU" sz="1600" dirty="0">
                <a:solidFill>
                  <a:srgbClr val="333399"/>
                </a:solidFill>
              </a:rPr>
              <a:t>за исключением случаев, когда такое приостановление вводится судебным </a:t>
            </a:r>
            <a:r>
              <a:rPr lang="ru-RU" sz="1600" dirty="0" smtClean="0">
                <a:solidFill>
                  <a:srgbClr val="333399"/>
                </a:solidFill>
              </a:rPr>
              <a:t>актом</a:t>
            </a:r>
            <a:r>
              <a:rPr lang="ru-RU" sz="1600" b="1" i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 (</a:t>
            </a:r>
            <a:r>
              <a:rPr lang="ru-RU" sz="1600" b="1" i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принят в первом </a:t>
            </a:r>
            <a:r>
              <a:rPr lang="ru-RU" sz="1600" b="1" i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чтении)</a:t>
            </a: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b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Внесены </a:t>
            </a:r>
            <a:r>
              <a:rPr lang="ru-RU" b="1" u="sng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в Правительство Российской </a:t>
            </a:r>
            <a:r>
              <a:rPr lang="ru-RU" b="1" u="sng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Федерации:</a:t>
            </a:r>
            <a:endParaRPr lang="ru-RU" b="1" u="sng" dirty="0">
              <a:solidFill>
                <a:srgbClr val="333399"/>
              </a:solidFill>
              <a:ea typeface="ＭＳ Ｐゴシック" pitchFamily="34" charset="-128"/>
              <a:cs typeface="MS PGothic" pitchFamily="34" charset="-128"/>
            </a:endParaRP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Пятый «цифровой» антимонопольный пакет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 реформировании естественных монополий</a:t>
            </a:r>
            <a:endParaRPr lang="ru-RU" sz="1500" dirty="0">
              <a:solidFill>
                <a:srgbClr val="333399"/>
              </a:solidFill>
              <a:ea typeface="ＭＳ Ｐゴシック" pitchFamily="34" charset="-128"/>
              <a:cs typeface="MS PGothic" pitchFamily="34" charset="-128"/>
            </a:endParaRP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Об </a:t>
            </a:r>
            <a:r>
              <a:rPr lang="ru-RU" sz="15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основах государственного регулирования цен (тарифов</a:t>
            </a:r>
            <a:r>
              <a:rPr lang="ru-RU" sz="15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)»</a:t>
            </a:r>
          </a:p>
          <a:p>
            <a:pPr marL="702000" indent="-342900" algn="just" eaLnBrk="0" fontAlgn="base" hangingPunct="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 внесении изменений в статью </a:t>
            </a:r>
            <a:r>
              <a:rPr lang="ru-RU" sz="1500" dirty="0" smtClean="0">
                <a:solidFill>
                  <a:srgbClr val="333399"/>
                </a:solidFill>
              </a:rPr>
              <a:t>333</a:t>
            </a:r>
            <a:r>
              <a:rPr lang="ru-RU" sz="1500" baseline="30000" dirty="0" smtClean="0">
                <a:solidFill>
                  <a:srgbClr val="333399"/>
                </a:solidFill>
              </a:rPr>
              <a:t>35</a:t>
            </a:r>
            <a:r>
              <a:rPr lang="ru-RU" sz="1500" dirty="0" smtClean="0">
                <a:solidFill>
                  <a:srgbClr val="333399"/>
                </a:solidFill>
              </a:rPr>
              <a:t> НК РФ </a:t>
            </a:r>
            <a:r>
              <a:rPr lang="ru-RU" sz="1500" i="1" dirty="0" smtClean="0">
                <a:solidFill>
                  <a:srgbClr val="333399"/>
                </a:solidFill>
              </a:rPr>
              <a:t>(освобождение от уплаты госпошлины при реорганизации унитарных предприятий)</a:t>
            </a:r>
            <a:endParaRPr lang="ru-RU" sz="1500" i="1" dirty="0" smtClean="0">
              <a:solidFill>
                <a:srgbClr val="333399"/>
              </a:solidFill>
              <a:ea typeface="ＭＳ Ｐゴシック" pitchFamily="34" charset="-128"/>
              <a:cs typeface="MS PGothic" pitchFamily="34" charset="-128"/>
            </a:endParaRPr>
          </a:p>
        </p:txBody>
      </p:sp>
      <p:sp>
        <p:nvSpPr>
          <p:cNvPr id="1434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5000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chemeClr val="bg1"/>
                </a:solidFill>
              </a:rPr>
              <a:t>Реализация Национального плана</a:t>
            </a:r>
          </a:p>
        </p:txBody>
      </p:sp>
    </p:spTree>
    <p:extLst>
      <p:ext uri="{BB962C8B-B14F-4D97-AF65-F5344CB8AC3E}">
        <p14:creationId xmlns:p14="http://schemas.microsoft.com/office/powerpoint/2010/main" val="20142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altLang="ru-RU" sz="2800" b="1" kern="0" dirty="0" smtClean="0">
                <a:solidFill>
                  <a:schemeClr val="bg1"/>
                </a:solidFill>
              </a:rPr>
              <a:t>Запрет </a:t>
            </a:r>
            <a:r>
              <a:rPr lang="ru-RU" altLang="ru-RU" sz="2800" b="1" kern="0" dirty="0" err="1" smtClean="0">
                <a:solidFill>
                  <a:schemeClr val="bg1"/>
                </a:solidFill>
              </a:rPr>
              <a:t>ГУПов</a:t>
            </a:r>
            <a:r>
              <a:rPr lang="ru-RU" altLang="ru-RU" sz="2800" b="1" kern="0" dirty="0" smtClean="0">
                <a:solidFill>
                  <a:schemeClr val="bg1"/>
                </a:solidFill>
              </a:rPr>
              <a:t> на конкурентных рынках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926567"/>
            <a:ext cx="88296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Введение общего запрета деятельности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ГУПов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(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МУПов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) на конкурентных рынках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Исключения: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0080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</a:rPr>
              <a:t>федеральные законы, акты </a:t>
            </a:r>
            <a:r>
              <a:rPr lang="ru-RU" dirty="0">
                <a:solidFill>
                  <a:srgbClr val="333399"/>
                </a:solidFill>
              </a:rPr>
              <a:t>Президента </a:t>
            </a:r>
            <a:r>
              <a:rPr lang="ru-RU" dirty="0" smtClean="0">
                <a:solidFill>
                  <a:srgbClr val="333399"/>
                </a:solidFill>
              </a:rPr>
              <a:t>РФ, </a:t>
            </a:r>
            <a:r>
              <a:rPr lang="ru-RU" dirty="0">
                <a:solidFill>
                  <a:srgbClr val="333399"/>
                </a:solidFill>
              </a:rPr>
              <a:t>Правительства РФ;</a:t>
            </a:r>
          </a:p>
          <a:p>
            <a:pPr marL="100800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33399"/>
                </a:solidFill>
              </a:rPr>
              <a:t>для обеспечения обороны и безопасности Российской Федерации;</a:t>
            </a:r>
          </a:p>
          <a:p>
            <a:pPr marL="100800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33399"/>
                </a:solidFill>
              </a:rPr>
              <a:t>в сферах естественных </a:t>
            </a:r>
            <a:r>
              <a:rPr lang="ru-RU" dirty="0" smtClean="0">
                <a:solidFill>
                  <a:srgbClr val="333399"/>
                </a:solidFill>
              </a:rPr>
              <a:t>монополий</a:t>
            </a:r>
          </a:p>
          <a:p>
            <a:pPr marL="172800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33399"/>
                </a:solidFill>
              </a:rPr>
              <a:t>в</a:t>
            </a:r>
            <a:r>
              <a:rPr lang="ru-RU" dirty="0" smtClean="0">
                <a:solidFill>
                  <a:srgbClr val="333399"/>
                </a:solidFill>
              </a:rPr>
              <a:t> районах Крайнего Севера</a:t>
            </a:r>
          </a:p>
          <a:p>
            <a:pPr marL="1728000" indent="-45720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333399"/>
                </a:solidFill>
              </a:rPr>
              <a:t>д</a:t>
            </a:r>
            <a:r>
              <a:rPr lang="ru-RU" dirty="0" smtClean="0">
                <a:solidFill>
                  <a:srgbClr val="333399"/>
                </a:solidFill>
              </a:rPr>
              <a:t>ля развития культуры, искусства и сохранения культурных ценностей</a:t>
            </a:r>
          </a:p>
          <a:p>
            <a:pPr marL="17280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333399"/>
                </a:solidFill>
              </a:rPr>
              <a:t>в </a:t>
            </a:r>
            <a:r>
              <a:rPr lang="ru-RU" dirty="0">
                <a:solidFill>
                  <a:srgbClr val="333399"/>
                </a:solidFill>
              </a:rPr>
              <a:t>области обращения с радиоактивными отходами</a:t>
            </a:r>
            <a:endParaRPr lang="ru-RU" dirty="0" smtClean="0">
              <a:solidFill>
                <a:srgbClr val="333399"/>
              </a:solidFill>
            </a:endParaRPr>
          </a:p>
          <a:p>
            <a:r>
              <a:rPr lang="ru-RU" sz="3200" dirty="0" smtClean="0">
                <a:solidFill>
                  <a:srgbClr val="008080"/>
                </a:solidFill>
              </a:rPr>
              <a:t>	</a:t>
            </a:r>
            <a:r>
              <a:rPr lang="ru-RU" sz="2400" b="1" dirty="0" smtClean="0">
                <a:solidFill>
                  <a:srgbClr val="008080"/>
                </a:solidFill>
              </a:rPr>
              <a:t>Антимонопольный контроль:</a:t>
            </a:r>
            <a:endParaRPr lang="ru-RU" sz="2400" b="1" dirty="0">
              <a:solidFill>
                <a:srgbClr val="00808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Ликвидация </a:t>
            </a:r>
            <a:r>
              <a:rPr lang="ru-RU" sz="2000" dirty="0">
                <a:solidFill>
                  <a:srgbClr val="333399"/>
                </a:solidFill>
              </a:rPr>
              <a:t>в судебном порядке по иску антимонопольного органа в случае нарушения запрета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33399"/>
                </a:solidFill>
              </a:rPr>
              <a:t>Переходный период – </a:t>
            </a:r>
            <a:r>
              <a:rPr lang="ru-RU" sz="2000" b="1" dirty="0">
                <a:solidFill>
                  <a:srgbClr val="333399"/>
                </a:solidFill>
              </a:rPr>
              <a:t>до 1 января </a:t>
            </a:r>
            <a:r>
              <a:rPr lang="ru-RU" sz="2000" b="1" dirty="0" smtClean="0">
                <a:solidFill>
                  <a:srgbClr val="333399"/>
                </a:solidFill>
              </a:rPr>
              <a:t>2023 </a:t>
            </a:r>
            <a:r>
              <a:rPr lang="ru-RU" sz="2000" b="1" dirty="0">
                <a:solidFill>
                  <a:srgbClr val="333399"/>
                </a:solidFill>
              </a:rPr>
              <a:t>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4151" y="5945133"/>
            <a:ext cx="826997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принят в первом чтении, в Государственную Думу внесены поправки</a:t>
            </a:r>
          </a:p>
        </p:txBody>
      </p:sp>
      <p:pic>
        <p:nvPicPr>
          <p:cNvPr id="6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69" y="5868061"/>
            <a:ext cx="589282" cy="73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7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altLang="ru-RU" sz="2800" b="1" kern="0" dirty="0" smtClean="0">
                <a:solidFill>
                  <a:schemeClr val="bg1"/>
                </a:solidFill>
              </a:rPr>
              <a:t>Изменения в статью </a:t>
            </a:r>
            <a:r>
              <a:rPr lang="ru-RU" sz="2800" b="1" dirty="0" smtClean="0">
                <a:solidFill>
                  <a:schemeClr val="bg1"/>
                </a:solidFill>
              </a:rPr>
              <a:t>333</a:t>
            </a:r>
            <a:r>
              <a:rPr lang="ru-RU" sz="2800" b="1" baseline="30000" dirty="0" smtClean="0">
                <a:solidFill>
                  <a:schemeClr val="bg1"/>
                </a:solidFill>
              </a:rPr>
              <a:t>35 </a:t>
            </a:r>
            <a:r>
              <a:rPr lang="ru-RU" sz="2800" b="1" dirty="0" smtClean="0">
                <a:solidFill>
                  <a:schemeClr val="bg1"/>
                </a:solidFill>
              </a:rPr>
              <a:t>Налоговый кодекс</a:t>
            </a:r>
            <a:endParaRPr lang="ru-RU" altLang="ru-RU" sz="2800" b="1" kern="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" y="965808"/>
            <a:ext cx="88094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333399"/>
                </a:solidFill>
              </a:rPr>
              <a:t>	</a:t>
            </a:r>
            <a:r>
              <a:rPr lang="ru-RU" sz="2000" dirty="0" smtClean="0">
                <a:solidFill>
                  <a:srgbClr val="333399"/>
                </a:solidFill>
              </a:rPr>
              <a:t>Законопроект </a:t>
            </a:r>
            <a:r>
              <a:rPr lang="ru-RU" sz="2000" dirty="0">
                <a:solidFill>
                  <a:srgbClr val="333399"/>
                </a:solidFill>
              </a:rPr>
              <a:t>разработан в целях реализации проекта федерального закона № 554026-7 </a:t>
            </a:r>
            <a:r>
              <a:rPr lang="ru-RU" sz="2000" b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О запрете на создание унитарных предприятий на конкурентных </a:t>
            </a:r>
            <a:r>
              <a:rPr lang="ru-RU" sz="2000" b="1" dirty="0" smtClean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рынках</a:t>
            </a:r>
            <a:r>
              <a:rPr lang="ru-RU" sz="2000" dirty="0" smtClean="0">
                <a:solidFill>
                  <a:srgbClr val="333399"/>
                </a:solidFill>
              </a:rPr>
              <a:t>, </a:t>
            </a:r>
            <a:r>
              <a:rPr lang="ru-RU" sz="2000" dirty="0">
                <a:solidFill>
                  <a:srgbClr val="333399"/>
                </a:solidFill>
              </a:rPr>
              <a:t>принятого Государственной Думой в первом чтении 11 декабря 2018 </a:t>
            </a:r>
            <a:r>
              <a:rPr lang="ru-RU" sz="2000" dirty="0" smtClean="0">
                <a:solidFill>
                  <a:srgbClr val="333399"/>
                </a:solidFill>
              </a:rPr>
              <a:t>г.</a:t>
            </a:r>
          </a:p>
          <a:p>
            <a:pPr algn="just"/>
            <a:endParaRPr lang="ru-RU" sz="2000" dirty="0" smtClean="0">
              <a:solidFill>
                <a:srgbClr val="333399"/>
              </a:solidFill>
            </a:endParaRPr>
          </a:p>
          <a:p>
            <a:pPr algn="just"/>
            <a:r>
              <a:rPr lang="ru-RU" sz="2000" dirty="0" smtClean="0">
                <a:solidFill>
                  <a:srgbClr val="333399"/>
                </a:solidFill>
              </a:rPr>
              <a:t>	Законопроектом </a:t>
            </a:r>
            <a:r>
              <a:rPr lang="ru-RU" sz="2000" dirty="0">
                <a:solidFill>
                  <a:srgbClr val="333399"/>
                </a:solidFill>
              </a:rPr>
              <a:t>предлагается </a:t>
            </a:r>
            <a:r>
              <a:rPr lang="ru-RU" sz="2000" b="1" dirty="0">
                <a:solidFill>
                  <a:srgbClr val="333399"/>
                </a:solidFill>
              </a:rPr>
              <a:t>освободить</a:t>
            </a:r>
            <a:r>
              <a:rPr lang="ru-RU" sz="2000" dirty="0">
                <a:solidFill>
                  <a:srgbClr val="333399"/>
                </a:solidFill>
              </a:rPr>
              <a:t> соответствующих лиц от </a:t>
            </a:r>
            <a:r>
              <a:rPr lang="ru-RU" sz="2000" b="1" dirty="0">
                <a:solidFill>
                  <a:srgbClr val="333399"/>
                </a:solidFill>
              </a:rPr>
              <a:t>уплаты государственной пошлины </a:t>
            </a:r>
            <a:r>
              <a:rPr lang="ru-RU" sz="2000" dirty="0">
                <a:solidFill>
                  <a:srgbClr val="333399"/>
                </a:solidFill>
              </a:rPr>
              <a:t>за государственную регистрацию прав, ограничений (обременении) прав на недвижимое имущество </a:t>
            </a:r>
            <a:r>
              <a:rPr lang="ru-RU" sz="2000" b="1" dirty="0">
                <a:solidFill>
                  <a:srgbClr val="333399"/>
                </a:solidFill>
              </a:rPr>
              <a:t>при реорганизации унитарных предприятий</a:t>
            </a:r>
            <a:r>
              <a:rPr lang="ru-RU" sz="2000" dirty="0">
                <a:solidFill>
                  <a:srgbClr val="333399"/>
                </a:solidFill>
              </a:rPr>
              <a:t> в случае принятия и реализации законопроекта № </a:t>
            </a:r>
            <a:r>
              <a:rPr lang="ru-RU" sz="2000" dirty="0" smtClean="0">
                <a:solidFill>
                  <a:srgbClr val="333399"/>
                </a:solidFill>
              </a:rPr>
              <a:t>554026-7</a:t>
            </a:r>
            <a:endParaRPr lang="ru-RU" sz="2000" dirty="0">
              <a:solidFill>
                <a:srgbClr val="333399"/>
              </a:solidFill>
            </a:endParaRPr>
          </a:p>
          <a:p>
            <a:pPr algn="just"/>
            <a:endParaRPr lang="ru-RU" sz="2000" dirty="0" smtClean="0">
              <a:solidFill>
                <a:srgbClr val="333399"/>
              </a:solidFill>
            </a:endParaRPr>
          </a:p>
          <a:p>
            <a:pPr algn="just"/>
            <a:r>
              <a:rPr lang="ru-RU" sz="2000" dirty="0" smtClean="0">
                <a:solidFill>
                  <a:srgbClr val="333399"/>
                </a:solidFill>
              </a:rPr>
              <a:t>	Принятие </a:t>
            </a:r>
            <a:r>
              <a:rPr lang="ru-RU" sz="2000" dirty="0">
                <a:solidFill>
                  <a:srgbClr val="333399"/>
                </a:solidFill>
              </a:rPr>
              <a:t>и реализация законопроекта позволит снизить расходы, связанные с процедурами по реорганизации унитарных предприятий в случаях, предусмотренных законопроектом № </a:t>
            </a:r>
            <a:r>
              <a:rPr lang="ru-RU" sz="2000" dirty="0" smtClean="0">
                <a:solidFill>
                  <a:srgbClr val="333399"/>
                </a:solidFill>
              </a:rPr>
              <a:t>554026-7</a:t>
            </a:r>
            <a:endParaRPr lang="ru-RU" sz="2000" dirty="0">
              <a:solidFill>
                <a:srgbClr val="333399"/>
              </a:solidFill>
            </a:endParaRPr>
          </a:p>
          <a:p>
            <a:pPr algn="just"/>
            <a:endParaRPr lang="ru-RU" dirty="0">
              <a:solidFill>
                <a:srgbClr val="333399"/>
              </a:solidFill>
            </a:endParaRPr>
          </a:p>
          <a:p>
            <a:endParaRPr lang="ru-RU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151" y="6085523"/>
            <a:ext cx="826997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внесен в Правительство РФ</a:t>
            </a:r>
          </a:p>
        </p:txBody>
      </p:sp>
      <p:pic>
        <p:nvPicPr>
          <p:cNvPr id="10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2" y="5764731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6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BF577F-E5E4-4B0F-8DE8-DE4E23B5D494}" type="slidenum">
              <a:rPr lang="ru-RU" altLang="ru-RU" sz="1477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77">
              <a:solidFill>
                <a:schemeClr val="bg1"/>
              </a:solidFill>
            </a:endParaRP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  <a:cs typeface="Arial" charset="0"/>
              </a:rPr>
              <a:t>Законопроект об антимонопольном </a:t>
            </a:r>
            <a:r>
              <a:rPr lang="ru-RU" sz="2800" b="1" dirty="0" err="1">
                <a:solidFill>
                  <a:schemeClr val="bg1"/>
                </a:solidFill>
                <a:latin typeface="+mj-lt"/>
                <a:cs typeface="Arial" charset="0"/>
              </a:rPr>
              <a:t>комплаенсе</a:t>
            </a:r>
            <a:endParaRPr lang="ru-RU" sz="28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54278" name="TextBox 5"/>
          <p:cNvSpPr txBox="1">
            <a:spLocks noChangeArrowheads="1"/>
          </p:cNvSpPr>
          <p:nvPr/>
        </p:nvSpPr>
        <p:spPr bwMode="auto">
          <a:xfrm>
            <a:off x="243068" y="1030406"/>
            <a:ext cx="8681013" cy="4912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>
              <a:spcBef>
                <a:spcPct val="0"/>
              </a:spcBef>
              <a:buNone/>
            </a:pPr>
            <a:r>
              <a:rPr lang="ru-RU" alt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Цели: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рисков нарушения законодательства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негативных последствий в виде штрафов и убытков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категории риска при проверках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1846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Основные требования к </a:t>
            </a:r>
            <a:r>
              <a:rPr lang="ru-RU" altLang="ru-RU" sz="2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комплаенсу</a:t>
            </a:r>
            <a:r>
              <a:rPr lang="ru-RU" alt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 проведения оценки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снижение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меры, направленные на осуществление контроля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функционированием </a:t>
            </a:r>
            <a:r>
              <a:rPr lang="ru-RU" alt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комплаенса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ознакомления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ответственном должностном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46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1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Антимонопольный </a:t>
            </a:r>
            <a:r>
              <a:rPr lang="ru-RU" altLang="ru-RU" sz="2215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</a:t>
            </a:r>
            <a:r>
              <a:rPr lang="ru-RU" altLang="ru-RU" sz="221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рассмотрен ФАС России, ответ регулятора является актом разъяснения</a:t>
            </a:r>
            <a:endParaRPr lang="ru-RU" altLang="ru-RU" sz="221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4151" y="6085523"/>
            <a:ext cx="826997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внесен в Государственную Думу</a:t>
            </a:r>
          </a:p>
        </p:txBody>
      </p:sp>
      <p:pic>
        <p:nvPicPr>
          <p:cNvPr id="8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5789897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1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25" y="907934"/>
            <a:ext cx="8796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80"/>
                </a:solidFill>
              </a:rPr>
              <a:t>Поправки в Закон о защите конкуренции:</a:t>
            </a:r>
          </a:p>
          <a:p>
            <a:pPr marL="7020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изъятие (выемка) документов при выездных проверках</a:t>
            </a:r>
          </a:p>
          <a:p>
            <a:pPr marL="7020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передача в ФАС материалов ОРД</a:t>
            </a:r>
          </a:p>
          <a:p>
            <a:pPr marL="7020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получение персональных данных и данных об абонентах услуг связи</a:t>
            </a:r>
          </a:p>
          <a:p>
            <a:pPr marL="7020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регламентация порядка заключения соглашения о сотрудничестве в целях освобождения или смягчения ответственности </a:t>
            </a:r>
          </a:p>
          <a:p>
            <a:r>
              <a:rPr lang="ru-RU" sz="2400" b="1" dirty="0" smtClean="0">
                <a:solidFill>
                  <a:srgbClr val="008080"/>
                </a:solidFill>
              </a:rPr>
              <a:t>Поправки в Уголовный кодекс РФ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Привести понятие картеля в ст. 178 УК РФ в соответствие с Законом о защите конкуренции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Ввести квалифицированные составы для картелей на торгах, картелей, заключенных руководителями, членами совета директоров и владельцев организаций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333399"/>
                </a:solidFill>
              </a:rPr>
              <a:t>Увеличить пороговые значения дохода в крупном размере </a:t>
            </a:r>
            <a:r>
              <a:rPr lang="ru-RU" sz="2000" b="1" dirty="0" smtClean="0">
                <a:solidFill>
                  <a:srgbClr val="333399"/>
                </a:solidFill>
              </a:rPr>
              <a:t>(свыше 100 млн. руб.)</a:t>
            </a:r>
            <a:r>
              <a:rPr lang="ru-RU" sz="2000" dirty="0" smtClean="0">
                <a:solidFill>
                  <a:srgbClr val="333399"/>
                </a:solidFill>
              </a:rPr>
              <a:t>, крупного ущерба </a:t>
            </a:r>
            <a:r>
              <a:rPr lang="ru-RU" sz="2000" b="1" dirty="0" smtClean="0">
                <a:solidFill>
                  <a:srgbClr val="333399"/>
                </a:solidFill>
              </a:rPr>
              <a:t>(свыше </a:t>
            </a:r>
            <a:r>
              <a:rPr lang="ru-RU" sz="2000" b="1" dirty="0">
                <a:solidFill>
                  <a:srgbClr val="333399"/>
                </a:solidFill>
              </a:rPr>
              <a:t>2</a:t>
            </a:r>
            <a:r>
              <a:rPr lang="ru-RU" sz="2000" b="1" dirty="0" smtClean="0">
                <a:solidFill>
                  <a:srgbClr val="333399"/>
                </a:solidFill>
              </a:rPr>
              <a:t>0 млн. руб.)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/>
            <a:r>
              <a:rPr lang="ru-RU" altLang="ru-RU" sz="2800" b="1" kern="0" dirty="0" smtClean="0">
                <a:solidFill>
                  <a:schemeClr val="bg1"/>
                </a:solidFill>
              </a:rPr>
              <a:t>Повышение эффективности борьбы с картелями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4151" y="6085523"/>
            <a:ext cx="826997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Законопроекты внесены в Государственную Думу</a:t>
            </a:r>
          </a:p>
        </p:txBody>
      </p:sp>
      <p:pic>
        <p:nvPicPr>
          <p:cNvPr id="7" name="Picture 7" descr="C:\Users\grigoriev\Music\sdachaObek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5789897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0"/>
            <a:ext cx="8686800" cy="504825"/>
          </a:xfrm>
        </p:spPr>
        <p:txBody>
          <a:bodyPr/>
          <a:lstStyle/>
          <a:p>
            <a:pPr algn="r">
              <a:defRPr/>
            </a:pPr>
            <a:r>
              <a:rPr lang="ru-RU" sz="3000" b="1" dirty="0" smtClean="0">
                <a:solidFill>
                  <a:schemeClr val="accent3"/>
                </a:solidFill>
              </a:rPr>
              <a:t>Принудительное лицензирование лекарств</a:t>
            </a:r>
            <a:endParaRPr lang="ru-RU" sz="3000" b="1" dirty="0">
              <a:solidFill>
                <a:schemeClr val="accent3"/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48321" y="981075"/>
            <a:ext cx="8595680" cy="1223963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sz="24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r>
              <a:rPr lang="ru-RU" altLang="ru-RU" sz="2400" b="1" u="sng" dirty="0" smtClean="0">
                <a:solidFill>
                  <a:srgbClr val="002060"/>
                </a:solidFill>
              </a:rPr>
              <a:t>Изменения в статью 1360 ГК предусматривающие:</a:t>
            </a:r>
          </a:p>
          <a:p>
            <a:pPr marL="0" indent="0">
              <a:buFontTx/>
              <a:buNone/>
            </a:pPr>
            <a:endParaRPr lang="ru-RU" altLang="ru-RU" dirty="0" smtClean="0"/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23E584-1732-4B13-9E3D-DA2396C7C601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784" y="2342895"/>
            <a:ext cx="8401430" cy="291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3399"/>
                </a:solidFill>
              </a:rPr>
              <a:t>	В </a:t>
            </a:r>
            <a:r>
              <a:rPr lang="ru-RU" dirty="0">
                <a:solidFill>
                  <a:srgbClr val="333399"/>
                </a:solidFill>
              </a:rPr>
              <a:t>случае крайней необходимости, связанной с обеспечением обороны и безопасности, включая охрану жизни и здоровья граждан Правительство Российской Федерации имеет право принять решение об использовании изобретения, полезной модели или промышленного образца без согласия патентообладателя с уведомлением его об этом в кратчайший срок и с выплатой ему соразмерной компенсации</a:t>
            </a:r>
            <a:r>
              <a:rPr lang="ru-RU" dirty="0" smtClean="0">
                <a:solidFill>
                  <a:srgbClr val="333399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333399"/>
              </a:solidFill>
            </a:endParaRPr>
          </a:p>
          <a:p>
            <a:pPr algn="just"/>
            <a:r>
              <a:rPr lang="ru-RU" dirty="0" smtClean="0">
                <a:solidFill>
                  <a:srgbClr val="333399"/>
                </a:solidFill>
              </a:rPr>
              <a:t>	Методика </a:t>
            </a:r>
            <a:r>
              <a:rPr lang="ru-RU" dirty="0">
                <a:solidFill>
                  <a:srgbClr val="333399"/>
                </a:solidFill>
              </a:rPr>
              <a:t>определения размера компенсации и порядок ее выплаты утверждаются Правительством Российской Федерации.</a:t>
            </a:r>
          </a:p>
          <a:p>
            <a:pPr>
              <a:spcBef>
                <a:spcPct val="20000"/>
              </a:spcBef>
              <a:defRPr/>
            </a:pPr>
            <a:endParaRPr lang="ru-RU" altLang="ru-RU" kern="0" dirty="0">
              <a:solidFill>
                <a:srgbClr val="333399"/>
              </a:solidFill>
              <a:latin typeface="Arial"/>
              <a:ea typeface="ＭＳ Ｐゴシック" pitchFamily="34" charset="-128"/>
            </a:endParaRPr>
          </a:p>
        </p:txBody>
      </p:sp>
      <p:pic>
        <p:nvPicPr>
          <p:cNvPr id="7" name="Picture 7" descr="C:\Users\grigoriev\Music\sdachaOb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0" y="5227494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8657" y="5537616"/>
            <a:ext cx="789368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     Законопроект внесен </a:t>
            </a:r>
            <a:r>
              <a:rPr lang="ru-RU" sz="2400" kern="0" dirty="0">
                <a:solidFill>
                  <a:srgbClr val="008080"/>
                </a:solidFill>
                <a:ea typeface="ＭＳ Ｐゴシック" pitchFamily="34" charset="-128"/>
              </a:rPr>
              <a:t>в Государственную Думу</a:t>
            </a:r>
          </a:p>
        </p:txBody>
      </p:sp>
    </p:spTree>
    <p:extLst>
      <p:ext uri="{BB962C8B-B14F-4D97-AF65-F5344CB8AC3E}">
        <p14:creationId xmlns:p14="http://schemas.microsoft.com/office/powerpoint/2010/main" val="33580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100" y="0"/>
            <a:ext cx="8686800" cy="504825"/>
          </a:xfrm>
        </p:spPr>
        <p:txBody>
          <a:bodyPr/>
          <a:lstStyle/>
          <a:p>
            <a:pPr algn="r"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Приостановление действия решений и предписаний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2987675" y="981075"/>
            <a:ext cx="6156325" cy="1223963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sz="24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ru-RU" altLang="ru-RU" sz="2400" b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</a:pPr>
            <a:endParaRPr lang="ru-RU" altLang="ru-RU" dirty="0" smtClean="0"/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23E584-1732-4B13-9E3D-DA2396C7C601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 dirty="0" smtClean="0">
              <a:solidFill>
                <a:schemeClr val="bg1"/>
              </a:solidFill>
            </a:endParaRPr>
          </a:p>
        </p:txBody>
      </p:sp>
      <p:pic>
        <p:nvPicPr>
          <p:cNvPr id="7" name="Picture 7" descr="C:\Users\grigoriev\Music\sdachaOb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0" y="5227494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8657" y="5537616"/>
            <a:ext cx="789368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внесен </a:t>
            </a:r>
            <a:r>
              <a:rPr lang="ru-RU" sz="2400" kern="0" dirty="0">
                <a:solidFill>
                  <a:srgbClr val="008080"/>
                </a:solidFill>
                <a:ea typeface="ＭＳ Ｐゴシック" pitchFamily="34" charset="-128"/>
              </a:rPr>
              <a:t>в Государственную Думу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28526" y="887713"/>
            <a:ext cx="8915401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b="1" dirty="0" smtClean="0">
                <a:solidFill>
                  <a:srgbClr val="333399"/>
                </a:solidFill>
              </a:rPr>
              <a:t>	</a:t>
            </a:r>
            <a:r>
              <a:rPr lang="ru-RU" sz="2400" b="1" dirty="0" smtClean="0">
                <a:solidFill>
                  <a:srgbClr val="333399"/>
                </a:solidFill>
              </a:rPr>
              <a:t>Исключение возможности </a:t>
            </a:r>
            <a:r>
              <a:rPr lang="ru-RU" sz="2400" b="1" dirty="0">
                <a:solidFill>
                  <a:srgbClr val="333399"/>
                </a:solidFill>
              </a:rPr>
              <a:t>приостановления </a:t>
            </a:r>
            <a:r>
              <a:rPr lang="ru-RU" sz="2400" b="1" dirty="0" smtClean="0">
                <a:solidFill>
                  <a:srgbClr val="333399"/>
                </a:solidFill>
              </a:rPr>
              <a:t>решений </a:t>
            </a:r>
            <a:r>
              <a:rPr lang="ru-RU" sz="2400" b="1" dirty="0">
                <a:solidFill>
                  <a:srgbClr val="333399"/>
                </a:solidFill>
              </a:rPr>
              <a:t>и предписаний антимонопольных органов в отношении органов власти, за исключением случаев, когда такое приостановление вводится судебным </a:t>
            </a:r>
            <a:r>
              <a:rPr lang="ru-RU" sz="2400" b="1" dirty="0" smtClean="0">
                <a:solidFill>
                  <a:srgbClr val="333399"/>
                </a:solidFill>
              </a:rPr>
              <a:t>актом</a:t>
            </a:r>
            <a:endParaRPr lang="en-US" sz="2400" b="1" dirty="0" smtClean="0">
              <a:solidFill>
                <a:srgbClr val="333399"/>
              </a:solidFill>
            </a:endParaRP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endParaRPr lang="ru-RU" sz="2400" dirty="0" smtClean="0">
              <a:solidFill>
                <a:srgbClr val="333399"/>
              </a:solidFill>
            </a:endParaRP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	За </a:t>
            </a:r>
            <a:r>
              <a:rPr lang="ru-RU" sz="2400" dirty="0">
                <a:solidFill>
                  <a:srgbClr val="333399"/>
                </a:solidFill>
              </a:rPr>
              <a:t>2018 год антимонопольным органом </a:t>
            </a:r>
            <a:r>
              <a:rPr lang="ru-RU" sz="2400" dirty="0" smtClean="0">
                <a:solidFill>
                  <a:srgbClr val="333399"/>
                </a:solidFill>
              </a:rPr>
              <a:t>выдано - </a:t>
            </a:r>
            <a:r>
              <a:rPr lang="ru-RU" sz="2400" b="1" u="sng" dirty="0">
                <a:solidFill>
                  <a:srgbClr val="333399"/>
                </a:solidFill>
              </a:rPr>
              <a:t>568 предписаний </a:t>
            </a:r>
            <a:r>
              <a:rPr lang="ru-RU" sz="2400" dirty="0">
                <a:solidFill>
                  <a:srgbClr val="333399"/>
                </a:solidFill>
              </a:rPr>
              <a:t>в отношении органов государственной власти и органов местного самоуправления, </a:t>
            </a:r>
            <a:endParaRPr lang="en-US" sz="2400" dirty="0" smtClean="0">
              <a:solidFill>
                <a:srgbClr val="333399"/>
              </a:solidFill>
            </a:endParaRP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sz="2400" dirty="0">
                <a:solidFill>
                  <a:srgbClr val="333399"/>
                </a:solidFill>
              </a:rPr>
              <a:t>	</a:t>
            </a:r>
            <a:r>
              <a:rPr lang="ru-RU" sz="2400" dirty="0" smtClean="0">
                <a:solidFill>
                  <a:srgbClr val="333399"/>
                </a:solidFill>
              </a:rPr>
              <a:t>- из </a:t>
            </a:r>
            <a:r>
              <a:rPr lang="ru-RU" sz="2400" dirty="0">
                <a:solidFill>
                  <a:srgbClr val="333399"/>
                </a:solidFill>
              </a:rPr>
              <a:t>них </a:t>
            </a:r>
            <a:r>
              <a:rPr lang="ru-RU" sz="2400" b="1" u="sng" dirty="0">
                <a:solidFill>
                  <a:srgbClr val="333399"/>
                </a:solidFill>
              </a:rPr>
              <a:t>212 предписаний </a:t>
            </a:r>
            <a:r>
              <a:rPr lang="ru-RU" sz="2400" dirty="0">
                <a:solidFill>
                  <a:srgbClr val="333399"/>
                </a:solidFill>
              </a:rPr>
              <a:t>оспорены в суде (</a:t>
            </a:r>
            <a:r>
              <a:rPr lang="ru-RU" sz="2400" b="1" u="sng" dirty="0">
                <a:solidFill>
                  <a:srgbClr val="333399"/>
                </a:solidFill>
              </a:rPr>
              <a:t>4 предписания </a:t>
            </a:r>
            <a:r>
              <a:rPr lang="ru-RU" sz="2400" dirty="0">
                <a:solidFill>
                  <a:srgbClr val="333399"/>
                </a:solidFill>
              </a:rPr>
              <a:t>признаны судом недействительными</a:t>
            </a:r>
            <a:r>
              <a:rPr lang="ru-RU" sz="2400" dirty="0" smtClean="0">
                <a:solidFill>
                  <a:srgbClr val="333399"/>
                </a:solidFill>
              </a:rPr>
              <a:t>).</a:t>
            </a: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endParaRPr lang="ru-RU" dirty="0">
              <a:solidFill>
                <a:srgbClr val="333399"/>
              </a:solidFill>
            </a:endParaRP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dirty="0" smtClean="0">
                <a:solidFill>
                  <a:srgbClr val="333399"/>
                </a:solidFill>
              </a:rPr>
              <a:t>	</a:t>
            </a:r>
          </a:p>
          <a:p>
            <a:pPr marL="359100" algn="just" eaLnBrk="0" fontAlgn="base" hangingPunct="0">
              <a:spcBef>
                <a:spcPts val="400"/>
              </a:spcBef>
              <a:spcAft>
                <a:spcPts val="400"/>
              </a:spcAft>
              <a:defRPr/>
            </a:pPr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17550" indent="-2762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04900" indent="-220663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46225" indent="-220663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9138" indent="-220663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46338" indent="-220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03538" indent="-220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0738" indent="-220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7938" indent="-2206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FCB3E2-E98E-4080-B790-1E8A8F92F3B3}" type="slidenum">
              <a:rPr lang="ru-RU" altLang="ru-RU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 smtClean="0">
              <a:solidFill>
                <a:schemeClr val="bg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447926" y="1085850"/>
            <a:ext cx="6445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ru-RU" altLang="ru-RU" sz="2800" b="1" kern="0" dirty="0" smtClean="0">
                <a:solidFill>
                  <a:schemeClr val="accent1">
                    <a:lumMod val="50000"/>
                  </a:schemeClr>
                </a:solidFill>
              </a:rPr>
              <a:t>Пятый «цифровой» антимонопольный пакет поправок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755576" y="49738"/>
            <a:ext cx="82502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077" tIns="41538" rIns="83077" bIns="41538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buSzPct val="45000"/>
              <a:buFont typeface="StarSymbol"/>
              <a:buNone/>
              <a:defRPr/>
            </a:pP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Вызовы цифровой экономики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923598"/>
            <a:ext cx="826997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22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kern="0" dirty="0" smtClean="0">
                <a:solidFill>
                  <a:srgbClr val="008080"/>
                </a:solidFill>
                <a:ea typeface="ＭＳ Ｐゴシック" pitchFamily="34" charset="-128"/>
              </a:rPr>
              <a:t>Законопроект одобрен на президиуме правительственной комиссии по цифровой экономике</a:t>
            </a:r>
          </a:p>
        </p:txBody>
      </p:sp>
      <p:pic>
        <p:nvPicPr>
          <p:cNvPr id="9" name="Picture 5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68" y="1021358"/>
            <a:ext cx="2076158" cy="144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 bwMode="auto">
          <a:xfrm>
            <a:off x="162902" y="2459145"/>
            <a:ext cx="8597899" cy="4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</a:rPr>
              <a:t>Доминирующее положение на </a:t>
            </a:r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</a:rPr>
              <a:t>рынке</a:t>
            </a:r>
            <a:endParaRPr lang="ru-RU" altLang="ru-RU" sz="24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1834568" y="2889780"/>
            <a:ext cx="7345945" cy="8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15" b="1" kern="0" dirty="0" smtClean="0"/>
              <a:t>владение </a:t>
            </a:r>
            <a:r>
              <a:rPr lang="ru-RU" sz="2215" b="1" kern="0" dirty="0"/>
              <a:t>цифровой </a:t>
            </a:r>
            <a:r>
              <a:rPr lang="ru-RU" sz="2215" b="1" kern="0" dirty="0" smtClean="0"/>
              <a:t>платформой</a:t>
            </a:r>
            <a:endParaRPr lang="ru-RU" sz="2215" kern="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2215" b="1" kern="0" dirty="0" smtClean="0"/>
              <a:t>сетевые эффекты</a:t>
            </a:r>
            <a:endParaRPr lang="ru-RU" sz="2215" kern="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162902" y="3701338"/>
            <a:ext cx="8882381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</a:rPr>
              <a:t>Новые подходы контроля экономической </a:t>
            </a:r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</a:rPr>
              <a:t>концентрации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altLang="ru-RU" sz="2400" b="1" kern="0" dirty="0" smtClean="0"/>
              <a:t>(доверенное лицо, очное рассмотрение)</a:t>
            </a:r>
            <a:endParaRPr lang="ru-RU" altLang="ru-RU" sz="2400" b="1" kern="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143168" y="4921522"/>
            <a:ext cx="8504237" cy="82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программ для электронно-вычислительных машин, предназначенных для расчета и (или) согласования цен- </a:t>
            </a:r>
            <a:r>
              <a:rPr lang="ru-RU" sz="1800" b="1" u="sng" dirty="0" smtClean="0">
                <a:solidFill>
                  <a:schemeClr val="accent1">
                    <a:lumMod val="50000"/>
                  </a:schemeClr>
                </a:solidFill>
              </a:rPr>
              <a:t>отягчающее обстоятельство при ответственности за картель </a:t>
            </a:r>
            <a:endParaRPr lang="ru-RU" altLang="ru-RU" sz="1800" b="1" u="sng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7" descr="C:\Users\grigoriev\Music\sdachaObek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2" y="5764731"/>
            <a:ext cx="654980" cy="8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2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13893</TotalTime>
  <Words>532</Words>
  <Application>Microsoft Office PowerPoint</Application>
  <PresentationFormat>Экран (4:3)</PresentationFormat>
  <Paragraphs>143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3_Оформление по умолчанию</vt:lpstr>
      <vt:lpstr>Презентация PowerPoint</vt:lpstr>
      <vt:lpstr>Реализация Национального плана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Принудительное лицензирование лекарств</vt:lpstr>
      <vt:lpstr>Приостановление действия решений и предписаний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АВС</cp:lastModifiedBy>
  <cp:revision>670</cp:revision>
  <cp:lastPrinted>2018-10-17T06:59:57Z</cp:lastPrinted>
  <dcterms:created xsi:type="dcterms:W3CDTF">2016-02-19T07:50:24Z</dcterms:created>
  <dcterms:modified xsi:type="dcterms:W3CDTF">2019-12-05T10:53:00Z</dcterms:modified>
</cp:coreProperties>
</file>