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8FE1-607C-4D35-B1A0-8D9D6CA73FBE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C2D5A-7F7B-4E1D-A16C-35BAB2BC9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9952-7A59-4D49-90F0-B27AEF818C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2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063637" cy="259223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механизмов адвокатирования конкуренции, предотвращения нарушений антимонопольного законодательства, формирования единообразных практик правоприменения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9262045" cy="247066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Валерий Александрович Бодренков</a:t>
            </a:r>
            <a:r>
              <a:rPr lang="ru-RU" dirty="0">
                <a:solidFill>
                  <a:schemeClr val="accent1"/>
                </a:solidFill>
              </a:rPr>
              <a:t>, помощник председателя Комиссии по общественному контролю и взаимодействию с общественными советами Общественной палаты Российской </a:t>
            </a:r>
            <a:r>
              <a:rPr lang="ru-RU" dirty="0" smtClean="0">
                <a:solidFill>
                  <a:schemeClr val="accent1"/>
                </a:solidFill>
              </a:rPr>
              <a:t>Федерации, </a:t>
            </a:r>
            <a:r>
              <a:rPr lang="ru-RU" dirty="0">
                <a:solidFill>
                  <a:schemeClr val="accent1"/>
                </a:solidFill>
              </a:rPr>
              <a:t>научный консультант издательской группы «Юрист</a:t>
            </a:r>
            <a:r>
              <a:rPr lang="ru-RU" dirty="0" smtClean="0">
                <a:solidFill>
                  <a:schemeClr val="accent1"/>
                </a:solidFill>
              </a:rPr>
              <a:t>», заместитель главного редактора журнала «Конкурентное право», </a:t>
            </a:r>
            <a:r>
              <a:rPr lang="ru-RU" dirty="0" smtClean="0">
                <a:solidFill>
                  <a:schemeClr val="accent1"/>
                </a:solidFill>
              </a:rPr>
              <a:t>Член </a:t>
            </a:r>
            <a:r>
              <a:rPr lang="ru-RU" dirty="0">
                <a:solidFill>
                  <a:schemeClr val="accent1"/>
                </a:solidFill>
              </a:rPr>
              <a:t>Экспертного совета при Федеральной антимонопольной службе по развитию конкуренции в сфере строительной </a:t>
            </a:r>
            <a:r>
              <a:rPr lang="ru-RU" dirty="0" smtClean="0">
                <a:solidFill>
                  <a:schemeClr val="accent1"/>
                </a:solidFill>
              </a:rPr>
              <a:t>отрасли, член общественного совета при Новосибирском УФАС, </a:t>
            </a:r>
            <a:r>
              <a:rPr lang="ru-RU" dirty="0" err="1" smtClean="0">
                <a:solidFill>
                  <a:schemeClr val="accent1"/>
                </a:solidFill>
              </a:rPr>
              <a:t>к.ю.н</a:t>
            </a:r>
            <a:r>
              <a:rPr lang="ru-RU" dirty="0" smtClean="0">
                <a:solidFill>
                  <a:schemeClr val="accent1"/>
                </a:solidFill>
              </a:rPr>
              <a:t>. 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67751" y="3528204"/>
            <a:ext cx="9687464" cy="8626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1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422694"/>
            <a:ext cx="8865229" cy="5571706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ПРЕДЛОЖЕНИЯ: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Развивать медиацию как инструмент взаимодействия между органами ФАС России и хозяйствующими субъектами для разрешения спорных ситуаций.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Рассмотреть целесообразность создания единой </a:t>
            </a:r>
            <a:r>
              <a:rPr lang="ru-RU" sz="2000" b="1" dirty="0" err="1" smtClean="0">
                <a:solidFill>
                  <a:schemeClr val="accent1"/>
                </a:solidFill>
              </a:rPr>
              <a:t>медийной</a:t>
            </a:r>
            <a:r>
              <a:rPr lang="ru-RU" sz="2000" b="1" dirty="0" smtClean="0">
                <a:solidFill>
                  <a:schemeClr val="accent1"/>
                </a:solidFill>
              </a:rPr>
              <a:t> площадки под эгидой Федеральной антимонопольной службы на базе издаваемой научно-практической периодики.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Поручить </a:t>
            </a:r>
            <a:r>
              <a:rPr lang="ru-RU" sz="2000" b="1" dirty="0">
                <a:solidFill>
                  <a:schemeClr val="accent1"/>
                </a:solidFill>
              </a:rPr>
              <a:t>Комиссии по общественному контролю и взаимодействию с общественными советами Общественной палаты Российской </a:t>
            </a:r>
            <a:r>
              <a:rPr lang="ru-RU" sz="2000" b="1" dirty="0" smtClean="0">
                <a:solidFill>
                  <a:schemeClr val="accent1"/>
                </a:solidFill>
              </a:rPr>
              <a:t>Федерации вместе с ФАС России провести качественный анализ составов общественных советов.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chemeClr val="accent1"/>
                </a:solidFill>
              </a:rPr>
              <a:t>При формировании общественных советов предъявлять кандидатам в качестве требований наличие у них специальных компетенций в области конкурентного права. Предусмотреть включение в состав общественных советов представителей научного и экспертного сообществ, а также </a:t>
            </a:r>
            <a:r>
              <a:rPr lang="ru-RU" sz="2000" b="1" dirty="0" smtClean="0">
                <a:solidFill>
                  <a:schemeClr val="accent1"/>
                </a:solidFill>
              </a:rPr>
              <a:t>медиаторов, </a:t>
            </a:r>
            <a:r>
              <a:rPr lang="ru-RU" sz="2000" b="1" dirty="0" smtClean="0">
                <a:solidFill>
                  <a:schemeClr val="accent1"/>
                </a:solidFill>
              </a:rPr>
              <a:t>специализирующихся в области конкурентного права.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063637" cy="15311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 выступления президента РФ в.в.Путина на Заседании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Госсовета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 апреля 2018 года: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2484409"/>
            <a:ext cx="7692037" cy="31486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«По поводу ужесточения законодательства антимонопольного: мы с вами хорошо </a:t>
            </a:r>
            <a:r>
              <a:rPr lang="ru-RU" dirty="0" smtClean="0">
                <a:solidFill>
                  <a:schemeClr val="accent1"/>
                </a:solidFill>
              </a:rPr>
              <a:t>знаем…, </a:t>
            </a:r>
            <a:r>
              <a:rPr lang="ru-RU" dirty="0">
                <a:solidFill>
                  <a:schemeClr val="accent1"/>
                </a:solidFill>
              </a:rPr>
              <a:t>как складывалось антимонопольное законодательство в тех странах, которые сегодня называют странами с развитой рыночной экономикой. Более жестокое наказание, чем нарушение антимонопольного законодательства, можно было представить себе только за государственную измену и за убийство».</a:t>
            </a:r>
          </a:p>
        </p:txBody>
      </p:sp>
    </p:spTree>
    <p:extLst>
      <p:ext uri="{BB962C8B-B14F-4D97-AF65-F5344CB8AC3E}">
        <p14:creationId xmlns:p14="http://schemas.microsoft.com/office/powerpoint/2010/main" val="30668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моему глубокому убеждению, преступность у нас победят не карательные органы, а естественный ход нашей </a:t>
            </a:r>
            <a:r>
              <a:rPr lang="ru-RU" dirty="0" smtClean="0"/>
              <a:t>жизни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Из книги братьев </a:t>
            </a:r>
            <a:r>
              <a:rPr lang="ru-RU" b="1" dirty="0" err="1" smtClean="0"/>
              <a:t>Вайнеров</a:t>
            </a:r>
            <a:r>
              <a:rPr lang="ru-RU" b="1" dirty="0" smtClean="0"/>
              <a:t> «Эра милосердия» </a:t>
            </a:r>
          </a:p>
          <a:p>
            <a:r>
              <a:rPr lang="ru-RU" b="1" dirty="0" smtClean="0"/>
              <a:t>(к/ф «Место встречи изменить нельзя»)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41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77442"/>
            <a:ext cx="8534400" cy="1440611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Из презентации Федеральной </a:t>
            </a:r>
            <a:r>
              <a:rPr lang="ru-RU" sz="2000" dirty="0"/>
              <a:t>антимонопольной службы «О мерах по реализации Национального плана развития конкуренции в Российской </a:t>
            </a:r>
            <a:r>
              <a:rPr lang="ru-RU" sz="2000" dirty="0" smtClean="0"/>
              <a:t>Федерации на 2018-2020 гг.»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589" y="629997"/>
            <a:ext cx="6564702" cy="41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16" y="698740"/>
            <a:ext cx="9411419" cy="2363638"/>
          </a:xfrm>
        </p:spPr>
        <p:txBody>
          <a:bodyPr>
            <a:noAutofit/>
          </a:bodyPr>
          <a:lstStyle/>
          <a:p>
            <a:r>
              <a:rPr lang="ru-RU" sz="2000" dirty="0"/>
              <a:t>Адвокатированием конкуренции называется деятельность, которая осуществляется антимонопольным органом в целях создания конкурентных условий для экономической деятельности не с использованием правоприменительных механизмов, а в основном на основе взаимодействия с другими государственными ведомствами и за счет повышения информированности общественности </a:t>
            </a:r>
            <a:r>
              <a:rPr lang="ru-RU" sz="2000" b="1" u="sng" dirty="0"/>
              <a:t>о пользе конкуренции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Целевой </a:t>
            </a:r>
            <a:r>
              <a:rPr lang="ru-RU" dirty="0"/>
              <a:t>программы ФАС России </a:t>
            </a:r>
            <a:r>
              <a:rPr lang="ru-RU" dirty="0" smtClean="0"/>
              <a:t>2007 года</a:t>
            </a:r>
          </a:p>
          <a:p>
            <a:r>
              <a:rPr lang="ru-RU" dirty="0" smtClean="0"/>
              <a:t>«Адвокатирование конкуренции»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2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411083"/>
          </a:xfrm>
        </p:spPr>
        <p:txBody>
          <a:bodyPr>
            <a:noAutofit/>
          </a:bodyPr>
          <a:lstStyle/>
          <a:p>
            <a:r>
              <a:rPr lang="ru-RU" sz="1800" dirty="0"/>
              <a:t>2) процедура медиации - способ урегулирования споров при содействии медиатора на основе добровольного согласия сторон в целях достижения ими взаимоприемлемого решения;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3) </a:t>
            </a:r>
            <a:r>
              <a:rPr lang="ru-RU" sz="1800" dirty="0" smtClean="0"/>
              <a:t>медиатор </a:t>
            </a:r>
            <a:r>
              <a:rPr lang="ru-RU" sz="1800" dirty="0"/>
              <a:t>- независимое физическое лицо, </a:t>
            </a:r>
            <a:r>
              <a:rPr lang="ru-RU" sz="1800" dirty="0" smtClean="0"/>
              <a:t>привлекаемое </a:t>
            </a:r>
            <a:r>
              <a:rPr lang="ru-RU" sz="1800" dirty="0"/>
              <a:t>сторонами в качестве </a:t>
            </a:r>
            <a:r>
              <a:rPr lang="ru-RU" sz="1800" dirty="0" smtClean="0"/>
              <a:t>посредника </a:t>
            </a:r>
            <a:r>
              <a:rPr lang="ru-RU" sz="1800" dirty="0"/>
              <a:t>в урегулировании спора для содействия в выработке сторонами решения по существу </a:t>
            </a:r>
            <a:r>
              <a:rPr lang="ru-RU" sz="1800" dirty="0" smtClean="0"/>
              <a:t>спора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Федеральный закон от 27 июля 2010 г. N 193-ФЗ "Об альтернативной процедуре урегулирования споров с участием посредника (процедуре медиации)"</a:t>
            </a:r>
          </a:p>
        </p:txBody>
      </p:sp>
    </p:spTree>
    <p:extLst>
      <p:ext uri="{BB962C8B-B14F-4D97-AF65-F5344CB8AC3E}">
        <p14:creationId xmlns:p14="http://schemas.microsoft.com/office/powerpoint/2010/main" val="30642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04446"/>
            <a:ext cx="10918317" cy="2140346"/>
          </a:xfrm>
        </p:spPr>
        <p:txBody>
          <a:bodyPr>
            <a:noAutofit/>
          </a:bodyPr>
          <a:lstStyle/>
          <a:p>
            <a:r>
              <a:rPr lang="ru-RU" sz="2000" dirty="0"/>
              <a:t>Издательская группа «Юрист» — это крупнейшее юридическое издательство, которое более 20 лет занимает лидирующие позиции на российском рынке юридической периодики.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Издательской </a:t>
            </a:r>
            <a:r>
              <a:rPr lang="ru-RU" sz="2000" dirty="0" smtClean="0"/>
              <a:t>группе выпускается более 60 юридических периодических изданий, которые охватывают все отрасли права.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3062377"/>
            <a:ext cx="8534400" cy="3180161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Журнал «Конкурентное право» </a:t>
            </a:r>
            <a:r>
              <a:rPr lang="ru-RU" sz="2000" b="1" dirty="0" smtClean="0">
                <a:solidFill>
                  <a:schemeClr val="bg1"/>
                </a:solidFill>
              </a:rPr>
              <a:t>публикует </a:t>
            </a:r>
            <a:r>
              <a:rPr lang="ru-RU" sz="2000" b="1" dirty="0">
                <a:solidFill>
                  <a:schemeClr val="bg1"/>
                </a:solidFill>
              </a:rPr>
              <a:t>актуальные статьи по конкурентному праву. Общие вопросы антимонопольного регулирования, недобросовестная конкуренция, проблемы соотношения категорий «группа лиц» и «аффилированные лица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  <a:r>
              <a:rPr lang="ru-RU" sz="2000" b="1" dirty="0">
                <a:solidFill>
                  <a:schemeClr val="bg1"/>
                </a:solidFill>
              </a:rPr>
              <a:t> Выпускается с 2011 года.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Издание рекомендуется Высшей аттестационной комиссией Министерства образования и науки РФ для публикаций основных результатов диссертаций на соискание ученой степени кандидата и доктора наук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66" y="2544792"/>
            <a:ext cx="1224118" cy="12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5777" y="974106"/>
            <a:ext cx="11501169" cy="49665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7818" y="70817"/>
            <a:ext cx="1351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ru-RU" sz="3200" b="1" dirty="0" err="1">
                <a:solidFill>
                  <a:schemeClr val="bg1"/>
                </a:solidFill>
              </a:rPr>
              <a:t>М</a:t>
            </a:r>
            <a:r>
              <a:rPr lang="ru-RU" sz="3200" b="1" dirty="0" err="1" smtClean="0">
                <a:solidFill>
                  <a:schemeClr val="bg1"/>
                </a:solidFill>
              </a:rPr>
              <a:t>едийная</a:t>
            </a:r>
            <a:r>
              <a:rPr lang="ru-RU" sz="3200" b="1" dirty="0" smtClean="0">
                <a:solidFill>
                  <a:schemeClr val="bg1"/>
                </a:solidFill>
              </a:rPr>
              <a:t> среда по конкурентному праву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1617" y="3102511"/>
            <a:ext cx="27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Средства массовой информации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478415" y="3825568"/>
            <a:ext cx="0" cy="46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038" y="3753993"/>
            <a:ext cx="1375385" cy="1824481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951167" y="2871899"/>
            <a:ext cx="3548680" cy="2473999"/>
            <a:chOff x="24556" y="3463168"/>
            <a:chExt cx="3548680" cy="247399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43" y="5250425"/>
              <a:ext cx="2414763" cy="68674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204" y="4377373"/>
              <a:ext cx="2904598" cy="7096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4556" y="3463168"/>
              <a:ext cx="35486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endParaRPr lang="ru-RU" b="1" dirty="0" smtClean="0"/>
            </a:p>
            <a:p>
              <a:pPr indent="457200" algn="just"/>
              <a:endParaRPr lang="ru-RU" b="1" dirty="0"/>
            </a:p>
            <a:p>
              <a:pPr indent="457200" algn="just"/>
              <a:r>
                <a:rPr lang="ru-RU" sz="1400" b="1" dirty="0" smtClean="0"/>
                <a:t>Некоммерческие организации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181182" y="3035757"/>
            <a:ext cx="3548680" cy="2535181"/>
            <a:chOff x="7570165" y="3532851"/>
            <a:chExt cx="3548680" cy="253518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4509" y="4252717"/>
              <a:ext cx="1925000" cy="52074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10066" y="4866966"/>
              <a:ext cx="1721040" cy="12010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70165" y="3532851"/>
              <a:ext cx="35486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endParaRPr lang="ru-RU" b="1" dirty="0" smtClean="0"/>
            </a:p>
            <a:p>
              <a:pPr indent="457200" algn="just"/>
              <a:endParaRPr lang="ru-RU" b="1" dirty="0"/>
            </a:p>
            <a:p>
              <a:pPr indent="457200" algn="just"/>
              <a:endParaRPr lang="ru-RU" sz="1600" b="1" dirty="0" smtClean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107769" y="2774127"/>
            <a:ext cx="3553531" cy="2478279"/>
            <a:chOff x="5997680" y="4126513"/>
            <a:chExt cx="3553531" cy="247827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91912" y="5390401"/>
              <a:ext cx="1924211" cy="121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5997680" y="4126513"/>
              <a:ext cx="35535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endParaRPr lang="ru-RU" b="1" dirty="0" smtClean="0"/>
            </a:p>
            <a:p>
              <a:pPr indent="457200" algn="ctr"/>
              <a:endParaRPr lang="ru-RU" b="1" dirty="0"/>
            </a:p>
            <a:p>
              <a:pPr indent="457200" algn="ctr"/>
              <a:r>
                <a:rPr lang="ru-RU" sz="1400" b="1" dirty="0" smtClean="0"/>
                <a:t>Научное сообщество</a:t>
              </a:r>
            </a:p>
            <a:p>
              <a:pPr indent="457200" algn="ctr"/>
              <a:r>
                <a:rPr lang="ru-RU" sz="1400" b="1" dirty="0" smtClean="0"/>
                <a:t>в области конкурентного права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325055" y="770606"/>
            <a:ext cx="3695230" cy="2440585"/>
            <a:chOff x="643988" y="1152585"/>
            <a:chExt cx="3695230" cy="2440585"/>
          </a:xfrm>
        </p:grpSpPr>
        <p:sp>
          <p:nvSpPr>
            <p:cNvPr id="31" name="TextBox 30"/>
            <p:cNvSpPr txBox="1"/>
            <p:nvPr/>
          </p:nvSpPr>
          <p:spPr>
            <a:xfrm>
              <a:off x="643988" y="1152585"/>
              <a:ext cx="369523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endParaRPr lang="ru-RU" b="1" dirty="0"/>
            </a:p>
            <a:p>
              <a:pPr indent="457200" algn="just"/>
              <a:endParaRPr lang="ru-RU" sz="1400" b="1" dirty="0" smtClean="0"/>
            </a:p>
            <a:p>
              <a:pPr indent="457200" algn="just"/>
              <a:r>
                <a:rPr lang="ru-RU" sz="1400" b="1" dirty="0" smtClean="0"/>
                <a:t>Правовые справочные системы</a:t>
              </a:r>
            </a:p>
          </p:txBody>
        </p:sp>
        <p:pic>
          <p:nvPicPr>
            <p:cNvPr id="32" name="Picture 2" descr="ÐÐ°ÑÑÐ¸Ð½ÐºÐ¸ Ð¿Ð¾ Ð·Ð°Ð¿ÑÐ¾ÑÑ ÐÐ¾Ð½ÑÑÐ»ÑÑÐ°Ð½Ñ Ð¿Ð»ÑÑ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78" y="2128267"/>
              <a:ext cx="2774438" cy="146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065725" y="848758"/>
            <a:ext cx="3548680" cy="2283181"/>
            <a:chOff x="7708491" y="1118172"/>
            <a:chExt cx="3548680" cy="2283181"/>
          </a:xfrm>
        </p:grpSpPr>
        <p:sp>
          <p:nvSpPr>
            <p:cNvPr id="3" name="TextBox 2"/>
            <p:cNvSpPr txBox="1"/>
            <p:nvPr/>
          </p:nvSpPr>
          <p:spPr>
            <a:xfrm>
              <a:off x="7708491" y="1118172"/>
              <a:ext cx="35486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endParaRPr lang="ru-RU" b="1" dirty="0" smtClean="0"/>
            </a:p>
            <a:p>
              <a:pPr indent="457200" algn="just"/>
              <a:endParaRPr lang="ru-RU" b="1" dirty="0" smtClean="0"/>
            </a:p>
            <a:p>
              <a:pPr indent="457200" algn="ctr"/>
              <a:r>
                <a:rPr lang="ru-RU" sz="1400" b="1" dirty="0" smtClean="0"/>
                <a:t>Сообщество практиков в  области конкурентного права</a:t>
              </a: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56644" y="2276695"/>
              <a:ext cx="1459305" cy="598315"/>
            </a:xfrm>
            <a:prstGeom prst="rect">
              <a:avLst/>
            </a:prstGeom>
          </p:spPr>
        </p:pic>
        <p:pic>
          <p:nvPicPr>
            <p:cNvPr id="35" name="Picture 4" descr="ÐÐ°ÑÑÐ¸Ð½ÐºÐ¸ Ð¿Ð¾ Ð·Ð°Ð¿ÑÐ¾ÑÑ ÐµÐ³Ð¾ÑÐ¾Ð² Ð¿ÑÐ³Ð¸Ð½ÑÐºÐ¸Ð¹ Ð°ÑÐ°Ð½Ð°ÑÑÐµÐ² Ð¸ Ð¿Ð°ÑÑÐ½ÐµÑÑ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0788" y="2927726"/>
              <a:ext cx="2228885" cy="473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4012874" y="671390"/>
            <a:ext cx="3849977" cy="1915771"/>
            <a:chOff x="2810962" y="4217267"/>
            <a:chExt cx="3849977" cy="191577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77861" y="4947633"/>
              <a:ext cx="1018708" cy="118540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810962" y="4217267"/>
              <a:ext cx="3849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ctr"/>
              <a:endParaRPr lang="ru-RU" b="1" dirty="0"/>
            </a:p>
            <a:p>
              <a:pPr indent="457200" algn="ctr"/>
              <a:r>
                <a:rPr lang="ru-RU" sz="1400" b="1" dirty="0" smtClean="0"/>
                <a:t>ФАС России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42900"/>
            <a:ext cx="10314965" cy="5651499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b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Эффективность общественного контроля за деятельностью </a:t>
            </a:r>
            <a:r>
              <a:rPr lang="ru-RU" b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Федеральной </a:t>
            </a:r>
            <a:r>
              <a:rPr lang="ru-RU" b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антимонопольной службы напрямую зависит от профессионализма лиц, входящих в общественные советы </a:t>
            </a:r>
            <a:r>
              <a:rPr lang="ru-RU" b="1" cap="none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ФАС </a:t>
            </a:r>
            <a:r>
              <a:rPr lang="ru-RU" b="1" cap="none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России и её территориальных органов, наличия у них компетенций именно в сфере конкурентного права</a:t>
            </a:r>
          </a:p>
        </p:txBody>
      </p:sp>
    </p:spTree>
    <p:extLst>
      <p:ext uri="{BB962C8B-B14F-4D97-AF65-F5344CB8AC3E}">
        <p14:creationId xmlns:p14="http://schemas.microsoft.com/office/powerpoint/2010/main" val="34039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699</TotalTime>
  <Words>540</Words>
  <Application>Microsoft Office PowerPoint</Application>
  <PresentationFormat>Широкоэкранный</PresentationFormat>
  <Paragraphs>41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Сектор</vt:lpstr>
      <vt:lpstr>Развитие механизмов адвокатирования конкуренции, предотвращения нарушений антимонопольного законодательства, формирования единообразных практик правоприменения</vt:lpstr>
      <vt:lpstr>Из выступления президента РФ в.в.Путина на Заседании Госсовета 5 апреля 2018 года:</vt:lpstr>
      <vt:lpstr>По моему глубокому убеждению, преступность у нас победят не карательные органы, а естественный ход нашей жизни</vt:lpstr>
      <vt:lpstr>Из презентации Федеральной антимонопольной службы «О мерах по реализации Национального плана развития конкуренции в Российской Федерации на 2018-2020 гг.» </vt:lpstr>
      <vt:lpstr>Адвокатированием конкуренции называется деятельность, которая осуществляется антимонопольным органом в целях создания конкурентных условий для экономической деятельности не с использованием правоприменительных механизмов, а в основном на основе взаимодействия с другими государственными ведомствами и за счет повышения информированности общественности о пользе конкуренции</vt:lpstr>
      <vt:lpstr>2) процедура медиации - способ урегулирования споров при содействии медиатора на основе добровольного согласия сторон в целях достижения ими взаимоприемлемого решения;  3) медиатор - независимое физическое лицо, привлекаемое сторонами в качестве посредника в урегулировании спора для содействия в выработке сторонами решения по существу спора</vt:lpstr>
      <vt:lpstr>Издательская группа «Юрист» — это крупнейшее юридическое издательство, которое более 20 лет занимает лидирующие позиции на российском рынке юридической периодики.  В Издательской группе выпускается более 60 юридических периодических изданий, которые охватывают все отрасли права.</vt:lpstr>
      <vt:lpstr>Презентация PowerPoint</vt:lpstr>
      <vt:lpstr>Эффективность общественного контроля за деятельностью Федеральной антимонопольной службы напрямую зависит от профессионализма лиц, входящих в общественные советы ФАС России и её территориальных органов, наличия у них компетенций именно в сфере конкурентного права</vt:lpstr>
      <vt:lpstr>Презентация PowerPoint</vt:lpstr>
    </vt:vector>
  </TitlesOfParts>
  <Company>XK-DIT-99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механизмов адвокатирования конкуренции, предотвращения нарушений антимонопольного законодательства, формирования единообразных практик правоприменения</dc:title>
  <dc:creator>Рогов Алексей Владимирович</dc:creator>
  <cp:lastModifiedBy>Рогов Алексей Владимирович</cp:lastModifiedBy>
  <cp:revision>28</cp:revision>
  <dcterms:created xsi:type="dcterms:W3CDTF">2019-11-28T12:41:56Z</dcterms:created>
  <dcterms:modified xsi:type="dcterms:W3CDTF">2019-12-02T10:15:09Z</dcterms:modified>
</cp:coreProperties>
</file>