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416" r:id="rId2"/>
    <p:sldId id="457" r:id="rId3"/>
    <p:sldId id="471" r:id="rId4"/>
    <p:sldId id="476" r:id="rId5"/>
    <p:sldId id="475" r:id="rId6"/>
    <p:sldId id="472" r:id="rId7"/>
    <p:sldId id="474" r:id="rId8"/>
    <p:sldId id="477" r:id="rId9"/>
    <p:sldId id="478" r:id="rId10"/>
    <p:sldId id="417" r:id="rId11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A84C"/>
    <a:srgbClr val="FF3300"/>
    <a:srgbClr val="008080"/>
    <a:srgbClr val="006260"/>
    <a:srgbClr val="CC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3043" autoAdjust="0"/>
  </p:normalViewPr>
  <p:slideViewPr>
    <p:cSldViewPr>
      <p:cViewPr varScale="1">
        <p:scale>
          <a:sx n="86" d="100"/>
          <a:sy n="86" d="100"/>
        </p:scale>
        <p:origin x="11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73130239787988E-2"/>
          <c:y val="5.9032539636746886E-2"/>
          <c:w val="0.92822555774278215"/>
          <c:h val="0.7037039862204724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количесво кафедр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C289B3-2BC4-450B-BDDE-3953823B8281}" type="VALUE">
                      <a:rPr lang="en-US" sz="36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973-4B98-B48E-46BA4136D6D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36F639-A925-4850-B3C9-268AE5DB5C0C}" type="VALUE">
                      <a:rPr lang="en-US" sz="36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73-4B98-B48E-46BA4136D6D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05FD87-22BA-471F-9D30-F6638E5ACD52}" type="VALUE">
                      <a:rPr lang="en-US" sz="36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973-4B98-B48E-46BA4136D6D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0088B9-7C56-4B3B-ABD7-5460324C7601}" type="VALUE">
                      <a:rPr lang="en-US" sz="36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73-4B98-B48E-46BA4136D6D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7C3580-B471-482B-9F39-23BF691BA3C8}" type="VALUE">
                      <a:rPr lang="en-US" sz="3600"/>
                      <a:pPr>
                        <a:defRPr sz="1197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73-4B98-B48E-46BA4136D6D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29</c:v>
                </c:pt>
                <c:pt idx="2">
                  <c:v>46</c:v>
                </c:pt>
                <c:pt idx="3">
                  <c:v>52</c:v>
                </c:pt>
                <c:pt idx="4">
                  <c:v>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973-4B98-B48E-46BA4136D6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514552"/>
        <c:axId val="93514944"/>
      </c:lineChart>
      <c:catAx>
        <c:axId val="9351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2400" b="0" i="0" u="none" strike="noStrike" kern="1200" cap="all" baseline="0">
                <a:ln w="12700"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514944"/>
        <c:crosses val="autoZero"/>
        <c:auto val="1"/>
        <c:lblAlgn val="ctr"/>
        <c:lblOffset val="100"/>
        <c:noMultiLvlLbl val="0"/>
      </c:catAx>
      <c:valAx>
        <c:axId val="93514944"/>
        <c:scaling>
          <c:orientation val="minMax"/>
        </c:scaling>
        <c:delete val="1"/>
        <c:axPos val="l"/>
        <c:majorGridlines>
          <c:spPr>
            <a:ln w="254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351455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bg1">
          <a:alpha val="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4" cy="49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6" tIns="46202" rIns="92406" bIns="46202" numCol="1" anchor="t" anchorCtr="0" compatLnSpc="1">
            <a:prstTxWarp prst="textNoShape">
              <a:avLst/>
            </a:prstTxWarp>
          </a:bodyPr>
          <a:lstStyle>
            <a:lvl1pPr defTabSz="92419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30" y="0"/>
            <a:ext cx="2944644" cy="49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6" tIns="46202" rIns="92406" bIns="46202" numCol="1" anchor="t" anchorCtr="0" compatLnSpc="1">
            <a:prstTxWarp prst="textNoShape">
              <a:avLst/>
            </a:prstTxWarp>
          </a:bodyPr>
          <a:lstStyle>
            <a:lvl1pPr algn="r" defTabSz="92419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91" y="4687810"/>
            <a:ext cx="5439101" cy="44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6" tIns="46202" rIns="92406" bIns="46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791"/>
            <a:ext cx="2944644" cy="49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6" tIns="46202" rIns="92406" bIns="46202" numCol="1" anchor="b" anchorCtr="0" compatLnSpc="1">
            <a:prstTxWarp prst="textNoShape">
              <a:avLst/>
            </a:prstTxWarp>
          </a:bodyPr>
          <a:lstStyle>
            <a:lvl1pPr defTabSz="92419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30" y="9378791"/>
            <a:ext cx="2944644" cy="49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6" tIns="46202" rIns="92406" bIns="46202" numCol="1" anchor="b" anchorCtr="0" compatLnSpc="1">
            <a:prstTxWarp prst="textNoShape">
              <a:avLst/>
            </a:prstTxWarp>
          </a:bodyPr>
          <a:lstStyle>
            <a:lvl1pPr algn="r" defTabSz="924195">
              <a:defRPr sz="11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FE0FF2C-AFEC-4CB3-9C46-E0B715276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43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8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9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7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6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F703-4532-4E2B-8425-EA58B56F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50064-1533-4F87-94C1-2E2381DE8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0B5C0-AF4C-4AFB-8915-F6AA53C39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1E5C9-171C-404D-8D40-5F38D9150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9216-3F01-4CEA-A3E7-35FC2405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FFD7-1A93-4CE7-A7AD-7634ABC3A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92498-87AA-463A-BF7D-93F3EFFBE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4653-903F-4465-A4E2-74680679A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BE0D-53E8-4BB9-A9AC-830199A9C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D450-3600-43EB-B45B-BCE02444A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F651-7498-4248-9A16-F0EFECBDC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3566-B83F-472C-94F7-F224BC43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69EA-42E5-48B2-BF19-6EF5E6F39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400E78A-586E-4884-BF14-F2E053828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  <p:sldLayoutId id="214748454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9"/>
          <p:cNvSpPr>
            <a:spLocks noChangeArrowheads="1"/>
          </p:cNvSpPr>
          <p:nvPr/>
        </p:nvSpPr>
        <p:spPr bwMode="auto">
          <a:xfrm>
            <a:off x="395536" y="2708920"/>
            <a:ext cx="86471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600" b="1" dirty="0">
              <a:solidFill>
                <a:srgbClr val="333399"/>
              </a:solidFill>
              <a:ea typeface="ＭＳ Ｐゴシック" pitchFamily="34" charset="-128"/>
            </a:endParaRPr>
          </a:p>
          <a:p>
            <a:pPr algn="r"/>
            <a:endParaRPr lang="ru-RU" sz="1600" b="1" dirty="0">
              <a:solidFill>
                <a:srgbClr val="333399"/>
              </a:solidFill>
              <a:ea typeface="ＭＳ Ｐゴシック" pitchFamily="34" charset="-128"/>
            </a:endParaRP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Научно-методический совет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образовательных организаций и кафедр конкурентного права и антимонопольного регулирования ФАС России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(отчёт за 2019 год)</a:t>
            </a:r>
          </a:p>
          <a:p>
            <a:pPr algn="ctr"/>
            <a:endParaRPr lang="ru-RU" b="1" dirty="0" smtClean="0"/>
          </a:p>
          <a:p>
            <a:pPr algn="r"/>
            <a:endParaRPr lang="ru-RU" sz="2000" b="1" dirty="0">
              <a:solidFill>
                <a:srgbClr val="008080"/>
              </a:solidFill>
              <a:ea typeface="ＭＳ Ｐゴシック" pitchFamily="34" charset="-128"/>
            </a:endParaRPr>
          </a:p>
          <a:p>
            <a:pPr algn="r"/>
            <a:endParaRPr lang="ru-RU" sz="2000" b="1" dirty="0">
              <a:solidFill>
                <a:srgbClr val="008080"/>
              </a:solidFill>
              <a:ea typeface="ＭＳ Ｐゴシック" pitchFamily="34" charset="-128"/>
            </a:endParaRPr>
          </a:p>
          <a:p>
            <a:pPr algn="r"/>
            <a:endParaRPr lang="ru-RU" altLang="ru-RU" sz="2000" b="1" dirty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539552" y="2565375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b="1" dirty="0">
                <a:solidFill>
                  <a:srgbClr val="008080"/>
                </a:solidFill>
                <a:ea typeface="ＭＳ Ｐゴシック" pitchFamily="34" charset="-128"/>
              </a:rPr>
              <a:t>ФЕДЕРАЛЬНАЯ АНТИМОНОПОЛЬНАЯ СЛУЖБА</a:t>
            </a:r>
            <a:endParaRPr lang="en-US" altLang="ru-RU" b="1" dirty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75" y="600315"/>
            <a:ext cx="1959820" cy="1965060"/>
          </a:xfrm>
          <a:prstGeom prst="ellipse">
            <a:avLst/>
          </a:prstGeom>
          <a:ln w="190500" cap="rnd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990600" y="892175"/>
            <a:ext cx="73453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33399"/>
                </a:solidFill>
              </a:rPr>
              <a:t>СПАСИБО ЗА ВНИМАНИЕ!</a:t>
            </a:r>
          </a:p>
          <a:p>
            <a:endParaRPr lang="en-US">
              <a:solidFill>
                <a:srgbClr val="333399"/>
              </a:solidFill>
            </a:endParaRPr>
          </a:p>
          <a:p>
            <a:r>
              <a:rPr lang="en-US">
                <a:solidFill>
                  <a:srgbClr val="333399"/>
                </a:solidFill>
              </a:rPr>
              <a:t/>
            </a:r>
            <a:br>
              <a:rPr lang="en-US">
                <a:solidFill>
                  <a:srgbClr val="333399"/>
                </a:solidFill>
              </a:rPr>
            </a:br>
            <a:endParaRPr lang="ru-RU">
              <a:solidFill>
                <a:srgbClr val="333399"/>
              </a:solidFill>
            </a:endParaRPr>
          </a:p>
        </p:txBody>
      </p: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2514600" y="1773238"/>
            <a:ext cx="4540250" cy="2362200"/>
            <a:chOff x="1676400" y="2743200"/>
            <a:chExt cx="4191000" cy="2362200"/>
          </a:xfrm>
        </p:grpSpPr>
        <p:pic>
          <p:nvPicPr>
            <p:cNvPr id="21515" name="Picture 5" descr="FAS-logo-colo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7" descr="twitter_newbird_blu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www.fas.gov.ru</a:t>
              </a:r>
            </a:p>
          </p:txBody>
        </p:sp>
        <p:sp>
          <p:nvSpPr>
            <p:cNvPr id="21519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FAS-book</a:t>
              </a:r>
            </a:p>
          </p:txBody>
        </p:sp>
        <p:sp>
          <p:nvSpPr>
            <p:cNvPr id="21520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259813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rus_fas</a:t>
              </a:r>
            </a:p>
          </p:txBody>
        </p:sp>
      </p:grpSp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213" y="4135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3441700" y="4152900"/>
            <a:ext cx="2524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fasovka</a:t>
            </a:r>
            <a:endParaRPr lang="ru-RU" sz="3000">
              <a:solidFill>
                <a:srgbClr val="333399"/>
              </a:solidFill>
            </a:endParaRPr>
          </a:p>
        </p:txBody>
      </p: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4813300" y="3373438"/>
            <a:ext cx="2514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&amp; fas_rf (eng)</a:t>
            </a:r>
            <a:endParaRPr lang="en-US" sz="3000"/>
          </a:p>
        </p:txBody>
      </p:sp>
      <p:pic>
        <p:nvPicPr>
          <p:cNvPr id="21511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9688" y="5805488"/>
            <a:ext cx="78581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3443288" y="5805488"/>
            <a:ext cx="4967287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>
                <a:solidFill>
                  <a:srgbClr val="333399"/>
                </a:solidFill>
              </a:rPr>
              <a:t>international@fas.gov.ru</a:t>
            </a:r>
          </a:p>
        </p:txBody>
      </p:sp>
      <p:pic>
        <p:nvPicPr>
          <p:cNvPr id="21513" name="Picture 2" descr="Вконтак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2875" y="5008563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Прямоугольник 12"/>
          <p:cNvSpPr>
            <a:spLocks noChangeArrowheads="1"/>
          </p:cNvSpPr>
          <p:nvPr/>
        </p:nvSpPr>
        <p:spPr bwMode="auto">
          <a:xfrm>
            <a:off x="3451225" y="4995863"/>
            <a:ext cx="1444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fas_rus</a:t>
            </a:r>
            <a:endParaRPr lang="ru-RU" sz="30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olgin\Desktop\слет кафедр\APR6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7514" y="1628800"/>
            <a:ext cx="2070231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651696-3A67-435C-AF7F-8AEA4DD98DBA}" type="slidenum">
              <a:rPr lang="ru-RU" smtClean="0">
                <a:ea typeface="ＭＳ Ｐゴシック" pitchFamily="34" charset="-128"/>
              </a:rPr>
              <a:pPr/>
              <a:t>2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4760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Задачи консолидации науки и образования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512" y="3175654"/>
            <a:ext cx="80010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Площадка для обмена опытом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на сайте ФАС России создана страница, посвященная деятельности Совета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5" y="965928"/>
            <a:ext cx="669674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2"/>
                </a:solidFill>
              </a:rPr>
              <a:t>Обобщение результатов работы и планах развития научной и образовательной деятельности кафедр и </a:t>
            </a:r>
            <a:r>
              <a:rPr lang="ru-RU" sz="2200" dirty="0" smtClean="0">
                <a:solidFill>
                  <a:schemeClr val="accent2"/>
                </a:solidFill>
              </a:rPr>
              <a:t>центров</a:t>
            </a:r>
            <a:endParaRPr lang="ru-RU" sz="2200" dirty="0">
              <a:solidFill>
                <a:schemeClr val="accent2"/>
              </a:solidFill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/>
                </a:solidFill>
              </a:rPr>
              <a:t>Создание системы и механизмов координации научной и образовательной деятельности в области антимонопольного регулирования</a:t>
            </a:r>
            <a:endParaRPr lang="ru-RU" sz="2200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2327" t="9642" r="24543" b="10626"/>
          <a:stretch/>
        </p:blipFill>
        <p:spPr>
          <a:xfrm>
            <a:off x="899593" y="4305847"/>
            <a:ext cx="3024336" cy="2282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004048" y="5091882"/>
            <a:ext cx="2520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33399"/>
                </a:solidFill>
              </a:rPr>
              <a:t>nms.fas.gov.ru</a:t>
            </a:r>
            <a:endParaRPr lang="ru-RU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651696-3A67-435C-AF7F-8AEA4DD98DBA}" type="slidenum">
              <a:rPr lang="ru-RU" smtClean="0">
                <a:ea typeface="ＭＳ Ｐゴシック" pitchFamily="34" charset="-128"/>
              </a:rPr>
              <a:pPr/>
              <a:t>3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3140" y="1211953"/>
            <a:ext cx="5652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 </a:t>
            </a:r>
            <a:r>
              <a:rPr lang="ru-RU" sz="1200" dirty="0" smtClean="0"/>
              <a:t> </a:t>
            </a:r>
            <a:r>
              <a:rPr lang="ru-RU" sz="2800" b="1" dirty="0">
                <a:solidFill>
                  <a:schemeClr val="accent6"/>
                </a:solidFill>
              </a:rPr>
              <a:t>В </a:t>
            </a:r>
            <a:r>
              <a:rPr lang="ru-RU" sz="2800" b="1" dirty="0" smtClean="0">
                <a:solidFill>
                  <a:schemeClr val="accent6"/>
                </a:solidFill>
              </a:rPr>
              <a:t>2019 </a:t>
            </a:r>
            <a:r>
              <a:rPr lang="ru-RU" sz="2800" b="1" dirty="0">
                <a:solidFill>
                  <a:schemeClr val="accent6"/>
                </a:solidFill>
              </a:rPr>
              <a:t>году Научно-методический совет провел </a:t>
            </a:r>
            <a:r>
              <a:rPr lang="ru-RU" sz="2800" b="1" dirty="0" smtClean="0">
                <a:solidFill>
                  <a:schemeClr val="accent6"/>
                </a:solidFill>
              </a:rPr>
              <a:t>четыре заседания</a:t>
            </a:r>
          </a:p>
          <a:p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9604" y="3368129"/>
            <a:ext cx="904820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2D2D8A"/>
                </a:solidFill>
              </a:rPr>
              <a:t>Объединение </a:t>
            </a:r>
            <a:r>
              <a:rPr lang="ru-RU" sz="1800" b="1" dirty="0" smtClean="0">
                <a:solidFill>
                  <a:srgbClr val="2D2D8A"/>
                </a:solidFill>
              </a:rPr>
              <a:t>5</a:t>
            </a:r>
            <a:r>
              <a:rPr lang="en-US" sz="1800" b="1" dirty="0" smtClean="0">
                <a:solidFill>
                  <a:srgbClr val="2D2D8A"/>
                </a:solidFill>
              </a:rPr>
              <a:t>5</a:t>
            </a:r>
            <a:r>
              <a:rPr lang="ru-RU" sz="1800" dirty="0" smtClean="0">
                <a:solidFill>
                  <a:srgbClr val="2D2D8A"/>
                </a:solidFill>
              </a:rPr>
              <a:t> образовательных организаций и кафедр конкурентного права и антимонопольного регулирования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2D2D8A"/>
                </a:solidFill>
              </a:rPr>
              <a:t>  </a:t>
            </a:r>
            <a:r>
              <a:rPr lang="ru-RU" sz="1800" b="1" dirty="0">
                <a:solidFill>
                  <a:srgbClr val="2D2D8A"/>
                </a:solidFill>
              </a:rPr>
              <a:t>9</a:t>
            </a:r>
            <a:r>
              <a:rPr lang="ru-RU" sz="1800" dirty="0" smtClean="0">
                <a:solidFill>
                  <a:srgbClr val="2D2D8A"/>
                </a:solidFill>
              </a:rPr>
              <a:t>  докторов наук, </a:t>
            </a:r>
            <a:r>
              <a:rPr lang="ru-RU" sz="1800" b="1" dirty="0" smtClean="0">
                <a:solidFill>
                  <a:srgbClr val="2D2D8A"/>
                </a:solidFill>
              </a:rPr>
              <a:t>25</a:t>
            </a:r>
            <a:r>
              <a:rPr lang="ru-RU" sz="1800" dirty="0" smtClean="0">
                <a:solidFill>
                  <a:srgbClr val="2D2D8A"/>
                </a:solidFill>
              </a:rPr>
              <a:t> кандидатов наук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206178"/>
            <a:ext cx="909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Новые базовые кафедры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130628"/>
            <a:ext cx="9144000" cy="3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</a:rPr>
              <a:t>Заседания Научно-методического совета</a:t>
            </a:r>
            <a:endParaRPr lang="ru-RU" sz="2800" b="1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1832" y="3007718"/>
            <a:ext cx="589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Научно-методический совет сегодня: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" y="913055"/>
            <a:ext cx="3347864" cy="21961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725" y="4490101"/>
            <a:ext cx="90482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«Антимонопольное и тарифное регулирование» Чеченского государственного университета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антимонопольного регулирования Костромского государственного университета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антимонопольного регулирования и закупок УФАС по Республике Марий Эл института экономики, управления и финансов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Марийского государственного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060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6608763"/>
            <a:ext cx="2133600" cy="24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D06DFF-B51F-4F8E-86C8-6FFB98F794C2}" type="slidenum">
              <a:rPr lang="ru-RU" altLang="ru-RU" sz="16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600" smtClean="0">
              <a:solidFill>
                <a:srgbClr val="FFFF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13806" y="159353"/>
            <a:ext cx="8630193" cy="3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</a:rPr>
              <a:t>Развитие науки и образования</a:t>
            </a:r>
            <a:endParaRPr lang="ru-RU" sz="2800" b="1" kern="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98072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D2D8A"/>
                </a:solidFill>
                <a:ea typeface="Calibri" panose="020F0502020204030204" pitchFamily="34" charset="0"/>
              </a:rPr>
              <a:t>Кафедры </a:t>
            </a:r>
            <a:r>
              <a:rPr lang="ru-RU" sz="2400" b="1" dirty="0">
                <a:solidFill>
                  <a:srgbClr val="2D2D8A"/>
                </a:solidFill>
                <a:ea typeface="Calibri" panose="020F0502020204030204" pitchFamily="34" charset="0"/>
              </a:rPr>
              <a:t>конкурентного права и антимонопольного </a:t>
            </a:r>
            <a:r>
              <a:rPr lang="ru-RU" sz="2400" b="1" dirty="0" smtClean="0">
                <a:solidFill>
                  <a:srgbClr val="2D2D8A"/>
                </a:solidFill>
                <a:ea typeface="Calibri" panose="020F0502020204030204" pitchFamily="34" charset="0"/>
              </a:rPr>
              <a:t>регулирования</a:t>
            </a:r>
            <a:endParaRPr lang="ru-RU" sz="2400" b="1" dirty="0">
              <a:solidFill>
                <a:srgbClr val="2D2D8A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076603"/>
              </p:ext>
            </p:extLst>
          </p:nvPr>
        </p:nvGraphicFramePr>
        <p:xfrm>
          <a:off x="251520" y="2190367"/>
          <a:ext cx="8538072" cy="287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5278608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настоящее время в России действуют </a:t>
            </a:r>
            <a:r>
              <a:rPr lang="ru-RU" sz="2400" b="1" dirty="0" smtClean="0">
                <a:solidFill>
                  <a:srgbClr val="FF0000"/>
                </a:solidFill>
              </a:rPr>
              <a:t>55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образовательные организации и кафедры конкурентного права и антимонопольного регулирования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6608763"/>
            <a:ext cx="2133600" cy="24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D06DFF-B51F-4F8E-86C8-6FFB98F794C2}" type="slidenum">
              <a:rPr lang="ru-RU" altLang="ru-RU" sz="16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600" smtClean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30628"/>
            <a:ext cx="9144000" cy="3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</a:rPr>
              <a:t>Научно-методический совет ФАС России</a:t>
            </a:r>
            <a:endParaRPr lang="ru-RU" sz="2800" b="1" kern="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940"/>
            <a:ext cx="9144000" cy="4917356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156541" y="2691028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607202" y="3567274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448445" y="4205795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710744" y="3894386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196474" y="3415098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909918" y="4426775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652632" y="4003426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740352" y="5373216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993510" y="3641076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1196474" y="4801344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909492" y="4146685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2772896" y="4426330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4258876" y="4606682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1015500" y="3569434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713720" y="4270231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1015500" y="3797831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909492" y="5205168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1325528" y="3703970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1515282" y="2447013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23"/>
          <p:cNvSpPr>
            <a:spLocks noChangeArrowheads="1"/>
          </p:cNvSpPr>
          <p:nvPr/>
        </p:nvSpPr>
        <p:spPr bwMode="auto">
          <a:xfrm>
            <a:off x="6228184" y="4898142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24"/>
          <p:cNvSpPr>
            <a:spLocks noChangeArrowheads="1"/>
          </p:cNvSpPr>
          <p:nvPr/>
        </p:nvSpPr>
        <p:spPr bwMode="auto">
          <a:xfrm>
            <a:off x="5724128" y="5000436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791637" y="4936895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7481" y="5765532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Члены Научно-методического совета представляют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36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регионов России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>
            <a:off x="4159657" y="5255637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>
            <a:off x="3712329" y="4685125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1354979" y="3924993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3068429" y="4270231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2153485" y="4263976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auto">
          <a:xfrm>
            <a:off x="2405988" y="3874031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>
            <a:off x="2114715" y="3880992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190772" y="4299085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9"/>
          <p:cNvSpPr>
            <a:spLocks noChangeArrowheads="1"/>
          </p:cNvSpPr>
          <p:nvPr/>
        </p:nvSpPr>
        <p:spPr bwMode="auto">
          <a:xfrm>
            <a:off x="1138740" y="4359533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4706204" y="4578730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3290227" y="4578730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4038158" y="4406376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1954898" y="4053395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2457806" y="4308263"/>
            <a:ext cx="198438" cy="152400"/>
          </a:xfrm>
          <a:prstGeom prst="homePlate">
            <a:avLst>
              <a:gd name="adj" fmla="val 325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6608763"/>
            <a:ext cx="2133600" cy="24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D06DFF-B51F-4F8E-86C8-6FFB98F794C2}" type="slidenum">
              <a:rPr lang="ru-RU" altLang="ru-RU" sz="16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600" smtClean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30628"/>
            <a:ext cx="9144000" cy="3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</a:rPr>
              <a:t>Научно-методический совет ФАС России</a:t>
            </a:r>
            <a:endParaRPr lang="ru-RU" sz="2800" b="1" kern="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836712"/>
            <a:ext cx="892899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Прошли обсуждение </a:t>
            </a:r>
            <a:r>
              <a:rPr lang="ru-RU" sz="2800" b="1" dirty="0">
                <a:solidFill>
                  <a:srgbClr val="FF0000"/>
                </a:solidFill>
              </a:rPr>
              <a:t>на заседаниях совета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sz="1800" b="1" dirty="0" smtClean="0">
              <a:solidFill>
                <a:srgbClr val="FF0000"/>
              </a:solidFill>
            </a:endParaRPr>
          </a:p>
          <a:p>
            <a:pPr marL="0" lvl="1" indent="447675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D2D8A"/>
                </a:solidFill>
              </a:rPr>
              <a:t>Доклад о состоянии конкуренции в Российской </a:t>
            </a:r>
            <a:r>
              <a:rPr lang="ru-RU" dirty="0" smtClean="0">
                <a:solidFill>
                  <a:srgbClr val="2D2D8A"/>
                </a:solidFill>
              </a:rPr>
              <a:t>Федерации за 2018 год</a:t>
            </a:r>
          </a:p>
          <a:p>
            <a:pPr marL="0" lvl="1" indent="447675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D2D8A"/>
                </a:solidFill>
              </a:rPr>
              <a:t>Структура Доклада о состоянии конкуренции в Российской Федерации за 2019 год</a:t>
            </a:r>
          </a:p>
          <a:p>
            <a:pPr marL="0" lvl="1" indent="447675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D2D8A"/>
                </a:solidFill>
              </a:rPr>
              <a:t>Проект концепции Национального плана по развитию конкуренции 2021-2025 </a:t>
            </a:r>
            <a:r>
              <a:rPr lang="ru-RU" dirty="0" err="1" smtClean="0">
                <a:solidFill>
                  <a:srgbClr val="2D2D8A"/>
                </a:solidFill>
              </a:rPr>
              <a:t>гг</a:t>
            </a:r>
            <a:endParaRPr lang="ru-RU" dirty="0" smtClean="0">
              <a:solidFill>
                <a:srgbClr val="2D2D8A"/>
              </a:solidFill>
            </a:endParaRPr>
          </a:p>
          <a:p>
            <a:pPr marL="0" lvl="1" indent="447675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2D2D8A"/>
                </a:solidFill>
              </a:rPr>
              <a:t>Типовая «дорожная карта» по развитию конкуренции для регионов</a:t>
            </a:r>
          </a:p>
          <a:p>
            <a:pPr marL="0" lvl="1" indent="447675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2D2D8A"/>
                </a:solidFill>
              </a:rPr>
              <a:t>Законодательные инициативы ФАС России по реформе естественных монополий и тарифного регулирования</a:t>
            </a:r>
          </a:p>
          <a:p>
            <a:pPr marL="0" lvl="1" indent="447675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D2D8A"/>
                </a:solidFill>
              </a:rPr>
              <a:t>Законопроект об антимонопольном </a:t>
            </a:r>
            <a:r>
              <a:rPr lang="ru-RU" dirty="0" err="1" smtClean="0">
                <a:solidFill>
                  <a:srgbClr val="2D2D8A"/>
                </a:solidFill>
              </a:rPr>
              <a:t>комплаенсе</a:t>
            </a:r>
            <a:endParaRPr lang="ru-RU" sz="2400" dirty="0" smtClean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6608763"/>
            <a:ext cx="2133600" cy="24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D06DFF-B51F-4F8E-86C8-6FFB98F794C2}" type="slidenum">
              <a:rPr lang="ru-RU" altLang="ru-RU" sz="16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600" smtClean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30628"/>
            <a:ext cx="9144000" cy="3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</a:rPr>
              <a:t>Научно-методический совет ФАС России</a:t>
            </a:r>
            <a:endParaRPr lang="ru-RU" sz="2800" b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556792"/>
            <a:ext cx="859542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D2D8A"/>
                </a:solidFill>
              </a:rPr>
              <a:t>Утверждена Рабочая </a:t>
            </a:r>
            <a:r>
              <a:rPr lang="ru-RU" dirty="0">
                <a:solidFill>
                  <a:srgbClr val="2D2D8A"/>
                </a:solidFill>
              </a:rPr>
              <a:t>программа </a:t>
            </a:r>
            <a:r>
              <a:rPr lang="ru-RU" dirty="0" smtClean="0">
                <a:solidFill>
                  <a:srgbClr val="2D2D8A"/>
                </a:solidFill>
              </a:rPr>
              <a:t>«Антимонопольный </a:t>
            </a:r>
            <a:r>
              <a:rPr lang="ru-RU" dirty="0" err="1" smtClean="0">
                <a:solidFill>
                  <a:srgbClr val="2D2D8A"/>
                </a:solidFill>
              </a:rPr>
              <a:t>комплаенс</a:t>
            </a:r>
            <a:r>
              <a:rPr lang="ru-RU" dirty="0" smtClean="0">
                <a:solidFill>
                  <a:srgbClr val="2D2D8A"/>
                </a:solidFill>
              </a:rPr>
              <a:t>»</a:t>
            </a:r>
            <a:endParaRPr lang="ru-RU" dirty="0">
              <a:solidFill>
                <a:srgbClr val="2D2D8A"/>
              </a:solidFill>
            </a:endParaRPr>
          </a:p>
          <a:p>
            <a:pPr marL="0" lvl="1" indent="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D2D8A"/>
                </a:solidFill>
              </a:rPr>
              <a:t>Утверждена междисциплинарная программа «Защита конкуренции в сфере рынка земельных и природных ресурсов: материальный и процессуальный аспект»</a:t>
            </a:r>
          </a:p>
          <a:p>
            <a:pPr marL="0" lvl="1" indent="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D2D8A"/>
                </a:solidFill>
              </a:rPr>
              <a:t>Одобрена концепция и структура монографии «Правовые механизмы и процедуры защиты экологических прав: национальный и международный аспект»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320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6608763"/>
            <a:ext cx="2133600" cy="24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D06DFF-B51F-4F8E-86C8-6FFB98F794C2}" type="slidenum">
              <a:rPr lang="ru-RU" altLang="ru-RU" sz="16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600" smtClean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30628"/>
            <a:ext cx="9144000" cy="3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800" b="1" kern="0" dirty="0" smtClean="0">
                <a:solidFill>
                  <a:srgbClr val="FFFFFF"/>
                </a:solidFill>
              </a:rPr>
              <a:t>Задачи Научно-методический совет на 20</a:t>
            </a:r>
            <a:r>
              <a:rPr lang="en-US" sz="2800" b="1" kern="0" dirty="0" smtClean="0">
                <a:solidFill>
                  <a:srgbClr val="FFFFFF"/>
                </a:solidFill>
              </a:rPr>
              <a:t>2</a:t>
            </a:r>
            <a:r>
              <a:rPr lang="ru-RU" sz="2800" b="1" kern="0" dirty="0" smtClean="0">
                <a:solidFill>
                  <a:srgbClr val="FFFFFF"/>
                </a:solidFill>
              </a:rPr>
              <a:t>0 год</a:t>
            </a:r>
            <a:endParaRPr lang="ru-RU" sz="2800" b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45535"/>
            <a:ext cx="8928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D2D8A"/>
                </a:solidFill>
              </a:rPr>
              <a:t>Национальный план развития конкуренции в Российской Федерации на 2021-2025 гг.</a:t>
            </a:r>
          </a:p>
          <a:p>
            <a:pPr marL="0" lvl="1" indent="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D2D8A"/>
                </a:solidFill>
              </a:rPr>
              <a:t>Доклад о состоянии конкуренции в Российской Федерации за 2019 год</a:t>
            </a:r>
            <a:endParaRPr lang="ru-RU" dirty="0">
              <a:solidFill>
                <a:srgbClr val="2D2D8A"/>
              </a:solidFill>
            </a:endParaRPr>
          </a:p>
          <a:p>
            <a:pPr marL="0" lvl="1" indent="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D2D8A"/>
                </a:solidFill>
              </a:rPr>
              <a:t>Работа по кодификации антимонопольного законодательства</a:t>
            </a:r>
            <a:endParaRPr lang="ru-RU" dirty="0">
              <a:solidFill>
                <a:srgbClr val="2D2D8A"/>
              </a:solidFill>
            </a:endParaRPr>
          </a:p>
          <a:p>
            <a:pPr marL="0" lvl="1" indent="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D2D8A"/>
                </a:solidFill>
              </a:rPr>
              <a:t>Обсуждение актуальных практик антимонопольного законодательства в целях подготовки разъяснений</a:t>
            </a:r>
          </a:p>
          <a:p>
            <a:pPr marL="0" lvl="1" indent="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D2D8A"/>
                </a:solidFill>
              </a:rPr>
              <a:t>Подведение итогов реализации Национального плана развития конкуренции в Российской Федерации 2018-2020 гг.</a:t>
            </a:r>
            <a:endParaRPr lang="ru-RU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307828" y="2927134"/>
            <a:ext cx="8784976" cy="607369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 ноября 2019 года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состоялось расширенное заседание Научно-методического совета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1F651-7498-4248-9A16-F0EFECBDCEA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910"/>
            <a:ext cx="811883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00" b="1" dirty="0">
                <a:solidFill>
                  <a:schemeClr val="bg1"/>
                </a:solidFill>
              </a:rPr>
              <a:t>V </a:t>
            </a:r>
            <a:r>
              <a:rPr lang="ru-RU" sz="1900" b="1" dirty="0" smtClean="0">
                <a:solidFill>
                  <a:schemeClr val="bg1"/>
                </a:solidFill>
              </a:rPr>
              <a:t>Международная научно-практическая конференция </a:t>
            </a:r>
            <a:r>
              <a:rPr lang="ru-RU" sz="1900" b="1" dirty="0">
                <a:solidFill>
                  <a:schemeClr val="bg1"/>
                </a:solidFill>
              </a:rPr>
              <a:t>«</a:t>
            </a:r>
            <a:r>
              <a:rPr lang="ru-RU" sz="1900" b="1" dirty="0" smtClean="0">
                <a:solidFill>
                  <a:schemeClr val="bg1"/>
                </a:solidFill>
              </a:rPr>
              <a:t>Антимонопольная </a:t>
            </a:r>
            <a:r>
              <a:rPr lang="ru-RU" sz="1900" b="1" dirty="0">
                <a:solidFill>
                  <a:schemeClr val="bg1"/>
                </a:solidFill>
              </a:rPr>
              <a:t>политика: наука, практика, образование</a:t>
            </a:r>
            <a:r>
              <a:rPr lang="ru-RU" sz="1900" b="1" dirty="0" smtClean="0">
                <a:solidFill>
                  <a:schemeClr val="bg1"/>
                </a:solidFill>
              </a:rPr>
              <a:t>»</a:t>
            </a:r>
            <a:endParaRPr lang="ru-RU" sz="19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00503"/>
            <a:ext cx="2101416" cy="14009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96" y="5080895"/>
            <a:ext cx="2160240" cy="14401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74007"/>
            <a:ext cx="2209428" cy="147295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3" y="983175"/>
            <a:ext cx="2228092" cy="154997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381995" y="912295"/>
            <a:ext cx="66012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i="1" dirty="0">
                <a:solidFill>
                  <a:srgbClr val="333399"/>
                </a:solidFill>
              </a:rPr>
              <a:t>«30 лет назад мы не понимали какое важное значение будет иметь антимонопольный орган. Именно благодаря интеллектуальной собственности антимонопольный орган становится ключевым в решении новых задач глобального мира. Не экономические ведомства, не финансисты, а антимонопольный орган должен решить проблемы последствий четвертой промышленной революции. И нам нужно найти радикальное, но разумное решение</a:t>
            </a:r>
            <a:r>
              <a:rPr lang="ru-RU" sz="1500" dirty="0">
                <a:solidFill>
                  <a:srgbClr val="333399"/>
                </a:solidFill>
              </a:rPr>
              <a:t>» </a:t>
            </a:r>
            <a:endParaRPr lang="ru-RU" sz="1500" dirty="0" smtClean="0">
              <a:solidFill>
                <a:srgbClr val="333399"/>
              </a:solidFill>
            </a:endParaRPr>
          </a:p>
          <a:p>
            <a:pPr algn="r"/>
            <a:endParaRPr lang="ru-RU" sz="1000" i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500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И.Ю. Артемьев</a:t>
            </a:r>
            <a:endParaRPr lang="ru-RU" sz="15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828" y="3544283"/>
            <a:ext cx="8690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333399"/>
                </a:solidFill>
              </a:rPr>
              <a:t>Злоупотребление </a:t>
            </a:r>
            <a:r>
              <a:rPr lang="ru-RU" sz="2200" dirty="0">
                <a:solidFill>
                  <a:srgbClr val="333399"/>
                </a:solidFill>
              </a:rPr>
              <a:t>доминирующим </a:t>
            </a:r>
            <a:r>
              <a:rPr lang="ru-RU" sz="2200" dirty="0" smtClean="0">
                <a:solidFill>
                  <a:srgbClr val="333399"/>
                </a:solidFill>
              </a:rPr>
              <a:t>положением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333399"/>
                </a:solidFill>
              </a:rPr>
              <a:t>Субсидии </a:t>
            </a:r>
            <a:r>
              <a:rPr lang="ru-RU" sz="2200" dirty="0">
                <a:solidFill>
                  <a:srgbClr val="333399"/>
                </a:solidFill>
              </a:rPr>
              <a:t>и преференции: вопросы влияния на </a:t>
            </a:r>
            <a:r>
              <a:rPr lang="ru-RU" sz="2200" dirty="0" smtClean="0">
                <a:solidFill>
                  <a:srgbClr val="333399"/>
                </a:solidFill>
              </a:rPr>
              <a:t>конкуренцию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333399"/>
                </a:solidFill>
              </a:rPr>
              <a:t>Картели </a:t>
            </a:r>
            <a:r>
              <a:rPr lang="ru-RU" sz="2200" dirty="0">
                <a:solidFill>
                  <a:srgbClr val="333399"/>
                </a:solidFill>
              </a:rPr>
              <a:t>и иные ограничивающие конкуренцию </a:t>
            </a:r>
            <a:r>
              <a:rPr lang="ru-RU" sz="2200" dirty="0" smtClean="0">
                <a:solidFill>
                  <a:srgbClr val="333399"/>
                </a:solidFill>
              </a:rPr>
              <a:t>соглашения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333399"/>
                </a:solidFill>
              </a:rPr>
              <a:t>Вопросы </a:t>
            </a:r>
            <a:r>
              <a:rPr lang="ru-RU" sz="2200" dirty="0">
                <a:solidFill>
                  <a:srgbClr val="333399"/>
                </a:solidFill>
              </a:rPr>
              <a:t>процедурно-процессуального характера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48" y="72438"/>
            <a:ext cx="945456" cy="71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8519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19922</TotalTime>
  <Words>468</Words>
  <Application>Microsoft Office PowerPoint</Application>
  <PresentationFormat>Экран (4:3)</PresentationFormat>
  <Paragraphs>84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20 ноября 2019 года состоялось расширенное заседание Научно-методического совета      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Отчиева Ю.П.</cp:lastModifiedBy>
  <cp:revision>1505</cp:revision>
  <cp:lastPrinted>2020-03-13T07:34:07Z</cp:lastPrinted>
  <dcterms:created xsi:type="dcterms:W3CDTF">2011-08-24T07:02:51Z</dcterms:created>
  <dcterms:modified xsi:type="dcterms:W3CDTF">2020-03-23T07:35:18Z</dcterms:modified>
</cp:coreProperties>
</file>