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482" r:id="rId2"/>
    <p:sldId id="479" r:id="rId3"/>
    <p:sldId id="476" r:id="rId4"/>
    <p:sldId id="480" r:id="rId5"/>
    <p:sldId id="478" r:id="rId6"/>
    <p:sldId id="477" r:id="rId7"/>
    <p:sldId id="481" r:id="rId8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2CDD2"/>
    <a:srgbClr val="69B7BF"/>
    <a:srgbClr val="333399"/>
    <a:srgbClr val="47A4AB"/>
    <a:srgbClr val="54B1B8"/>
    <a:srgbClr val="A7D4D9"/>
    <a:srgbClr val="F3F9FA"/>
    <a:srgbClr val="FFFFFF"/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7478" autoAdjust="0"/>
  </p:normalViewPr>
  <p:slideViewPr>
    <p:cSldViewPr snapToGrid="0">
      <p:cViewPr varScale="1">
        <p:scale>
          <a:sx n="57" d="100"/>
          <a:sy n="57" d="100"/>
        </p:scale>
        <p:origin x="7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Всего решений в области государственного регулирования цен (тарифов) – 492, в</a:t>
            </a:r>
            <a:r>
              <a:rPr lang="ru-RU" sz="1400" baseline="0" dirty="0" smtClean="0"/>
              <a:t> </a:t>
            </a:r>
            <a:r>
              <a:rPr lang="ru-RU" sz="1400" baseline="0" dirty="0" err="1" smtClean="0"/>
              <a:t>т.ч</a:t>
            </a:r>
            <a:r>
              <a:rPr lang="ru-RU" sz="1400" baseline="0" dirty="0" smtClean="0"/>
              <a:t>.:</a:t>
            </a:r>
          </a:p>
        </c:rich>
      </c:tx>
      <c:layout>
        <c:manualLayout>
          <c:xMode val="edge"/>
          <c:yMode val="edge"/>
          <c:x val="8.6469494644078632E-2"/>
          <c:y val="3.8867690201775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1.6985100895545786E-2"/>
                  <c:y val="-0.199129057728914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5398652536867745E-2"/>
                  <c:y val="-3.5740414941984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340287272720533"/>
                  <c:y val="-4.33197974801147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Решения по результатам рассмотрения досудебных споров и разногласий (443)</c:v>
                </c:pt>
                <c:pt idx="1">
                  <c:v>Решения по результатам процедуры отмены решений (33)</c:v>
                </c:pt>
                <c:pt idx="2">
                  <c:v>Решения по результатам проведения иных контрольных мероприятий (16)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443</c:v>
                </c:pt>
                <c:pt idx="1">
                  <c:v>33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781366932255501E-2"/>
          <c:y val="0.70190537181821577"/>
          <c:w val="0.94886254835608153"/>
          <c:h val="0.29809462818178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Всего решений</a:t>
            </a:r>
            <a:r>
              <a:rPr lang="ru-RU" sz="1400" baseline="0" dirty="0" smtClean="0"/>
              <a:t> в области государственного регулирования цен (тарифов) о предписании юридически значимых действий – 149, в </a:t>
            </a:r>
            <a:r>
              <a:rPr lang="ru-RU" sz="1400" baseline="0" dirty="0" err="1" smtClean="0"/>
              <a:t>т.ч</a:t>
            </a:r>
            <a:r>
              <a:rPr lang="ru-RU" sz="1400" baseline="0" dirty="0" smtClean="0"/>
              <a:t>.:</a:t>
            </a:r>
          </a:p>
        </c:rich>
      </c:tx>
      <c:layout>
        <c:manualLayout>
          <c:xMode val="edge"/>
          <c:yMode val="edge"/>
          <c:x val="0.16944808449611412"/>
          <c:y val="3.886777083898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8.4064437268456887E-2"/>
                  <c:y val="-0.196884461169779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995323955450051E-2"/>
                  <c:y val="-2.19948315560997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299474053170979E-2"/>
                  <c:y val="-3.9045366314608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Исполнено (139)</c:v>
                </c:pt>
                <c:pt idx="1">
                  <c:v>Исполнено с нарушением сроков (2)</c:v>
                </c:pt>
                <c:pt idx="2">
                  <c:v>Не исполнено (8)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261857985701538E-2"/>
          <c:y val="0.73026578904545458"/>
          <c:w val="0.85972629993783956"/>
          <c:h val="0.23162920350827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Всего решений в области государственного регулирования цен (тарифов) – 153, 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.:</a:t>
            </a:r>
            <a:endParaRPr lang="ru-RU" sz="1400" baseline="0" dirty="0" smtClean="0"/>
          </a:p>
        </c:rich>
      </c:tx>
      <c:layout>
        <c:manualLayout>
          <c:xMode val="edge"/>
          <c:yMode val="edge"/>
          <c:x val="8.3278005817053802E-2"/>
          <c:y val="3.8867690201775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1.6985100895545786E-2"/>
                  <c:y val="-0.199129057728914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5398652536867745E-2"/>
                  <c:y val="-3.5740414941984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340287272720533"/>
                  <c:y val="-4.33197974801147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Решения по результатам рассмотрения досудебных споров и разногласий (103)</c:v>
                </c:pt>
                <c:pt idx="1">
                  <c:v>Решения по результатам процедуры отмены решений (17)</c:v>
                </c:pt>
                <c:pt idx="2">
                  <c:v>Решения по результатам проведения иных контрольных мероприятий (33)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</c:v>
                </c:pt>
                <c:pt idx="1">
                  <c:v>17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221092810537002"/>
          <c:w val="1"/>
          <c:h val="0.27789071894629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Всего решений</a:t>
            </a:r>
            <a:r>
              <a:rPr lang="ru-RU" sz="1400" baseline="0" dirty="0" smtClean="0"/>
              <a:t> в области государственного регулирования цен (тарифов) – 74, в </a:t>
            </a:r>
            <a:r>
              <a:rPr lang="ru-RU" sz="1400" baseline="0" dirty="0" err="1" smtClean="0"/>
              <a:t>т.ч</a:t>
            </a:r>
            <a:r>
              <a:rPr lang="ru-RU" sz="1400" baseline="0" dirty="0" smtClean="0"/>
              <a:t>.:</a:t>
            </a:r>
          </a:p>
        </c:rich>
      </c:tx>
      <c:layout>
        <c:manualLayout>
          <c:xMode val="edge"/>
          <c:yMode val="edge"/>
          <c:x val="0.16944808449611412"/>
          <c:y val="3.886777083898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5473879060229594E-2"/>
                  <c:y val="-0.1430891565397476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961202321273026E-2"/>
                  <c:y val="-7.55841679430108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299474053170979E-2"/>
                  <c:y val="-3.9045366314608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Исполнено (40)</c:v>
                </c:pt>
                <c:pt idx="1">
                  <c:v>В стадии исполнения (32)</c:v>
                </c:pt>
                <c:pt idx="2">
                  <c:v>Не исполнено (2)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980676252261005E-3"/>
          <c:y val="0.73026578904545458"/>
          <c:w val="0.98903662282164284"/>
          <c:h val="0.23162920350827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435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6456435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4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3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14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4" y="6456614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6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79"/>
          <p:cNvSpPr>
            <a:spLocks noChangeArrowheads="1"/>
          </p:cNvSpPr>
          <p:nvPr/>
        </p:nvSpPr>
        <p:spPr bwMode="auto">
          <a:xfrm>
            <a:off x="374158" y="3309812"/>
            <a:ext cx="8601456" cy="312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75"/>
              </a:spcAft>
            </a:pP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О ходе работ по рассмотрению досудебных споров и разногласий, выдаче предписаний и отмене приказов тарифных региональных регуляторов</a:t>
            </a:r>
          </a:p>
          <a:p>
            <a:pPr algn="r"/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</a:p>
          <a:p>
            <a:pPr algn="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тарифного регулирования </a:t>
            </a:r>
          </a:p>
          <a:p>
            <a:pPr algn="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Юдина Ю.В.</a:t>
            </a:r>
          </a:p>
          <a:p>
            <a:pPr algn="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spcAft>
                <a:spcPts val="375"/>
              </a:spcAft>
            </a:pPr>
            <a:endParaRPr lang="en-US" altLang="ru-RU" sz="20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en-US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6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 smtClean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2016 году </a:t>
            </a:r>
            <a:endParaRPr lang="ru-RU" sz="16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25166"/>
              </p:ext>
            </p:extLst>
          </p:nvPr>
        </p:nvGraphicFramePr>
        <p:xfrm>
          <a:off x="76198" y="855136"/>
          <a:ext cx="8974667" cy="5746612"/>
        </p:xfrm>
        <a:graphic>
          <a:graphicData uri="http://schemas.openxmlformats.org/drawingml/2006/table">
            <a:tbl>
              <a:tblPr/>
              <a:tblGrid>
                <a:gridCol w="643469"/>
                <a:gridCol w="526914"/>
                <a:gridCol w="523048"/>
                <a:gridCol w="564477"/>
                <a:gridCol w="1838435"/>
                <a:gridCol w="3257395"/>
                <a:gridCol w="1620929"/>
              </a:tblGrid>
              <a:tr h="103413">
                <a:tc gridSpan="7">
                  <a:txBody>
                    <a:bodyPr/>
                    <a:lstStyle/>
                    <a:p>
                      <a:pPr algn="r" fontAlgn="ctr"/>
                      <a:endParaRPr lang="ru-RU" sz="5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3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всего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об отказе требований/прекращенных (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оставлен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ных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рассмотре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вынесенных решений (частично / полностью удовлетворены требования Заявителей)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с нарушением сроков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исполнено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рассмотрения досудебных споров и разногласий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Пригородные пассажирские перевозки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Водоснабжение и водоотведение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3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              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                         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Региональная тарифная комиссия Ставропольского края - решение ФАС от  11.10.2016 № СП/69833/16, письмо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РЭКа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20.01.2016 № 01-06/3755                                                                            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Госкомитет Республики Татарстан по тарифам (решение ФАС России от 17.10.2016 № СП/71007/16 исполнено с нарушением сроков, так как решение ФАС России не было направлено почтой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Министерство энергетики и ЖКХ Самарской области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(Приказы о частичном удовлетворении от 29.06.2016 №825/16,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826/16)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Руководитель органа регулирования Ставропольского края привлечен к административной ответственности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Решения ФАС России отменены решением АС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г.Москвы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29.12.2016, оставленным без изменения постановлением АС МО от 18.08.2017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Электроэнергетика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0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Алтайского края по государственному регулированию цен и тарифов (приказ от 19.10.2016 № 1489/16, решение от 16.11.2016 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СП/78936/16)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Решения обжалованы в судебном порядке;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В отношении руководителя органа регулирования возбуждены дела об административном правонарушении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9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Теплоснабжение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Комитет по тарифам Санкт-Петербурга 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Республиканская служба по тарифам Республики Дагестан (решение от 29.12.2016 № СП/91733/16)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Ведутся переговоры между Правительством Санкт-Петербурга и ОАО "Газпром" о сглаживании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Решение обжаловано в судебном порядке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9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процедуры отмены решений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6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проведения иных контрольных мероприятий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(приказы об отмене)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(предписания)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Региональная служба по тарифам Нижегородской области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(предписания от 29.12.2016 № СП/91741/16 в отношении ПАО «МРСК Центра и Приволжья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</a:t>
                      </a:r>
                      <a:b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СП/91720/16 в отношении ПАО «ТНС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Нижний Новгород»)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отношении руководителя органа регулирования возбуждены дела об административном правонарушении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 492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4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 smtClean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2016 году </a:t>
            </a:r>
            <a:endParaRPr lang="ru-RU" sz="16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53847533"/>
              </p:ext>
            </p:extLst>
          </p:nvPr>
        </p:nvGraphicFramePr>
        <p:xfrm>
          <a:off x="279399" y="922867"/>
          <a:ext cx="3979334" cy="565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87547553"/>
              </p:ext>
            </p:extLst>
          </p:nvPr>
        </p:nvGraphicFramePr>
        <p:xfrm>
          <a:off x="4732866" y="914266"/>
          <a:ext cx="3928534" cy="566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4080932" y="1477434"/>
            <a:ext cx="1092200" cy="1100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199672" y="116313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и</a:t>
            </a:r>
            <a:r>
              <a:rPr lang="ru-RU" sz="1600" dirty="0" smtClean="0">
                <a:solidFill>
                  <a:srgbClr val="C00000"/>
                </a:solidFill>
              </a:rPr>
              <a:t>з них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 smtClean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2017 году </a:t>
            </a:r>
            <a:endParaRPr lang="ru-RU" sz="16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33125"/>
              </p:ext>
            </p:extLst>
          </p:nvPr>
        </p:nvGraphicFramePr>
        <p:xfrm>
          <a:off x="110067" y="1032932"/>
          <a:ext cx="8915401" cy="5495574"/>
        </p:xfrm>
        <a:graphic>
          <a:graphicData uri="http://schemas.openxmlformats.org/drawingml/2006/table">
            <a:tbl>
              <a:tblPr/>
              <a:tblGrid>
                <a:gridCol w="743116"/>
                <a:gridCol w="902926"/>
                <a:gridCol w="807041"/>
                <a:gridCol w="1048754"/>
                <a:gridCol w="1048754"/>
                <a:gridCol w="1048754"/>
                <a:gridCol w="1789872"/>
                <a:gridCol w="1526184"/>
              </a:tblGrid>
              <a:tr h="159421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регионального тарифного регулирования</a:t>
                      </a:r>
                    </a:p>
                  </a:txBody>
                  <a:tcPr marL="5066" marR="5066" marT="5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6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всего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об отказе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требований/пре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кращенных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(оставленных без рассмотрения)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вынесенных решений (частично / полностью удовлетворены требования Заявителей)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стадии исполнения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с нарушением сроков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0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рассмотрения досудебных споров и разногласий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Электроэнергетика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Теплоснабжение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Министерство энергетики, ЖКХ и госрегулирования тарифов Удмуртской Республики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 от 23.06.2017 № 822/17)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исполнено в части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анализа, направлено письмо от 10.08.17 о проведении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анализа, в срок до 28.08.17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Водоснабжение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7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Пригородные пассажирские перевозки 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0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процедуры отмены решений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Главное  управление "Региональная энергетическая комиссия" Тверской области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 об отмене тарифа от 12.04.2017 № 485/17)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0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проведения иных контрольных мероприятий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 153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 smtClean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2017 году </a:t>
            </a:r>
            <a:endParaRPr lang="ru-RU" sz="16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42852418"/>
              </p:ext>
            </p:extLst>
          </p:nvPr>
        </p:nvGraphicFramePr>
        <p:xfrm>
          <a:off x="279399" y="922867"/>
          <a:ext cx="3979334" cy="565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84140714"/>
              </p:ext>
            </p:extLst>
          </p:nvPr>
        </p:nvGraphicFramePr>
        <p:xfrm>
          <a:off x="4732866" y="914266"/>
          <a:ext cx="3928534" cy="566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4080932" y="1477434"/>
            <a:ext cx="1092200" cy="1100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99672" y="116313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и</a:t>
            </a:r>
            <a:r>
              <a:rPr lang="ru-RU" sz="1600" dirty="0" smtClean="0">
                <a:solidFill>
                  <a:srgbClr val="C00000"/>
                </a:solidFill>
              </a:rPr>
              <a:t>з них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 smtClean="0">
                <a:solidFill>
                  <a:srgbClr val="FFFFFF"/>
                </a:solidFill>
                <a:ea typeface="ＭＳ Ｐゴシック" pitchFamily="34" charset="-128"/>
              </a:rPr>
              <a:t>Блок-схема контроля исполнения решений ФАС России</a:t>
            </a:r>
            <a:endParaRPr lang="ru-RU" sz="16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6922" y="998617"/>
            <a:ext cx="6943877" cy="43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Решение ФАС России, предписывающее органу регулирования совершить юридически значимые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923" y="1602430"/>
            <a:ext cx="6943877" cy="484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Проверка исполнения органом регулирования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решения ФАС России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96923" y="2325320"/>
            <a:ext cx="6943877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Решение ФАС России </a:t>
            </a:r>
            <a:r>
              <a:rPr lang="ru-RU" sz="1400" dirty="0" smtClean="0">
                <a:solidFill>
                  <a:schemeClr val="tx1"/>
                </a:solidFill>
              </a:rPr>
              <a:t>исполнено </a:t>
            </a:r>
            <a:r>
              <a:rPr lang="ru-RU" sz="1400" dirty="0">
                <a:solidFill>
                  <a:schemeClr val="tx1"/>
                </a:solidFill>
              </a:rPr>
              <a:t>надлежащим </a:t>
            </a:r>
            <a:r>
              <a:rPr lang="ru-RU" sz="1400" dirty="0" smtClean="0">
                <a:solidFill>
                  <a:schemeClr val="tx1"/>
                </a:solidFill>
              </a:rPr>
              <a:t>образом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96923" y="3465671"/>
            <a:ext cx="6943876" cy="735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Привлечение руководителя органа регулирования к административной ответственности, предусмотренной ч. 5 ст. 19.5. КоАП РФ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(размер санкции – штраф в размере 50 000 руб. или дисквалификация)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96919" y="4326383"/>
            <a:ext cx="6943876" cy="509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Выдача предписания с новым сроком исполнения решения ФАС России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96919" y="4970698"/>
            <a:ext cx="6943876" cy="40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Предписание исполнено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16053" y="2907084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96924" y="2912584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96920" y="6095914"/>
            <a:ext cx="6943876" cy="40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Возбуждение административного дела и передача материалов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суд с целью дисквалификации должностного лица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96923" y="5613767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16052" y="5613766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2850" y="2920203"/>
            <a:ext cx="1250042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Учет</a:t>
            </a:r>
          </a:p>
        </p:txBody>
      </p:sp>
      <p:cxnSp>
        <p:nvCxnSpPr>
          <p:cNvPr id="29" name="Прямая со стрелкой 28"/>
          <p:cNvCxnSpPr>
            <a:stCxn id="17" idx="1"/>
          </p:cNvCxnSpPr>
          <p:nvPr/>
        </p:nvCxnSpPr>
        <p:spPr>
          <a:xfrm flipH="1" flipV="1">
            <a:off x="1393372" y="3098673"/>
            <a:ext cx="60355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6" idx="1"/>
            <a:endCxn id="12" idx="0"/>
          </p:cNvCxnSpPr>
          <p:nvPr/>
        </p:nvCxnSpPr>
        <p:spPr>
          <a:xfrm rot="10800000" flipV="1">
            <a:off x="5468861" y="3093173"/>
            <a:ext cx="1447192" cy="37249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" idx="2"/>
            <a:endCxn id="7" idx="0"/>
          </p:cNvCxnSpPr>
          <p:nvPr/>
        </p:nvCxnSpPr>
        <p:spPr>
          <a:xfrm>
            <a:off x="5468861" y="1432066"/>
            <a:ext cx="1" cy="170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7" idx="2"/>
            <a:endCxn id="11" idx="0"/>
          </p:cNvCxnSpPr>
          <p:nvPr/>
        </p:nvCxnSpPr>
        <p:spPr>
          <a:xfrm>
            <a:off x="5468862" y="2086633"/>
            <a:ext cx="0" cy="238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1" idx="2"/>
            <a:endCxn id="17" idx="0"/>
          </p:cNvCxnSpPr>
          <p:nvPr/>
        </p:nvCxnSpPr>
        <p:spPr>
          <a:xfrm rot="5400000">
            <a:off x="4131537" y="1575258"/>
            <a:ext cx="215085" cy="245956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1" idx="2"/>
            <a:endCxn id="16" idx="0"/>
          </p:cNvCxnSpPr>
          <p:nvPr/>
        </p:nvCxnSpPr>
        <p:spPr>
          <a:xfrm rot="16200000" flipH="1">
            <a:off x="6593851" y="1572509"/>
            <a:ext cx="209585" cy="245956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2" idx="2"/>
            <a:endCxn id="13" idx="0"/>
          </p:cNvCxnSpPr>
          <p:nvPr/>
        </p:nvCxnSpPr>
        <p:spPr>
          <a:xfrm flipH="1">
            <a:off x="5468857" y="4201466"/>
            <a:ext cx="4" cy="12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2"/>
            <a:endCxn id="14" idx="0"/>
          </p:cNvCxnSpPr>
          <p:nvPr/>
        </p:nvCxnSpPr>
        <p:spPr>
          <a:xfrm>
            <a:off x="5468857" y="4836256"/>
            <a:ext cx="0" cy="134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14" idx="2"/>
            <a:endCxn id="19" idx="0"/>
          </p:cNvCxnSpPr>
          <p:nvPr/>
        </p:nvCxnSpPr>
        <p:spPr>
          <a:xfrm rot="5400000">
            <a:off x="4120742" y="4265651"/>
            <a:ext cx="236669" cy="245956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19" idx="1"/>
            <a:endCxn id="22" idx="2"/>
          </p:cNvCxnSpPr>
          <p:nvPr/>
        </p:nvCxnSpPr>
        <p:spPr>
          <a:xfrm rot="10800000">
            <a:off x="737871" y="3292383"/>
            <a:ext cx="1259052" cy="250747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14" idx="2"/>
            <a:endCxn id="20" idx="0"/>
          </p:cNvCxnSpPr>
          <p:nvPr/>
        </p:nvCxnSpPr>
        <p:spPr>
          <a:xfrm rot="16200000" flipH="1">
            <a:off x="6580306" y="4265648"/>
            <a:ext cx="236668" cy="245956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20" idx="1"/>
            <a:endCxn id="18" idx="0"/>
          </p:cNvCxnSpPr>
          <p:nvPr/>
        </p:nvCxnSpPr>
        <p:spPr>
          <a:xfrm rot="10800000" flipV="1">
            <a:off x="5468858" y="5799856"/>
            <a:ext cx="1447194" cy="29605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61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4078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400" b="1" dirty="0" smtClean="0">
                <a:solidFill>
                  <a:srgbClr val="FFFFFF"/>
                </a:solidFill>
                <a:ea typeface="ＭＳ Ｐゴシック" pitchFamily="34" charset="-128"/>
              </a:rPr>
              <a:t>Совершенствование Кодекса об административных правонарушениях (в части изменения ответственности за невыполнение законного предписания, решения ФАС России)  </a:t>
            </a:r>
            <a:endParaRPr lang="ru-RU" sz="14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5" y="1825365"/>
            <a:ext cx="8743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Предложение ФАС России:</a:t>
            </a:r>
          </a:p>
          <a:p>
            <a:pPr algn="just"/>
            <a:endParaRPr lang="ru-RU" sz="2000" b="1" dirty="0"/>
          </a:p>
          <a:p>
            <a:pPr algn="just"/>
            <a:endParaRPr lang="ru-RU" dirty="0" smtClean="0"/>
          </a:p>
          <a:p>
            <a:pPr algn="just"/>
            <a:r>
              <a:rPr lang="ru-RU" sz="2200" dirty="0" smtClean="0"/>
              <a:t>1) Невыполнение в установленный срок законного предписания, решения органа, осуществляющего государственный контроль (надзор) в области регулируемых государством цен (тарифов) - административный штраф в размере </a:t>
            </a:r>
            <a:r>
              <a:rPr lang="ru-RU" sz="2200" b="1" dirty="0" smtClean="0"/>
              <a:t>от 30 000 до 50 000 руб.</a:t>
            </a:r>
          </a:p>
          <a:p>
            <a:pPr algn="just"/>
            <a:endParaRPr lang="ru-RU" sz="2200" b="1" dirty="0" smtClean="0"/>
          </a:p>
          <a:p>
            <a:pPr algn="just"/>
            <a:r>
              <a:rPr lang="ru-RU" sz="2200" dirty="0" smtClean="0"/>
              <a:t>2) Повторное совершение правонарушения – </a:t>
            </a:r>
            <a:r>
              <a:rPr lang="ru-RU" sz="2200" b="1" dirty="0" smtClean="0"/>
              <a:t>дисквалификация</a:t>
            </a:r>
            <a:r>
              <a:rPr lang="ru-RU" sz="2200" dirty="0" smtClean="0"/>
              <a:t> на срок до трех лет (безальтернативная мера)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82380167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4746</TotalTime>
  <Words>700</Words>
  <Application>Microsoft Office PowerPoint</Application>
  <PresentationFormat>Экран (4:3)</PresentationFormat>
  <Paragraphs>202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Секретарь Карельское УФАС</cp:lastModifiedBy>
  <cp:revision>473</cp:revision>
  <cp:lastPrinted>2017-03-30T14:28:56Z</cp:lastPrinted>
  <dcterms:created xsi:type="dcterms:W3CDTF">2016-02-19T07:50:24Z</dcterms:created>
  <dcterms:modified xsi:type="dcterms:W3CDTF">2017-09-04T12:42:26Z</dcterms:modified>
</cp:coreProperties>
</file>