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3" r:id="rId1"/>
    <p:sldMasterId id="2147483725" r:id="rId2"/>
  </p:sldMasterIdLst>
  <p:notesMasterIdLst>
    <p:notesMasterId r:id="rId23"/>
  </p:notesMasterIdLst>
  <p:handoutMasterIdLst>
    <p:handoutMasterId r:id="rId24"/>
  </p:handoutMasterIdLst>
  <p:sldIdLst>
    <p:sldId id="257" r:id="rId3"/>
    <p:sldId id="449" r:id="rId4"/>
    <p:sldId id="452" r:id="rId5"/>
    <p:sldId id="448" r:id="rId6"/>
    <p:sldId id="454" r:id="rId7"/>
    <p:sldId id="460" r:id="rId8"/>
    <p:sldId id="461" r:id="rId9"/>
    <p:sldId id="462" r:id="rId10"/>
    <p:sldId id="463" r:id="rId11"/>
    <p:sldId id="464" r:id="rId12"/>
    <p:sldId id="465" r:id="rId13"/>
    <p:sldId id="466" r:id="rId14"/>
    <p:sldId id="471" r:id="rId15"/>
    <p:sldId id="468" r:id="rId16"/>
    <p:sldId id="455" r:id="rId17"/>
    <p:sldId id="469" r:id="rId18"/>
    <p:sldId id="473" r:id="rId19"/>
    <p:sldId id="474" r:id="rId20"/>
    <p:sldId id="476" r:id="rId21"/>
    <p:sldId id="477" r:id="rId22"/>
  </p:sldIdLst>
  <p:sldSz cx="9144000" cy="6858000" type="screen4x3"/>
  <p:notesSz cx="9926638" cy="67976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99"/>
    <a:srgbClr val="008080"/>
    <a:srgbClr val="5EA5AB"/>
    <a:srgbClr val="1B1862"/>
    <a:srgbClr val="F7B30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91" autoAdjust="0"/>
    <p:restoredTop sz="97478" autoAdjust="0"/>
  </p:normalViewPr>
  <p:slideViewPr>
    <p:cSldViewPr snapToGrid="0">
      <p:cViewPr varScale="1">
        <p:scale>
          <a:sx n="88" d="100"/>
          <a:sy n="88" d="100"/>
        </p:scale>
        <p:origin x="1116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13" d="100"/>
          <a:sy n="113" d="100"/>
        </p:scale>
        <p:origin x="5142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&#1058;&#1072;&#1090;&#1100;&#1103;&#1085;&#1072;\Desktop\&#1050;&#1085;&#1080;&#1075;&#1072;1.xlsx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Лист6!$A$2</c:f>
              <c:strCache>
                <c:ptCount val="1"/>
                <c:pt idx="0">
                  <c:v>Дела</c:v>
                </c:pt>
              </c:strCache>
            </c:strRef>
          </c:tx>
          <c:spPr>
            <a:ln w="63500" cmpd="sng">
              <a:solidFill>
                <a:srgbClr val="008080"/>
              </a:solidFill>
            </a:ln>
          </c:spPr>
          <c:marker>
            <c:symbol val="none"/>
          </c:marker>
          <c:dLbls>
            <c:dLbl>
              <c:idx val="0"/>
              <c:layout>
                <c:manualLayout>
                  <c:x val="-2.6926609511580997E-3"/>
                  <c:y val="-3.99770469905283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F2DB-4671-9C43-307DE782C155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2.6926609511580997E-3"/>
                  <c:y val="-3.99770469905283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F2DB-4671-9C43-307DE782C155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1.8848626658106705E-2"/>
                  <c:y val="-4.46804141540596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F2DB-4671-9C43-307DE782C155}"/>
                </c:ex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1.3463304755790505E-3"/>
                  <c:y val="3.05706829927569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F2DB-4671-9C43-307DE782C155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solidFill>
                      <a:srgbClr val="333399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Лист6!$B$1:$F$1</c:f>
              <c:numCache>
                <c:formatCode>General</c:formatCode>
                <c:ptCount val="5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</c:numCache>
            </c:numRef>
          </c:cat>
          <c:val>
            <c:numRef>
              <c:f>Лист6!$B$2:$F$2</c:f>
              <c:numCache>
                <c:formatCode>General</c:formatCode>
                <c:ptCount val="5"/>
                <c:pt idx="0">
                  <c:v>10011</c:v>
                </c:pt>
                <c:pt idx="1">
                  <c:v>10022</c:v>
                </c:pt>
                <c:pt idx="2">
                  <c:v>9755</c:v>
                </c:pt>
                <c:pt idx="3">
                  <c:v>9092</c:v>
                </c:pt>
                <c:pt idx="4">
                  <c:v>4040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4-F2DB-4671-9C43-307DE782C155}"/>
            </c:ext>
          </c:extLst>
        </c:ser>
        <c:ser>
          <c:idx val="1"/>
          <c:order val="1"/>
          <c:tx>
            <c:strRef>
              <c:f>Лист6!$A$3</c:f>
              <c:strCache>
                <c:ptCount val="1"/>
                <c:pt idx="0">
                  <c:v>Предупреждения</c:v>
                </c:pt>
              </c:strCache>
            </c:strRef>
          </c:tx>
          <c:spPr>
            <a:ln w="63500">
              <a:solidFill>
                <a:srgbClr val="333399"/>
              </a:solidFill>
            </a:ln>
          </c:spPr>
          <c:marker>
            <c:symbol val="none"/>
          </c:marker>
          <c:dLbls>
            <c:dLbl>
              <c:idx val="0"/>
              <c:layout>
                <c:manualLayout>
                  <c:x val="1.0126582278481025E-2"/>
                  <c:y val="5.02512562814069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F2DB-4671-9C43-307DE782C155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2.590233824740425E-2"/>
                  <c:y val="5.08950951551856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F2DB-4671-9C43-307DE782C155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1.8848626658106705E-2"/>
                  <c:y val="4.70318199888568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F2DB-4671-9C43-307DE782C155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2.692660951158099E-2"/>
                  <c:y val="4.93834109882997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8-F2DB-4671-9C43-307DE782C155}"/>
                </c:ex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1.3463304755790505E-3"/>
                  <c:y val="-6.81961389838424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F2DB-4671-9C43-307DE782C155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solidFill>
                      <a:srgbClr val="333399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Лист6!$B$1:$F$1</c:f>
              <c:numCache>
                <c:formatCode>General</c:formatCode>
                <c:ptCount val="5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</c:numCache>
            </c:numRef>
          </c:cat>
          <c:val>
            <c:numRef>
              <c:f>Лист6!$B$3:$F$3</c:f>
              <c:numCache>
                <c:formatCode>General</c:formatCode>
                <c:ptCount val="5"/>
                <c:pt idx="0">
                  <c:v>1423</c:v>
                </c:pt>
                <c:pt idx="1">
                  <c:v>1759</c:v>
                </c:pt>
                <c:pt idx="2">
                  <c:v>1928</c:v>
                </c:pt>
                <c:pt idx="3">
                  <c:v>2362</c:v>
                </c:pt>
                <c:pt idx="4">
                  <c:v>5486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A-F2DB-4671-9C43-307DE782C15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178232104"/>
        <c:axId val="178229752"/>
      </c:lineChart>
      <c:catAx>
        <c:axId val="1782321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600" b="1">
                <a:solidFill>
                  <a:srgbClr val="333399"/>
                </a:solidFill>
              </a:defRPr>
            </a:pPr>
            <a:endParaRPr lang="ru-RU"/>
          </a:p>
        </c:txPr>
        <c:crossAx val="178229752"/>
        <c:crosses val="autoZero"/>
        <c:auto val="1"/>
        <c:lblAlgn val="ctr"/>
        <c:lblOffset val="100"/>
        <c:noMultiLvlLbl val="0"/>
      </c:catAx>
      <c:valAx>
        <c:axId val="178229752"/>
        <c:scaling>
          <c:orientation val="minMax"/>
        </c:scaling>
        <c:delete val="1"/>
        <c:axPos val="l"/>
        <c:majorGridlines/>
        <c:numFmt formatCode="General" sourceLinked="1"/>
        <c:majorTickMark val="none"/>
        <c:minorTickMark val="none"/>
        <c:tickLblPos val="none"/>
        <c:crossAx val="17823210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6600393977002481"/>
          <c:y val="0.80627384924070866"/>
          <c:w val="0.33399606022997513"/>
          <c:h val="0.14819570536328538"/>
        </c:manualLayout>
      </c:layout>
      <c:overlay val="0"/>
      <c:txPr>
        <a:bodyPr/>
        <a:lstStyle/>
        <a:p>
          <a:pPr>
            <a:defRPr sz="1800">
              <a:solidFill>
                <a:srgbClr val="333399"/>
              </a:solidFill>
            </a:defRPr>
          </a:pPr>
          <a:endParaRPr lang="ru-RU"/>
        </a:p>
      </c:txPr>
    </c:legend>
    <c:plotVisOnly val="1"/>
    <c:dispBlanksAs val="gap"/>
    <c:showDLblsOverMax val="0"/>
  </c:chart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4" y="1"/>
            <a:ext cx="4302623" cy="340156"/>
          </a:xfrm>
          <a:prstGeom prst="rect">
            <a:avLst/>
          </a:prstGeom>
        </p:spPr>
        <p:txBody>
          <a:bodyPr vert="horz" lIns="91418" tIns="45709" rIns="91418" bIns="45709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621698" y="1"/>
            <a:ext cx="4302623" cy="340156"/>
          </a:xfrm>
          <a:prstGeom prst="rect">
            <a:avLst/>
          </a:prstGeom>
        </p:spPr>
        <p:txBody>
          <a:bodyPr vert="horz" lIns="91418" tIns="45709" rIns="91418" bIns="45709" rtlCol="0"/>
          <a:lstStyle>
            <a:lvl1pPr algn="r">
              <a:defRPr sz="1200"/>
            </a:lvl1pPr>
          </a:lstStyle>
          <a:p>
            <a:fld id="{C03A2E45-123C-4DFF-B2ED-E95116189C2C}" type="datetimeFigureOut">
              <a:rPr lang="ru-RU" smtClean="0"/>
              <a:pPr/>
              <a:t>10.10.2017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4" y="6456437"/>
            <a:ext cx="4302623" cy="340155"/>
          </a:xfrm>
          <a:prstGeom prst="rect">
            <a:avLst/>
          </a:prstGeom>
        </p:spPr>
        <p:txBody>
          <a:bodyPr vert="horz" lIns="91418" tIns="45709" rIns="91418" bIns="45709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621698" y="6456437"/>
            <a:ext cx="4302623" cy="340155"/>
          </a:xfrm>
          <a:prstGeom prst="rect">
            <a:avLst/>
          </a:prstGeom>
        </p:spPr>
        <p:txBody>
          <a:bodyPr vert="horz" lIns="91418" tIns="45709" rIns="91418" bIns="45709" rtlCol="0" anchor="b"/>
          <a:lstStyle>
            <a:lvl1pPr algn="r">
              <a:defRPr sz="1200"/>
            </a:lvl1pPr>
          </a:lstStyle>
          <a:p>
            <a:fld id="{D2F48323-C7BC-43BE-A3C2-5CF3211CD8B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17345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7" y="1"/>
            <a:ext cx="4301543" cy="341064"/>
          </a:xfrm>
          <a:prstGeom prst="rect">
            <a:avLst/>
          </a:prstGeom>
        </p:spPr>
        <p:txBody>
          <a:bodyPr vert="horz" lIns="91418" tIns="45709" rIns="91418" bIns="45709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622805" y="1"/>
            <a:ext cx="4301543" cy="341064"/>
          </a:xfrm>
          <a:prstGeom prst="rect">
            <a:avLst/>
          </a:prstGeom>
        </p:spPr>
        <p:txBody>
          <a:bodyPr vert="horz" lIns="91418" tIns="45709" rIns="91418" bIns="45709" rtlCol="0"/>
          <a:lstStyle>
            <a:lvl1pPr algn="r">
              <a:defRPr sz="1200"/>
            </a:lvl1pPr>
          </a:lstStyle>
          <a:p>
            <a:fld id="{5B179AD8-3FD2-4EF3-891B-D6DBDDF5A535}" type="datetimeFigureOut">
              <a:rPr lang="ru-RU" smtClean="0"/>
              <a:pPr/>
              <a:t>10.10.2017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433763" y="849313"/>
            <a:ext cx="3059112" cy="2295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18" tIns="45709" rIns="91418" bIns="45709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92664" y="3271385"/>
            <a:ext cx="7941310" cy="2676585"/>
          </a:xfrm>
          <a:prstGeom prst="rect">
            <a:avLst/>
          </a:prstGeom>
        </p:spPr>
        <p:txBody>
          <a:bodyPr vert="horz" lIns="91418" tIns="45709" rIns="91418" bIns="45709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7" y="6456616"/>
            <a:ext cx="4301543" cy="341063"/>
          </a:xfrm>
          <a:prstGeom prst="rect">
            <a:avLst/>
          </a:prstGeom>
        </p:spPr>
        <p:txBody>
          <a:bodyPr vert="horz" lIns="91418" tIns="45709" rIns="91418" bIns="45709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622805" y="6456616"/>
            <a:ext cx="4301543" cy="341063"/>
          </a:xfrm>
          <a:prstGeom prst="rect">
            <a:avLst/>
          </a:prstGeom>
        </p:spPr>
        <p:txBody>
          <a:bodyPr vert="horz" lIns="91418" tIns="45709" rIns="91418" bIns="45709" rtlCol="0" anchor="b"/>
          <a:lstStyle>
            <a:lvl1pPr algn="r">
              <a:defRPr sz="1200"/>
            </a:lvl1pPr>
          </a:lstStyle>
          <a:p>
            <a:fld id="{BCD4731F-5EB1-4524-B4E5-6AB95659073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01480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433763" y="849313"/>
            <a:ext cx="3059112" cy="22955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503D825-286A-43BA-8325-B9AC7C7849FF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76896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265488" y="511175"/>
            <a:ext cx="3395662" cy="2547938"/>
          </a:xfrm>
          <a:ln/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485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8225" indent="-287779" defTabSz="930485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51115" indent="-230223" defTabSz="930485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11561" indent="-230223" defTabSz="930485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72008" indent="-230223" defTabSz="930485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32454" indent="-230223" defTabSz="93048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92900" indent="-230223" defTabSz="93048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53346" indent="-230223" defTabSz="93048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913792" indent="-230223" defTabSz="93048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3D79CB49-3E5E-406C-B3EB-B4106D2264A6}" type="slidenum">
              <a:rPr lang="ru-RU" altLang="ru-RU" sz="1200">
                <a:solidFill>
                  <a:srgbClr val="000000"/>
                </a:solidFill>
              </a:rPr>
              <a:pPr/>
              <a:t>5</a:t>
            </a:fld>
            <a:endParaRPr lang="ru-RU" altLang="ru-RU" sz="12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00758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7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/>
          </a:p>
        </p:txBody>
      </p:sp>
      <p:sp>
        <p:nvSpPr>
          <p:cNvPr id="6148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30275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30275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30275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30275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8A8A7B6E-15BC-42FE-B31D-F3DD7633ADA9}" type="slidenum">
              <a:rPr lang="ru-RU" altLang="ru-RU" sz="1200" smtClean="0">
                <a:solidFill>
                  <a:srgbClr val="000000"/>
                </a:solidFill>
              </a:rPr>
              <a:pPr/>
              <a:t>7</a:t>
            </a:fld>
            <a:endParaRPr lang="ru-RU" altLang="ru-RU" sz="12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10464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7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/>
          </a:p>
        </p:txBody>
      </p:sp>
      <p:sp>
        <p:nvSpPr>
          <p:cNvPr id="6148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30275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30275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30275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30275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8A8A7B6E-15BC-42FE-B31D-F3DD7633ADA9}" type="slidenum">
              <a:rPr lang="ru-RU" altLang="ru-RU" sz="1200" smtClean="0">
                <a:solidFill>
                  <a:srgbClr val="000000"/>
                </a:solidFill>
              </a:rPr>
              <a:pPr/>
              <a:t>10</a:t>
            </a:fld>
            <a:endParaRPr lang="ru-RU" altLang="ru-RU" sz="12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41325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7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/>
          </a:p>
        </p:txBody>
      </p:sp>
      <p:sp>
        <p:nvSpPr>
          <p:cNvPr id="6148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30275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30275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30275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30275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8A8A7B6E-15BC-42FE-B31D-F3DD7633ADA9}" type="slidenum">
              <a:rPr lang="ru-RU" altLang="ru-RU" sz="1200" smtClean="0">
                <a:solidFill>
                  <a:srgbClr val="000000"/>
                </a:solidFill>
              </a:rPr>
              <a:pPr/>
              <a:t>11</a:t>
            </a:fld>
            <a:endParaRPr lang="ru-RU" altLang="ru-RU" sz="12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50462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3"/>
          <p:cNvSpPr>
            <a:spLocks/>
          </p:cNvSpPr>
          <p:nvPr/>
        </p:nvSpPr>
        <p:spPr bwMode="auto">
          <a:xfrm>
            <a:off x="3851275" y="9429750"/>
            <a:ext cx="2944813" cy="495300"/>
          </a:xfrm>
          <a:custGeom>
            <a:avLst/>
            <a:gdLst>
              <a:gd name="T0" fmla="*/ 2147483646 w 21600"/>
              <a:gd name="T1" fmla="*/ 0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0 w 21600"/>
              <a:gd name="T7" fmla="*/ 2147483646 h 21600"/>
              <a:gd name="T8" fmla="*/ 17694720 60000 65536"/>
              <a:gd name="T9" fmla="*/ 0 60000 65536"/>
              <a:gd name="T10" fmla="*/ 5898240 60000 65536"/>
              <a:gd name="T11" fmla="*/ 1179648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589" tIns="46795" rIns="93589" bIns="46795" anchor="b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/>
            <a:fld id="{09BC74B3-0A8F-4941-B0A5-2C1E6AF413E7}" type="slidenum">
              <a:rPr lang="ru-RU" altLang="ru-RU" sz="1800">
                <a:solidFill>
                  <a:srgbClr val="000000"/>
                </a:solidFill>
              </a:rPr>
              <a:pPr algn="r"/>
              <a:t>13</a:t>
            </a:fld>
            <a:endParaRPr lang="ru-RU" altLang="ru-RU" sz="18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3" name="Rectangle 2"/>
          <p:cNvSpPr>
            <a:spLocks noGrp="1" noRot="1" noChangeAspect="1" noResize="1"/>
          </p:cNvSpPr>
          <p:nvPr>
            <p:ph type="sldImg"/>
          </p:nvPr>
        </p:nvSpPr>
        <p:spPr>
          <a:xfrm>
            <a:off x="0" y="0"/>
            <a:ext cx="0" cy="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</a:ln>
        </p:spPr>
      </p:sp>
      <p:sp>
        <p:nvSpPr>
          <p:cNvPr id="20484" name="Rectangle 3"/>
          <p:cNvSpPr>
            <a:spLocks noGrp="1"/>
          </p:cNvSpPr>
          <p:nvPr>
            <p:ph type="body" sz="quarter" idx="1"/>
          </p:nvPr>
        </p:nvSpPr>
        <p:spPr>
          <a:xfrm>
            <a:off x="0" y="0"/>
            <a:ext cx="0" cy="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688" tIns="45344" rIns="90688" bIns="45344"/>
          <a:lstStyle/>
          <a:p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12029089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265488" y="511175"/>
            <a:ext cx="3395662" cy="2547938"/>
          </a:xfrm>
          <a:ln/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485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8225" indent="-287779" defTabSz="930485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51115" indent="-230223" defTabSz="930485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11561" indent="-230223" defTabSz="930485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72008" indent="-230223" defTabSz="930485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32454" indent="-230223" defTabSz="93048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92900" indent="-230223" defTabSz="93048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53346" indent="-230223" defTabSz="93048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913792" indent="-230223" defTabSz="93048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3D79CB49-3E5E-406C-B3EB-B4106D2264A6}" type="slidenum">
              <a:rPr lang="ru-RU" altLang="ru-RU" sz="1200">
                <a:solidFill>
                  <a:srgbClr val="000000"/>
                </a:solidFill>
              </a:rPr>
              <a:pPr/>
              <a:t>15</a:t>
            </a:fld>
            <a:endParaRPr lang="ru-RU" altLang="ru-RU" sz="12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73627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 descr="пр копия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"/>
            <a:ext cx="9144000" cy="263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8" descr="пр2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624638"/>
            <a:ext cx="914400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957745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9DDE4B-8B30-4645-A0E5-0119F153AA4B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54870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1F9396-7A55-445A-88FD-9A7E0A3091A4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18826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197086-880D-476A-9924-DFC22C382D01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72046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Заголовок, текст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иаграмма 3"/>
          <p:cNvSpPr>
            <a:spLocks noGrp="1"/>
          </p:cNvSpPr>
          <p:nvPr>
            <p:ph type="chart"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E72116-5C6D-47CA-BC92-A4DBEAE4BDA6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31123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2"/>
            <a:ext cx="8229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D4CE99-1BB7-4898-B056-F1E35115EAF2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55634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40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C32A19-7491-4FC0-B6E9-320453ECFD00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24531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B49EC-BC27-47C5-8A4C-72345300524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772859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B49EC-BC27-47C5-8A4C-72345300524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101174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B49EC-BC27-47C5-8A4C-72345300524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185978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B49EC-BC27-47C5-8A4C-72345300524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62970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763ACF-489A-4BAD-B362-0ACED2251F57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246846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B49EC-BC27-47C5-8A4C-72345300524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527501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B49EC-BC27-47C5-8A4C-72345300524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970759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B49EC-BC27-47C5-8A4C-72345300524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503741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B49EC-BC27-47C5-8A4C-72345300524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009341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B49EC-BC27-47C5-8A4C-72345300524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601249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B49EC-BC27-47C5-8A4C-72345300524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918051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B49EC-BC27-47C5-8A4C-72345300524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487133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 descr="пр копия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"/>
            <a:ext cx="9144000" cy="263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8" descr="пр2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624638"/>
            <a:ext cx="914400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145365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ABD279-F3DD-437D-A337-386CBFE1FD69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02156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3C9410-9F92-4D34-B0DA-23BF1BA7D9A7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94342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B96D7D-B978-4365-85C9-85207FD9B93F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05826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32B101-1A0E-412E-B29D-B25D855F5033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31186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0B33A0-2D83-4904-8E04-062BF1EF93B9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04356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A6C0A4-F887-4CBC-B17E-ACCC9DC4943F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72009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5A9DC6-C943-4AAD-AF72-9C825937CE5D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68169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7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2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pic>
        <p:nvPicPr>
          <p:cNvPr id="1028" name="Picture 8" descr="пр2"/>
          <p:cNvPicPr>
            <a:picLocks noChangeAspect="1" noChangeArrowheads="1"/>
          </p:cNvPicPr>
          <p:nvPr userDrawn="1"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0" y="6624638"/>
            <a:ext cx="914400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9" descr="пр 1"/>
          <p:cNvPicPr>
            <a:picLocks noChangeAspect="1" noChangeArrowheads="1"/>
          </p:cNvPicPr>
          <p:nvPr userDrawn="1"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4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6913" y="6580188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22C39A3-C713-4A8D-B05F-6EA333364FA8}" type="slidenum">
              <a:rPr lang="ru-RU">
                <a:solidFill>
                  <a:srgbClr val="FFFFFF"/>
                </a:solidFill>
                <a:ea typeface="ＭＳ Ｐゴシック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FFFFFF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8922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9" r:id="rId6"/>
    <p:sldLayoutId id="2147483700" r:id="rId7"/>
    <p:sldLayoutId id="2147483701" r:id="rId8"/>
    <p:sldLayoutId id="2147483702" r:id="rId9"/>
    <p:sldLayoutId id="2147483703" r:id="rId10"/>
    <p:sldLayoutId id="2147483704" r:id="rId11"/>
    <p:sldLayoutId id="2147483705" r:id="rId12"/>
    <p:sldLayoutId id="2147483706" r:id="rId13"/>
    <p:sldLayoutId id="2147483707" r:id="rId14"/>
    <p:sldLayoutId id="2147483708" r:id="rId15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333399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333399"/>
          </a:solidFill>
          <a:latin typeface="Arial" pitchFamily="34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333399"/>
          </a:solidFill>
          <a:latin typeface="Arial" pitchFamily="34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333399"/>
          </a:solidFill>
          <a:latin typeface="Arial" pitchFamily="34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333399"/>
          </a:solidFill>
          <a:latin typeface="Arial" pitchFamily="34" charset="0"/>
          <a:ea typeface="ＭＳ Ｐゴシック" charset="-128"/>
          <a:cs typeface="ＭＳ Ｐゴシック" charset="-128"/>
        </a:defRPr>
      </a:lvl5pPr>
      <a:lvl6pPr marL="342900" algn="ctr" rtl="0" fontAlgn="base">
        <a:spcBef>
          <a:spcPct val="0"/>
        </a:spcBef>
        <a:spcAft>
          <a:spcPct val="0"/>
        </a:spcAft>
        <a:defRPr sz="3300">
          <a:solidFill>
            <a:srgbClr val="333399"/>
          </a:solidFill>
          <a:latin typeface="Arial" pitchFamily="34" charset="0"/>
        </a:defRPr>
      </a:lvl6pPr>
      <a:lvl7pPr marL="685800" algn="ctr" rtl="0" fontAlgn="base">
        <a:spcBef>
          <a:spcPct val="0"/>
        </a:spcBef>
        <a:spcAft>
          <a:spcPct val="0"/>
        </a:spcAft>
        <a:defRPr sz="3300">
          <a:solidFill>
            <a:srgbClr val="333399"/>
          </a:solidFill>
          <a:latin typeface="Arial" pitchFamily="34" charset="0"/>
        </a:defRPr>
      </a:lvl7pPr>
      <a:lvl8pPr marL="1028700" algn="ctr" rtl="0" fontAlgn="base">
        <a:spcBef>
          <a:spcPct val="0"/>
        </a:spcBef>
        <a:spcAft>
          <a:spcPct val="0"/>
        </a:spcAft>
        <a:defRPr sz="3300">
          <a:solidFill>
            <a:srgbClr val="333399"/>
          </a:solidFill>
          <a:latin typeface="Arial" pitchFamily="34" charset="0"/>
        </a:defRPr>
      </a:lvl8pPr>
      <a:lvl9pPr marL="1371600" algn="ctr" rtl="0" fontAlgn="base">
        <a:spcBef>
          <a:spcPct val="0"/>
        </a:spcBef>
        <a:spcAft>
          <a:spcPct val="0"/>
        </a:spcAft>
        <a:defRPr sz="3300">
          <a:solidFill>
            <a:srgbClr val="333399"/>
          </a:solidFill>
          <a:latin typeface="Arial" pitchFamily="34" charset="0"/>
        </a:defRPr>
      </a:lvl9pPr>
    </p:titleStyle>
    <p:bodyStyle>
      <a:lvl1pPr marL="257175" indent="-257175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333399"/>
          </a:solidFill>
          <a:latin typeface="+mn-lt"/>
          <a:ea typeface="ＭＳ Ｐゴシック" charset="-128"/>
          <a:cs typeface="ＭＳ Ｐゴシック" charset="-128"/>
        </a:defRPr>
      </a:lvl1pPr>
      <a:lvl2pPr marL="557213" indent="-214313" algn="l" rtl="0" eaLnBrk="0" fontAlgn="base" hangingPunct="0">
        <a:spcBef>
          <a:spcPct val="20000"/>
        </a:spcBef>
        <a:spcAft>
          <a:spcPct val="0"/>
        </a:spcAft>
        <a:buChar char="–"/>
        <a:defRPr sz="2100">
          <a:solidFill>
            <a:srgbClr val="333399"/>
          </a:solidFill>
          <a:latin typeface="+mn-lt"/>
          <a:ea typeface="ＭＳ Ｐゴシック" charset="-128"/>
          <a:cs typeface="ＭＳ Ｐゴシック"/>
        </a:defRPr>
      </a:lvl2pPr>
      <a:lvl3pPr marL="857250" indent="-171450" algn="l" rtl="0" eaLnBrk="0" fontAlgn="base" hangingPunct="0">
        <a:spcBef>
          <a:spcPct val="20000"/>
        </a:spcBef>
        <a:spcAft>
          <a:spcPct val="0"/>
        </a:spcAft>
        <a:buChar char="•"/>
        <a:defRPr sz="1800">
          <a:solidFill>
            <a:srgbClr val="333399"/>
          </a:solidFill>
          <a:latin typeface="+mn-lt"/>
          <a:ea typeface="ＭＳ Ｐゴシック" charset="-128"/>
          <a:cs typeface="ＭＳ Ｐゴシック"/>
        </a:defRPr>
      </a:lvl3pPr>
      <a:lvl4pPr marL="1200150" indent="-171450" algn="l" rtl="0" eaLnBrk="0" fontAlgn="base" hangingPunct="0">
        <a:spcBef>
          <a:spcPct val="20000"/>
        </a:spcBef>
        <a:spcAft>
          <a:spcPct val="0"/>
        </a:spcAft>
        <a:buChar char="–"/>
        <a:defRPr sz="1500">
          <a:solidFill>
            <a:srgbClr val="333399"/>
          </a:solidFill>
          <a:latin typeface="+mn-lt"/>
          <a:ea typeface="ＭＳ Ｐゴシック" charset="-128"/>
          <a:cs typeface="ＭＳ Ｐゴシック"/>
        </a:defRPr>
      </a:lvl4pPr>
      <a:lvl5pPr marL="1543050" indent="-171450" algn="l" rtl="0" eaLnBrk="0" fontAlgn="base" hangingPunct="0">
        <a:spcBef>
          <a:spcPct val="20000"/>
        </a:spcBef>
        <a:spcAft>
          <a:spcPct val="0"/>
        </a:spcAft>
        <a:buChar char="»"/>
        <a:defRPr sz="1500">
          <a:solidFill>
            <a:srgbClr val="333399"/>
          </a:solidFill>
          <a:latin typeface="+mn-lt"/>
          <a:ea typeface="ＭＳ Ｐゴシック" charset="-128"/>
          <a:cs typeface="ＭＳ Ｐゴシック"/>
        </a:defRPr>
      </a:lvl5pPr>
      <a:lvl6pPr marL="1885950" indent="-171450" algn="l" rtl="0" fontAlgn="base">
        <a:spcBef>
          <a:spcPct val="20000"/>
        </a:spcBef>
        <a:spcAft>
          <a:spcPct val="0"/>
        </a:spcAft>
        <a:buChar char="»"/>
        <a:defRPr sz="1500">
          <a:solidFill>
            <a:srgbClr val="333399"/>
          </a:solidFill>
          <a:latin typeface="+mn-lt"/>
        </a:defRPr>
      </a:lvl6pPr>
      <a:lvl7pPr marL="2228850" indent="-171450" algn="l" rtl="0" fontAlgn="base">
        <a:spcBef>
          <a:spcPct val="20000"/>
        </a:spcBef>
        <a:spcAft>
          <a:spcPct val="0"/>
        </a:spcAft>
        <a:buChar char="»"/>
        <a:defRPr sz="1500">
          <a:solidFill>
            <a:srgbClr val="333399"/>
          </a:solidFill>
          <a:latin typeface="+mn-lt"/>
        </a:defRPr>
      </a:lvl7pPr>
      <a:lvl8pPr marL="2571750" indent="-171450" algn="l" rtl="0" fontAlgn="base">
        <a:spcBef>
          <a:spcPct val="20000"/>
        </a:spcBef>
        <a:spcAft>
          <a:spcPct val="0"/>
        </a:spcAft>
        <a:buChar char="»"/>
        <a:defRPr sz="1500">
          <a:solidFill>
            <a:srgbClr val="333399"/>
          </a:solidFill>
          <a:latin typeface="+mn-lt"/>
        </a:defRPr>
      </a:lvl8pPr>
      <a:lvl9pPr marL="2914650" indent="-171450" algn="l" rtl="0" fontAlgn="base">
        <a:spcBef>
          <a:spcPct val="20000"/>
        </a:spcBef>
        <a:spcAft>
          <a:spcPct val="0"/>
        </a:spcAft>
        <a:buChar char="»"/>
        <a:defRPr sz="1500">
          <a:solidFill>
            <a:srgbClr val="333399"/>
          </a:solidFill>
          <a:latin typeface="+mn-lt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4B49EC-BC27-47C5-8A4C-72345300524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00644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  <p:sldLayoutId id="2147483737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7" Type="http://schemas.openxmlformats.org/officeDocument/2006/relationships/image" Target="../media/image15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jpeg"/><Relationship Id="rId5" Type="http://schemas.openxmlformats.org/officeDocument/2006/relationships/image" Target="../media/image13.png"/><Relationship Id="rId4" Type="http://schemas.openxmlformats.org/officeDocument/2006/relationships/image" Target="../media/image12.gi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079"/>
          <p:cNvSpPr>
            <a:spLocks noChangeArrowheads="1"/>
          </p:cNvSpPr>
          <p:nvPr/>
        </p:nvSpPr>
        <p:spPr bwMode="auto">
          <a:xfrm>
            <a:off x="2040673" y="3667909"/>
            <a:ext cx="6885307" cy="270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Aft>
                <a:spcPts val="375"/>
              </a:spcAft>
            </a:pPr>
            <a:r>
              <a:rPr lang="ru-RU" altLang="ru-RU" sz="3000" b="1" dirty="0" smtClean="0">
                <a:solidFill>
                  <a:srgbClr val="333399"/>
                </a:solidFill>
                <a:latin typeface="Arial" pitchFamily="34" charset="0"/>
              </a:rPr>
              <a:t>Одиннадцатый ежегодный </a:t>
            </a:r>
            <a:r>
              <a:rPr lang="ru-RU" altLang="ru-RU" sz="3000" b="1" dirty="0">
                <a:solidFill>
                  <a:srgbClr val="333399"/>
                </a:solidFill>
                <a:latin typeface="Arial" pitchFamily="34" charset="0"/>
              </a:rPr>
              <a:t>д</a:t>
            </a:r>
            <a:r>
              <a:rPr lang="ru-RU" altLang="ru-RU" sz="3000" b="1" dirty="0" smtClean="0">
                <a:solidFill>
                  <a:srgbClr val="333399"/>
                </a:solidFill>
                <a:latin typeface="Arial" pitchFamily="34" charset="0"/>
              </a:rPr>
              <a:t>оклад </a:t>
            </a:r>
            <a:r>
              <a:rPr lang="ru-RU" altLang="ru-RU" sz="3000" b="1" dirty="0">
                <a:solidFill>
                  <a:srgbClr val="333399"/>
                </a:solidFill>
                <a:latin typeface="Arial" pitchFamily="34" charset="0"/>
              </a:rPr>
              <a:t>о состоянии конкуренции </a:t>
            </a:r>
            <a:r>
              <a:rPr lang="ru-RU" altLang="ru-RU" sz="3000" b="1" dirty="0" smtClean="0">
                <a:solidFill>
                  <a:srgbClr val="333399"/>
                </a:solidFill>
                <a:latin typeface="Arial" pitchFamily="34" charset="0"/>
              </a:rPr>
              <a:t>в </a:t>
            </a:r>
            <a:r>
              <a:rPr lang="ru-RU" altLang="ru-RU" sz="3000" b="1" dirty="0">
                <a:solidFill>
                  <a:srgbClr val="333399"/>
                </a:solidFill>
                <a:latin typeface="Arial" pitchFamily="34" charset="0"/>
              </a:rPr>
              <a:t>Российской Федерации</a:t>
            </a:r>
            <a:endParaRPr lang="en-US" altLang="ru-RU" sz="3000" b="1" dirty="0">
              <a:solidFill>
                <a:srgbClr val="333399"/>
              </a:solidFill>
              <a:latin typeface="Arial" pitchFamily="34" charset="0"/>
            </a:endParaRPr>
          </a:p>
          <a:p>
            <a:pPr>
              <a:spcAft>
                <a:spcPts val="375"/>
              </a:spcAft>
            </a:pPr>
            <a:endParaRPr lang="en-US" altLang="ru-RU" sz="2400" b="1" dirty="0">
              <a:solidFill>
                <a:srgbClr val="333399"/>
              </a:solidFill>
              <a:latin typeface="Arial" pitchFamily="34" charset="0"/>
            </a:endParaRPr>
          </a:p>
          <a:p>
            <a:endParaRPr lang="en-US" altLang="ru-RU" sz="1650" b="1" dirty="0" smtClean="0">
              <a:solidFill>
                <a:srgbClr val="333399"/>
              </a:solidFill>
              <a:latin typeface="Arial" pitchFamily="34" charset="0"/>
            </a:endParaRPr>
          </a:p>
          <a:p>
            <a:endParaRPr lang="ru-RU" altLang="ru-RU" sz="1650" b="1" dirty="0" smtClean="0">
              <a:solidFill>
                <a:srgbClr val="333399"/>
              </a:solidFill>
              <a:latin typeface="Arial" pitchFamily="34" charset="0"/>
            </a:endParaRPr>
          </a:p>
          <a:p>
            <a:pPr algn="r"/>
            <a:r>
              <a:rPr lang="ru-RU" altLang="ru-RU" sz="1650" b="1" dirty="0" smtClean="0">
                <a:solidFill>
                  <a:srgbClr val="333399"/>
                </a:solidFill>
                <a:latin typeface="Arial" pitchFamily="34" charset="0"/>
              </a:rPr>
              <a:t>Руководитель </a:t>
            </a:r>
            <a:r>
              <a:rPr lang="ru-RU" altLang="ru-RU" sz="1650" b="1" dirty="0">
                <a:solidFill>
                  <a:srgbClr val="333399"/>
                </a:solidFill>
                <a:latin typeface="Arial" pitchFamily="34" charset="0"/>
              </a:rPr>
              <a:t>ФАС России</a:t>
            </a:r>
          </a:p>
          <a:p>
            <a:pPr algn="r"/>
            <a:r>
              <a:rPr lang="ru-RU" altLang="ru-RU" sz="1650" b="1" dirty="0">
                <a:solidFill>
                  <a:srgbClr val="333399"/>
                </a:solidFill>
                <a:latin typeface="Arial" pitchFamily="34" charset="0"/>
              </a:rPr>
              <a:t>И.Ю. </a:t>
            </a:r>
            <a:r>
              <a:rPr lang="ru-RU" altLang="ru-RU" sz="1650" b="1" dirty="0" smtClean="0">
                <a:solidFill>
                  <a:srgbClr val="333399"/>
                </a:solidFill>
                <a:latin typeface="Arial" pitchFamily="34" charset="0"/>
              </a:rPr>
              <a:t>Артемьев, октябрь 2017</a:t>
            </a:r>
            <a:endParaRPr lang="ru-RU" altLang="ru-RU" sz="1650" b="1" dirty="0">
              <a:solidFill>
                <a:srgbClr val="333399"/>
              </a:solidFill>
            </a:endParaRPr>
          </a:p>
        </p:txBody>
      </p:sp>
      <p:sp>
        <p:nvSpPr>
          <p:cNvPr id="4" name="Rectangle 26"/>
          <p:cNvSpPr>
            <a:spLocks noChangeArrowheads="1"/>
          </p:cNvSpPr>
          <p:nvPr/>
        </p:nvSpPr>
        <p:spPr bwMode="auto">
          <a:xfrm>
            <a:off x="1260475" y="1989138"/>
            <a:ext cx="7883525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r>
              <a:rPr lang="ru-RU" altLang="ru-RU" sz="2400" b="1" dirty="0">
                <a:solidFill>
                  <a:srgbClr val="008080"/>
                </a:solidFill>
                <a:latin typeface="Arial" pitchFamily="34" charset="0"/>
              </a:rPr>
              <a:t>ФЕДЕРАЛЬНАЯ АНТИМОНОПОЛЬНАЯ СЛУЖБА</a:t>
            </a:r>
            <a:endParaRPr lang="en-US" altLang="ru-RU" sz="2400" b="1" dirty="0">
              <a:solidFill>
                <a:srgbClr val="008080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8025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Прямоугольник 6"/>
          <p:cNvSpPr>
            <a:spLocks noChangeArrowheads="1"/>
          </p:cNvSpPr>
          <p:nvPr/>
        </p:nvSpPr>
        <p:spPr bwMode="auto">
          <a:xfrm>
            <a:off x="2639682" y="3542581"/>
            <a:ext cx="6161417" cy="29743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58775" indent="-358775">
              <a:spcBef>
                <a:spcPct val="20000"/>
              </a:spcBef>
              <a:buChar char="•"/>
              <a:defRPr sz="32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lnSpc>
                <a:spcPts val="2400"/>
              </a:lnSpc>
              <a:spcBef>
                <a:spcPts val="600"/>
              </a:spcBef>
              <a:spcAft>
                <a:spcPct val="0"/>
              </a:spcAft>
            </a:pPr>
            <a:endParaRPr lang="en-US" altLang="ru-RU" sz="2400">
              <a:solidFill>
                <a:srgbClr val="000090"/>
              </a:solidFill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385314" y="3180835"/>
            <a:ext cx="8415785" cy="2789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 eaLnBrk="0" fontAlgn="base" hangingPunct="0"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Char char="ü"/>
              <a:defRPr/>
            </a:pPr>
            <a:r>
              <a:rPr lang="ru-RU" sz="2400" b="1" dirty="0">
                <a:solidFill>
                  <a:schemeClr val="accent2"/>
                </a:solidFill>
                <a:ea typeface="MS PGothic" panose="020B0600070205080204" pitchFamily="34" charset="-128"/>
                <a:cs typeface="Times New Roman" panose="02020603050405020304" pitchFamily="18" charset="0"/>
              </a:rPr>
              <a:t>У</a:t>
            </a:r>
            <a:r>
              <a:rPr lang="ru-RU" sz="2400" b="1" dirty="0" smtClean="0">
                <a:solidFill>
                  <a:schemeClr val="accent2"/>
                </a:solidFill>
                <a:ea typeface="MS PGothic" panose="020B0600070205080204" pitchFamily="34" charset="-128"/>
                <a:cs typeface="Times New Roman" panose="02020603050405020304" pitchFamily="18" charset="0"/>
              </a:rPr>
              <a:t>далось </a:t>
            </a:r>
            <a:r>
              <a:rPr lang="ru-RU" sz="2400" b="1" dirty="0">
                <a:solidFill>
                  <a:schemeClr val="accent2"/>
                </a:solidFill>
                <a:ea typeface="MS PGothic" panose="020B0600070205080204" pitchFamily="34" charset="-128"/>
                <a:cs typeface="Times New Roman" panose="02020603050405020304" pitchFamily="18" charset="0"/>
              </a:rPr>
              <a:t>в короткий срок без ущерба для пациентов и </a:t>
            </a:r>
            <a:r>
              <a:rPr lang="ru-RU" sz="2400" b="1" dirty="0" err="1">
                <a:solidFill>
                  <a:schemeClr val="accent2"/>
                </a:solidFill>
                <a:ea typeface="MS PGothic" panose="020B0600070205080204" pitchFamily="34" charset="-128"/>
                <a:cs typeface="Times New Roman" panose="02020603050405020304" pitchFamily="18" charset="0"/>
              </a:rPr>
              <a:t>госзаказчиков</a:t>
            </a:r>
            <a:r>
              <a:rPr lang="ru-RU" sz="2400" b="1" dirty="0">
                <a:solidFill>
                  <a:schemeClr val="accent2"/>
                </a:solidFill>
                <a:ea typeface="MS PGothic" panose="020B0600070205080204" pitchFamily="34" charset="-128"/>
                <a:cs typeface="Times New Roman" panose="02020603050405020304" pitchFamily="18" charset="0"/>
              </a:rPr>
              <a:t> добиться снижения 451 зарегистрированной предельной отпускной цены производителей</a:t>
            </a:r>
            <a:r>
              <a:rPr lang="ru-RU" sz="2400" dirty="0">
                <a:solidFill>
                  <a:schemeClr val="accent2"/>
                </a:solidFill>
                <a:ea typeface="MS PGothic" panose="020B0600070205080204" pitchFamily="34" charset="-128"/>
                <a:cs typeface="Times New Roman" panose="02020603050405020304" pitchFamily="18" charset="0"/>
              </a:rPr>
              <a:t> до уровня минимальных цен в </a:t>
            </a:r>
            <a:r>
              <a:rPr lang="ru-RU" sz="2400" dirty="0" err="1">
                <a:solidFill>
                  <a:schemeClr val="accent2"/>
                </a:solidFill>
                <a:ea typeface="MS PGothic" panose="020B0600070205080204" pitchFamily="34" charset="-128"/>
                <a:cs typeface="Times New Roman" panose="02020603050405020304" pitchFamily="18" charset="0"/>
              </a:rPr>
              <a:t>референтных</a:t>
            </a:r>
            <a:r>
              <a:rPr lang="ru-RU" sz="2400" dirty="0">
                <a:solidFill>
                  <a:schemeClr val="accent2"/>
                </a:solidFill>
                <a:ea typeface="MS PGothic" panose="020B0600070205080204" pitchFamily="34" charset="-128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solidFill>
                  <a:schemeClr val="accent2"/>
                </a:solidFill>
                <a:ea typeface="MS PGothic" panose="020B0600070205080204" pitchFamily="34" charset="-128"/>
                <a:cs typeface="Times New Roman" panose="02020603050405020304" pitchFamily="18" charset="0"/>
              </a:rPr>
              <a:t>странах (</a:t>
            </a:r>
            <a:r>
              <a:rPr lang="ru-RU" sz="2400" b="1" u="sng" dirty="0" smtClean="0">
                <a:solidFill>
                  <a:schemeClr val="accent2"/>
                </a:solidFill>
                <a:ea typeface="MS PGothic" panose="020B0600070205080204" pitchFamily="34" charset="-128"/>
                <a:cs typeface="Times New Roman" panose="02020603050405020304" pitchFamily="18" charset="0"/>
              </a:rPr>
              <a:t>в среднем на 50%</a:t>
            </a:r>
            <a:r>
              <a:rPr lang="ru-RU" sz="2400" dirty="0" smtClean="0">
                <a:solidFill>
                  <a:schemeClr val="accent2"/>
                </a:solidFill>
                <a:ea typeface="MS PGothic" panose="020B0600070205080204" pitchFamily="34" charset="-128"/>
                <a:cs typeface="Times New Roman" panose="02020603050405020304" pitchFamily="18" charset="0"/>
              </a:rPr>
              <a:t>)</a:t>
            </a:r>
            <a:endParaRPr lang="ru-RU" sz="2400" dirty="0">
              <a:solidFill>
                <a:schemeClr val="accent2"/>
              </a:solidFill>
              <a:ea typeface="MS PGothic" panose="020B0600070205080204" pitchFamily="34" charset="-128"/>
              <a:cs typeface="Times New Roman" panose="02020603050405020304" pitchFamily="18" charset="0"/>
            </a:endParaRPr>
          </a:p>
          <a:p>
            <a:pPr marL="342900" indent="-342900" algn="just" eaLnBrk="0" fontAlgn="base" hangingPunct="0"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Char char="ü"/>
              <a:defRPr/>
            </a:pPr>
            <a:r>
              <a:rPr lang="ru-RU" sz="2400" b="1" dirty="0">
                <a:solidFill>
                  <a:srgbClr val="333399"/>
                </a:solidFill>
                <a:ea typeface="MS PGothic" panose="020B0600070205080204" pitchFamily="34" charset="-128"/>
                <a:cs typeface="Times New Roman" panose="02020603050405020304" pitchFamily="18" charset="0"/>
              </a:rPr>
              <a:t>Годовая экономия </a:t>
            </a:r>
            <a:r>
              <a:rPr lang="ru-RU" sz="2400" dirty="0">
                <a:solidFill>
                  <a:schemeClr val="accent2"/>
                </a:solidFill>
                <a:ea typeface="MS PGothic" panose="020B0600070205080204" pitchFamily="34" charset="-128"/>
                <a:cs typeface="Times New Roman" panose="02020603050405020304" pitchFamily="18" charset="0"/>
              </a:rPr>
              <a:t>только для Минздрава России в 2017 году</a:t>
            </a:r>
            <a:r>
              <a:rPr lang="ru-RU" sz="2400" b="1" dirty="0">
                <a:solidFill>
                  <a:schemeClr val="accent2"/>
                </a:solidFill>
                <a:ea typeface="MS PGothic" panose="020B0600070205080204" pitchFamily="34" charset="-128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chemeClr val="accent2"/>
                </a:solidFill>
                <a:ea typeface="MS PGothic" panose="020B0600070205080204" pitchFamily="34" charset="-128"/>
                <a:cs typeface="Times New Roman" panose="02020603050405020304" pitchFamily="18" charset="0"/>
              </a:rPr>
              <a:t>составит</a:t>
            </a:r>
            <a:r>
              <a:rPr lang="ru-RU" sz="2400" b="1" dirty="0">
                <a:solidFill>
                  <a:schemeClr val="accent2"/>
                </a:solidFill>
                <a:ea typeface="MS PGothic" panose="020B0600070205080204" pitchFamily="34" charset="-128"/>
                <a:cs typeface="Times New Roman" panose="02020603050405020304" pitchFamily="18" charset="0"/>
              </a:rPr>
              <a:t>   </a:t>
            </a:r>
            <a:r>
              <a:rPr lang="ru-RU" sz="2400" b="1" u="sng" dirty="0">
                <a:solidFill>
                  <a:srgbClr val="333399"/>
                </a:solidFill>
                <a:ea typeface="MS PGothic" panose="020B0600070205080204" pitchFamily="34" charset="-128"/>
                <a:cs typeface="Times New Roman" panose="02020603050405020304" pitchFamily="18" charset="0"/>
              </a:rPr>
              <a:t>более 5 </a:t>
            </a:r>
            <a:r>
              <a:rPr lang="ru-RU" sz="2400" b="1" u="sng" dirty="0" smtClean="0">
                <a:solidFill>
                  <a:srgbClr val="333399"/>
                </a:solidFill>
                <a:ea typeface="MS PGothic" panose="020B0600070205080204" pitchFamily="34" charset="-128"/>
                <a:cs typeface="Times New Roman" panose="02020603050405020304" pitchFamily="18" charset="0"/>
              </a:rPr>
              <a:t>млрд рублей</a:t>
            </a:r>
          </a:p>
        </p:txBody>
      </p:sp>
      <p:sp>
        <p:nvSpPr>
          <p:cNvPr id="13" name="Прямоугольник 12">
            <a:extLst>
              <a:ext uri="{FF2B5EF4-FFF2-40B4-BE49-F238E27FC236}">
                <a16:creationId xmlns="" xmlns:a16="http://schemas.microsoft.com/office/drawing/2014/main" id="{EC6E00D7-D981-4660-9461-FDA73B5F3041}"/>
              </a:ext>
            </a:extLst>
          </p:cNvPr>
          <p:cNvSpPr/>
          <p:nvPr/>
        </p:nvSpPr>
        <p:spPr>
          <a:xfrm>
            <a:off x="385314" y="1293582"/>
            <a:ext cx="854641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>
                <a:solidFill>
                  <a:srgbClr val="008080"/>
                </a:solidFill>
                <a:latin typeface="+mj-lt"/>
              </a:rPr>
              <a:t>В результате использования методики сопоставимых рынков </a:t>
            </a:r>
            <a:r>
              <a:rPr lang="ru-RU" sz="3200" b="1" dirty="0" smtClean="0">
                <a:solidFill>
                  <a:srgbClr val="008080"/>
                </a:solidFill>
                <a:latin typeface="+mj-lt"/>
              </a:rPr>
              <a:t>удалось </a:t>
            </a:r>
            <a:r>
              <a:rPr lang="ru-RU" sz="3200" b="1" dirty="0">
                <a:solidFill>
                  <a:srgbClr val="008080"/>
                </a:solidFill>
                <a:latin typeface="+mj-lt"/>
              </a:rPr>
              <a:t>снизить цены на лекарства</a:t>
            </a:r>
            <a:endParaRPr lang="ru-RU" sz="3200" dirty="0">
              <a:solidFill>
                <a:srgbClr val="008080"/>
              </a:solidFill>
              <a:latin typeface="+mj-lt"/>
            </a:endParaRPr>
          </a:p>
        </p:txBody>
      </p:sp>
      <p:sp>
        <p:nvSpPr>
          <p:cNvPr id="9" name="Text Box 3077">
            <a:extLst>
              <a:ext uri="{FF2B5EF4-FFF2-40B4-BE49-F238E27FC236}">
                <a16:creationId xmlns="" xmlns:a16="http://schemas.microsoft.com/office/drawing/2014/main" id="{9361B771-7A27-4E3A-BF7D-6982B6C7F4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13" y="90033"/>
            <a:ext cx="9040812" cy="5411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 eaLnBrk="0" fontAlgn="base" hangingPunct="0">
              <a:lnSpc>
                <a:spcPts val="35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ru-RU" altLang="ru-RU" sz="2800" b="1" kern="0" dirty="0" smtClean="0">
                <a:solidFill>
                  <a:srgbClr val="FFFFFF"/>
                </a:solidFill>
                <a:latin typeface="+mj-lt"/>
                <a:ea typeface="ＭＳ Ｐゴシック" pitchFamily="34" charset="-128"/>
                <a:cs typeface="ＭＳ Ｐゴシック" charset="-128"/>
              </a:rPr>
              <a:t>Тарифная </a:t>
            </a:r>
            <a:r>
              <a:rPr lang="ru-RU" altLang="ru-RU" sz="2800" b="1" kern="0" dirty="0">
                <a:solidFill>
                  <a:srgbClr val="FFFFFF"/>
                </a:solidFill>
                <a:latin typeface="+mj-lt"/>
                <a:ea typeface="ＭＳ Ｐゴシック" pitchFamily="34" charset="-128"/>
                <a:cs typeface="ＭＳ Ｐゴシック" charset="-128"/>
              </a:rPr>
              <a:t>политика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763ACF-489A-4BAD-B362-0ACED2251F57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10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83264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Прямоугольник 6"/>
          <p:cNvSpPr>
            <a:spLocks noChangeArrowheads="1"/>
          </p:cNvSpPr>
          <p:nvPr/>
        </p:nvSpPr>
        <p:spPr bwMode="auto">
          <a:xfrm>
            <a:off x="2639682" y="3542581"/>
            <a:ext cx="6161417" cy="29743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58775" indent="-358775">
              <a:spcBef>
                <a:spcPct val="20000"/>
              </a:spcBef>
              <a:buChar char="•"/>
              <a:defRPr sz="32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lnSpc>
                <a:spcPts val="2400"/>
              </a:lnSpc>
              <a:spcBef>
                <a:spcPts val="600"/>
              </a:spcBef>
              <a:spcAft>
                <a:spcPct val="0"/>
              </a:spcAft>
            </a:pPr>
            <a:endParaRPr lang="en-US" altLang="ru-RU" sz="2400">
              <a:solidFill>
                <a:srgbClr val="000090"/>
              </a:solidFill>
            </a:endParaRPr>
          </a:p>
        </p:txBody>
      </p:sp>
      <p:sp>
        <p:nvSpPr>
          <p:cNvPr id="13" name="Прямоугольник 12">
            <a:extLst>
              <a:ext uri="{FF2B5EF4-FFF2-40B4-BE49-F238E27FC236}">
                <a16:creationId xmlns="" xmlns:a16="http://schemas.microsoft.com/office/drawing/2014/main" id="{EC6E00D7-D981-4660-9461-FDA73B5F3041}"/>
              </a:ext>
            </a:extLst>
          </p:cNvPr>
          <p:cNvSpPr/>
          <p:nvPr/>
        </p:nvSpPr>
        <p:spPr>
          <a:xfrm>
            <a:off x="544502" y="1030545"/>
            <a:ext cx="8343682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600" b="1" dirty="0">
                <a:solidFill>
                  <a:srgbClr val="008080"/>
                </a:solidFill>
                <a:latin typeface="Roboto"/>
              </a:rPr>
              <a:t>Обеспечение справедливого ценообразования </a:t>
            </a:r>
            <a:r>
              <a:rPr lang="ru-RU" sz="2600" b="1" dirty="0" smtClean="0">
                <a:solidFill>
                  <a:srgbClr val="008080"/>
                </a:solidFill>
                <a:latin typeface="Roboto"/>
              </a:rPr>
              <a:t>и демонополизации через </a:t>
            </a:r>
            <a:r>
              <a:rPr lang="ru-RU" sz="2600" b="1" dirty="0">
                <a:solidFill>
                  <a:srgbClr val="008080"/>
                </a:solidFill>
                <a:latin typeface="Roboto"/>
              </a:rPr>
              <a:t>развитие биржевых </a:t>
            </a:r>
            <a:r>
              <a:rPr lang="ru-RU" sz="2600" b="1" dirty="0" smtClean="0">
                <a:solidFill>
                  <a:srgbClr val="008080"/>
                </a:solidFill>
                <a:latin typeface="Roboto"/>
              </a:rPr>
              <a:t>торгов на нефть, нефтепродукты и газ</a:t>
            </a:r>
            <a:endParaRPr lang="ru-RU" sz="2600" dirty="0">
              <a:solidFill>
                <a:srgbClr val="008080"/>
              </a:solidFill>
              <a:latin typeface="Roboto"/>
            </a:endParaRPr>
          </a:p>
        </p:txBody>
      </p:sp>
      <p:sp>
        <p:nvSpPr>
          <p:cNvPr id="8" name="Прямоугольник 7">
            <a:extLst>
              <a:ext uri="{FF2B5EF4-FFF2-40B4-BE49-F238E27FC236}">
                <a16:creationId xmlns="" xmlns:a16="http://schemas.microsoft.com/office/drawing/2014/main" id="{EC6E00D7-D981-4660-9461-FDA73B5F3041}"/>
              </a:ext>
            </a:extLst>
          </p:cNvPr>
          <p:cNvSpPr/>
          <p:nvPr/>
        </p:nvSpPr>
        <p:spPr>
          <a:xfrm>
            <a:off x="489857" y="6024484"/>
            <a:ext cx="8452975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600" b="1" dirty="0" smtClean="0">
                <a:solidFill>
                  <a:srgbClr val="008080"/>
                </a:solidFill>
                <a:latin typeface="Roboto"/>
              </a:rPr>
              <a:t>Разрушение монополии и развитие конкуренции</a:t>
            </a:r>
            <a:endParaRPr lang="ru-RU" sz="2600" dirty="0">
              <a:solidFill>
                <a:srgbClr val="008080"/>
              </a:solidFill>
              <a:latin typeface="Roboto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5B7554F9-3E79-4467-9EFB-533467CD9A5A}"/>
              </a:ext>
            </a:extLst>
          </p:cNvPr>
          <p:cNvSpPr txBox="1"/>
          <p:nvPr/>
        </p:nvSpPr>
        <p:spPr>
          <a:xfrm>
            <a:off x="402770" y="2534935"/>
            <a:ext cx="8398329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600"/>
              </a:spcAft>
            </a:pPr>
            <a:r>
              <a:rPr lang="ru-RU" sz="2400" b="1" dirty="0" smtClean="0">
                <a:solidFill>
                  <a:srgbClr val="333399"/>
                </a:solidFill>
                <a:cs typeface="Times New Roman" panose="02020603050405020304" pitchFamily="18" charset="0"/>
              </a:rPr>
              <a:t>Формирование справедливой цены на основе индикативных цен:</a:t>
            </a:r>
          </a:p>
          <a:p>
            <a:pPr marL="342900" indent="-342900" algn="just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ru-RU" sz="2400" b="1" dirty="0" smtClean="0">
                <a:solidFill>
                  <a:srgbClr val="333399"/>
                </a:solidFill>
                <a:cs typeface="Times New Roman" panose="02020603050405020304" pitchFamily="18" charset="0"/>
              </a:rPr>
              <a:t>Биржевой индекс </a:t>
            </a:r>
          </a:p>
          <a:p>
            <a:pPr marL="342900" indent="-342900" algn="just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ru-RU" sz="2400" b="1" dirty="0" smtClean="0">
                <a:solidFill>
                  <a:srgbClr val="333399"/>
                </a:solidFill>
                <a:cs typeface="Times New Roman" panose="02020603050405020304" pitchFamily="18" charset="0"/>
              </a:rPr>
              <a:t>Внебиржевой индекс</a:t>
            </a:r>
            <a:endParaRPr lang="ru-RU" sz="2400" dirty="0" smtClean="0">
              <a:solidFill>
                <a:srgbClr val="333399"/>
              </a:solidFill>
              <a:cs typeface="Times New Roman" panose="02020603050405020304" pitchFamily="18" charset="0"/>
            </a:endParaRPr>
          </a:p>
          <a:p>
            <a:pPr marL="342900" indent="-342900" algn="just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sz="2400" b="1" dirty="0" smtClean="0">
                <a:solidFill>
                  <a:srgbClr val="333399"/>
                </a:solidFill>
                <a:cs typeface="Times New Roman" panose="02020603050405020304" pitchFamily="18" charset="0"/>
              </a:rPr>
              <a:t>Netback</a:t>
            </a:r>
            <a:endParaRPr lang="ru-RU" sz="2400" b="1" dirty="0" smtClean="0">
              <a:solidFill>
                <a:srgbClr val="333399"/>
              </a:solidFill>
              <a:cs typeface="Times New Roman" panose="02020603050405020304" pitchFamily="18" charset="0"/>
            </a:endParaRPr>
          </a:p>
          <a:p>
            <a:pPr algn="just">
              <a:spcAft>
                <a:spcPts val="600"/>
              </a:spcAft>
            </a:pPr>
            <a:r>
              <a:rPr lang="ru-RU" sz="2400" b="1" dirty="0" smtClean="0">
                <a:solidFill>
                  <a:srgbClr val="333399"/>
                </a:solidFill>
                <a:cs typeface="Times New Roman" panose="02020603050405020304" pitchFamily="18" charset="0"/>
              </a:rPr>
              <a:t>Демонополизация рынка газа: бизнес может приобретать газ на бирже, а не договариваться с Газпромом</a:t>
            </a:r>
            <a:endParaRPr lang="ru-RU" sz="2200" dirty="0" smtClean="0">
              <a:solidFill>
                <a:srgbClr val="333399"/>
              </a:solidFill>
              <a:cs typeface="Times New Roman" panose="02020603050405020304" pitchFamily="18" charset="0"/>
            </a:endParaRPr>
          </a:p>
        </p:txBody>
      </p:sp>
      <p:sp>
        <p:nvSpPr>
          <p:cNvPr id="11" name="Text Box 3077">
            <a:extLst>
              <a:ext uri="{FF2B5EF4-FFF2-40B4-BE49-F238E27FC236}">
                <a16:creationId xmlns="" xmlns:a16="http://schemas.microsoft.com/office/drawing/2014/main" id="{9361B771-7A27-4E3A-BF7D-6982B6C7F4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13" y="90033"/>
            <a:ext cx="9040812" cy="5411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 eaLnBrk="0" fontAlgn="base" hangingPunct="0">
              <a:lnSpc>
                <a:spcPts val="35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ru-RU" altLang="ru-RU" sz="2800" b="1" kern="0" dirty="0" smtClean="0">
                <a:solidFill>
                  <a:srgbClr val="FFFFFF"/>
                </a:solidFill>
                <a:latin typeface="+mj-lt"/>
                <a:ea typeface="ＭＳ Ｐゴシック" pitchFamily="34" charset="-128"/>
                <a:cs typeface="ＭＳ Ｐゴシック" charset="-128"/>
              </a:rPr>
              <a:t>Тарифная </a:t>
            </a:r>
            <a:r>
              <a:rPr lang="ru-RU" altLang="ru-RU" sz="2800" b="1" kern="0" dirty="0">
                <a:solidFill>
                  <a:srgbClr val="FFFFFF"/>
                </a:solidFill>
                <a:latin typeface="+mj-lt"/>
                <a:ea typeface="ＭＳ Ｐゴシック" pitchFamily="34" charset="-128"/>
                <a:cs typeface="ＭＳ Ｐゴシック" charset="-128"/>
              </a:rPr>
              <a:t>политика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0"/>
          </p:nvPr>
        </p:nvSpPr>
        <p:spPr>
          <a:xfrm>
            <a:off x="7010400" y="6576256"/>
            <a:ext cx="2133600" cy="304800"/>
          </a:xfrm>
        </p:spPr>
        <p:txBody>
          <a:bodyPr/>
          <a:lstStyle/>
          <a:p>
            <a:pPr>
              <a:defRPr/>
            </a:pPr>
            <a:fld id="{BC763ACF-489A-4BAD-B362-0ACED2251F57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11</a:t>
            </a:fld>
            <a:endParaRPr lang="ru-RU" dirty="0">
              <a:solidFill>
                <a:srgbClr val="FFFFFF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56919" y="3689097"/>
            <a:ext cx="35421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</a:rPr>
              <a:t>Клетка  Левиафана </a:t>
            </a:r>
            <a:endParaRPr lang="ru-RU" sz="2800" dirty="0">
              <a:solidFill>
                <a:srgbClr val="FF0000"/>
              </a:solidFill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402770" y="3341406"/>
            <a:ext cx="8322486" cy="42729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402770" y="3324314"/>
            <a:ext cx="0" cy="1350236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402770" y="4674550"/>
            <a:ext cx="8322486" cy="5982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8725256" y="3384135"/>
            <a:ext cx="0" cy="1350235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533715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C0B33A0-2D83-4904-8E04-062BF1EF93B9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12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54A20AC1-7FED-47EB-BB67-04E5804CD564}"/>
              </a:ext>
            </a:extLst>
          </p:cNvPr>
          <p:cNvSpPr txBox="1"/>
          <p:nvPr/>
        </p:nvSpPr>
        <p:spPr>
          <a:xfrm>
            <a:off x="390018" y="1208713"/>
            <a:ext cx="8506332" cy="54630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ts val="1200"/>
              </a:spcBef>
              <a:spcAft>
                <a:spcPts val="600"/>
              </a:spcAft>
              <a:buSzPct val="100000"/>
              <a:defRPr/>
            </a:pPr>
            <a:r>
              <a:rPr lang="ru-RU" sz="3200" b="1" dirty="0">
                <a:solidFill>
                  <a:srgbClr val="FF0000"/>
                </a:solidFill>
                <a:ea typeface="ＭＳ Ｐゴシック" pitchFamily="34" charset="-128"/>
                <a:cs typeface="Mangal" pitchFamily="18" charset="0"/>
              </a:rPr>
              <a:t>Сохранились государственно-монополистические тенденции в экономике:</a:t>
            </a:r>
          </a:p>
          <a:p>
            <a:pPr marL="457200" indent="-457200" algn="just" eaLnBrk="0" fontAlgn="base" hangingPunct="0">
              <a:spcBef>
                <a:spcPts val="12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ü"/>
              <a:defRPr/>
            </a:pPr>
            <a:r>
              <a:rPr lang="ru-RU" sz="2600" b="1" dirty="0" smtClean="0">
                <a:solidFill>
                  <a:srgbClr val="333399"/>
                </a:solidFill>
                <a:ea typeface="ＭＳ Ｐゴシック" pitchFamily="34" charset="-128"/>
                <a:cs typeface="Mangal" pitchFamily="18" charset="0"/>
              </a:rPr>
              <a:t>Закон о естественных монополиях сдерживает переход естественных монополий в состояние конкуренции</a:t>
            </a:r>
          </a:p>
          <a:p>
            <a:pPr marL="457200" indent="-457200" algn="just" eaLnBrk="0" fontAlgn="base" hangingPunct="0">
              <a:spcBef>
                <a:spcPts val="12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ü"/>
              <a:defRPr/>
            </a:pPr>
            <a:r>
              <a:rPr lang="ru-RU" sz="2600" b="1" dirty="0" smtClean="0">
                <a:solidFill>
                  <a:srgbClr val="333399"/>
                </a:solidFill>
                <a:ea typeface="ＭＳ Ｐゴシック" pitchFamily="34" charset="-128"/>
                <a:cs typeface="Mangal" pitchFamily="18" charset="0"/>
              </a:rPr>
              <a:t>Во </a:t>
            </a:r>
            <a:r>
              <a:rPr lang="ru-RU" sz="2600" b="1" dirty="0">
                <a:solidFill>
                  <a:srgbClr val="333399"/>
                </a:solidFill>
                <a:ea typeface="ＭＳ Ｐゴシック" pitchFamily="34" charset="-128"/>
                <a:cs typeface="Mangal" pitchFamily="18" charset="0"/>
              </a:rPr>
              <a:t>многих потенциально конкурентных сферах частный бизнес отсутствует или недостаточен</a:t>
            </a:r>
          </a:p>
          <a:p>
            <a:pPr marL="457200" indent="-457200" algn="just" eaLnBrk="0" fontAlgn="base" hangingPunct="0">
              <a:spcBef>
                <a:spcPts val="12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ü"/>
              <a:defRPr/>
            </a:pPr>
            <a:r>
              <a:rPr lang="ru-RU" sz="2600" b="1" dirty="0" smtClean="0">
                <a:solidFill>
                  <a:srgbClr val="333399"/>
                </a:solidFill>
                <a:ea typeface="ＭＳ Ｐゴシック" pitchFamily="34" charset="-128"/>
                <a:cs typeface="Mangal" pitchFamily="18" charset="0"/>
              </a:rPr>
              <a:t>Количество унитарных предприятий сокращается незначительно</a:t>
            </a:r>
          </a:p>
        </p:txBody>
      </p:sp>
      <p:sp>
        <p:nvSpPr>
          <p:cNvPr id="5" name="Text Box 3077">
            <a:extLst>
              <a:ext uri="{FF2B5EF4-FFF2-40B4-BE49-F238E27FC236}">
                <a16:creationId xmlns="" xmlns:a16="http://schemas.microsoft.com/office/drawing/2014/main" id="{9361B771-7A27-4E3A-BF7D-6982B6C7F4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13" y="90033"/>
            <a:ext cx="9040812" cy="5411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 eaLnBrk="0" fontAlgn="base" hangingPunct="0">
              <a:lnSpc>
                <a:spcPts val="35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ru-RU" altLang="ru-RU" sz="2800" b="1" kern="0" dirty="0" smtClean="0">
                <a:solidFill>
                  <a:srgbClr val="FFFFFF"/>
                </a:solidFill>
                <a:latin typeface="+mj-lt"/>
                <a:ea typeface="ＭＳ Ｐゴシック" pitchFamily="34" charset="-128"/>
                <a:cs typeface="ＭＳ Ｐゴシック" charset="-128"/>
              </a:rPr>
              <a:t>Проблемы развития экономики</a:t>
            </a:r>
            <a:endParaRPr lang="ru-RU" altLang="ru-RU" sz="2800" b="1" kern="0" dirty="0">
              <a:solidFill>
                <a:srgbClr val="FFFFFF"/>
              </a:solidFill>
              <a:latin typeface="+mj-lt"/>
              <a:ea typeface="ＭＳ Ｐゴシック" pitchFamily="34" charset="-128"/>
              <a:cs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334822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4"/>
          <p:cNvSpPr>
            <a:spLocks noGrp="1"/>
          </p:cNvSpPr>
          <p:nvPr>
            <p:ph type="body" idx="4294967295"/>
          </p:nvPr>
        </p:nvSpPr>
        <p:spPr>
          <a:xfrm>
            <a:off x="8308258" y="6725264"/>
            <a:ext cx="3231483" cy="157315"/>
          </a:xfrm>
        </p:spPr>
        <p:txBody>
          <a:bodyPr/>
          <a:lstStyle/>
          <a:p>
            <a:pPr marL="0" indent="0">
              <a:spcBef>
                <a:spcPct val="0"/>
              </a:spcBef>
              <a:spcAft>
                <a:spcPts val="1800"/>
              </a:spcAft>
              <a:buFontTx/>
              <a:buNone/>
            </a:pPr>
            <a:endParaRPr lang="ru-RU" altLang="ru-RU" sz="2500" b="1" dirty="0" smtClean="0">
              <a:solidFill>
                <a:srgbClr val="FF0000"/>
              </a:solidFill>
              <a:cs typeface="Mangal" panose="02040503050203030202" pitchFamily="18" charset="0"/>
            </a:endParaRPr>
          </a:p>
        </p:txBody>
      </p:sp>
      <p:sp>
        <p:nvSpPr>
          <p:cNvPr id="19459" name="Номер слайда 5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3CB9C91-418A-4813-8107-2E3BF5592A0D}" type="slidenum">
              <a:rPr lang="ru-RU" altLang="ru-RU" sz="1200" smtClean="0">
                <a:solidFill>
                  <a:schemeClr val="bg1"/>
                </a:solidFill>
              </a:rPr>
              <a:pPr>
                <a:spcBef>
                  <a:spcPct val="0"/>
                </a:spcBef>
                <a:buFontTx/>
                <a:buNone/>
              </a:pPr>
              <a:t>13</a:t>
            </a:fld>
            <a:endParaRPr lang="ru-RU" altLang="ru-RU" sz="1600" dirty="0" smtClean="0">
              <a:solidFill>
                <a:schemeClr val="bg1"/>
              </a:solidFill>
            </a:endParaRPr>
          </a:p>
        </p:txBody>
      </p:sp>
      <p:sp>
        <p:nvSpPr>
          <p:cNvPr id="19460" name="TextBox 8"/>
          <p:cNvSpPr txBox="1">
            <a:spLocks noChangeArrowheads="1"/>
          </p:cNvSpPr>
          <p:nvPr/>
        </p:nvSpPr>
        <p:spPr bwMode="auto">
          <a:xfrm>
            <a:off x="428625" y="2809465"/>
            <a:ext cx="8351838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r>
              <a:rPr lang="ru-RU" altLang="ru-RU" dirty="0"/>
              <a:t>Развитию конкуренции в регионах способствует Стандарт развития конкуренции в субъектах Российской Федерации</a:t>
            </a:r>
          </a:p>
          <a:p>
            <a:pPr algn="just">
              <a:spcBef>
                <a:spcPct val="0"/>
              </a:spcBef>
              <a:buFontTx/>
              <a:buNone/>
            </a:pPr>
            <a:r>
              <a:rPr lang="ru-RU" altLang="ru-RU" sz="1600" i="1" dirty="0"/>
              <a:t>(утвержден распоряжением Правительства РФ от 05.09.2015 г. № 1738-р)</a:t>
            </a:r>
          </a:p>
        </p:txBody>
      </p:sp>
      <p:sp>
        <p:nvSpPr>
          <p:cNvPr id="10" name="Заголовок 1"/>
          <p:cNvSpPr txBox="1">
            <a:spLocks/>
          </p:cNvSpPr>
          <p:nvPr/>
        </p:nvSpPr>
        <p:spPr bwMode="auto">
          <a:xfrm>
            <a:off x="92075" y="36513"/>
            <a:ext cx="9024938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+mj-lt"/>
                <a:ea typeface="ＭＳ Ｐゴシック" pitchFamily="34" charset="-128"/>
                <a:cs typeface="MS PGothic" pitchFamily="34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  <a:cs typeface="MS PGothic" pitchFamily="34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  <a:cs typeface="MS PGothic" pitchFamily="34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  <a:cs typeface="MS PGothic" pitchFamily="34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  <a:cs typeface="MS PGothic" pitchFamily="34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9pPr>
          </a:lstStyle>
          <a:p>
            <a:pPr algn="r">
              <a:defRPr/>
            </a:pPr>
            <a:r>
              <a:rPr lang="ru-RU" sz="2800" b="1" kern="0" dirty="0" smtClean="0">
                <a:solidFill>
                  <a:schemeClr val="bg1"/>
                </a:solidFill>
              </a:rPr>
              <a:t>Стандарт развития конкуренции</a:t>
            </a:r>
            <a:endParaRPr lang="ru-RU" sz="2800" b="1" kern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142813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97500" y="1184419"/>
            <a:ext cx="8558784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1" indent="-285750" algn="just" eaLnBrk="0" fontAlgn="base" hangingPunct="0">
              <a:buSzPct val="100000"/>
              <a:buFont typeface="Wingdings" panose="05000000000000000000" pitchFamily="2" charset="2"/>
              <a:buChar char="ü"/>
              <a:defRPr/>
            </a:pPr>
            <a:r>
              <a:rPr lang="ru-RU" sz="2400" b="1" dirty="0">
                <a:solidFill>
                  <a:srgbClr val="333399"/>
                </a:solidFill>
              </a:rPr>
              <a:t>В  2016 году возбуждено 692 дела об </a:t>
            </a:r>
            <a:r>
              <a:rPr lang="ru-RU" sz="2400" b="1" dirty="0" err="1">
                <a:solidFill>
                  <a:srgbClr val="333399"/>
                </a:solidFill>
              </a:rPr>
              <a:t>антиконкурентных</a:t>
            </a:r>
            <a:r>
              <a:rPr lang="ru-RU" sz="2400" b="1" dirty="0">
                <a:solidFill>
                  <a:srgbClr val="333399"/>
                </a:solidFill>
              </a:rPr>
              <a:t> соглашениях. Из них 330 дел о </a:t>
            </a:r>
            <a:r>
              <a:rPr lang="ru-RU" sz="2400" b="1" dirty="0" smtClean="0">
                <a:solidFill>
                  <a:srgbClr val="333399"/>
                </a:solidFill>
              </a:rPr>
              <a:t>картелях </a:t>
            </a:r>
            <a:r>
              <a:rPr lang="ru-RU" sz="2400" b="1" dirty="0" smtClean="0">
                <a:solidFill>
                  <a:srgbClr val="FF0000"/>
                </a:solidFill>
              </a:rPr>
              <a:t>- рост 18</a:t>
            </a:r>
            <a:r>
              <a:rPr lang="ru-RU" sz="2400" b="1" dirty="0">
                <a:solidFill>
                  <a:srgbClr val="FF0000"/>
                </a:solidFill>
              </a:rPr>
              <a:t>%</a:t>
            </a:r>
          </a:p>
          <a:p>
            <a:pPr marL="285750" lvl="1" indent="-285750" algn="just" eaLnBrk="0" fontAlgn="base" hangingPunct="0">
              <a:buSzPct val="100000"/>
              <a:buFont typeface="Wingdings" panose="05000000000000000000" pitchFamily="2" charset="2"/>
              <a:buChar char="ü"/>
              <a:defRPr/>
            </a:pPr>
            <a:endParaRPr lang="ru-RU" sz="2400" b="1" dirty="0">
              <a:solidFill>
                <a:srgbClr val="333399"/>
              </a:solidFill>
            </a:endParaRPr>
          </a:p>
          <a:p>
            <a:pPr marL="285750" lvl="1" indent="-285750" algn="just" eaLnBrk="0" fontAlgn="base" hangingPunct="0">
              <a:buSzPct val="100000"/>
              <a:buFont typeface="Wingdings" panose="05000000000000000000" pitchFamily="2" charset="2"/>
              <a:buChar char="ü"/>
              <a:defRPr/>
            </a:pPr>
            <a:r>
              <a:rPr lang="ru-RU" sz="2400" b="1" dirty="0">
                <a:solidFill>
                  <a:srgbClr val="333399"/>
                </a:solidFill>
              </a:rPr>
              <a:t>80 % дел – сговоры на </a:t>
            </a:r>
            <a:r>
              <a:rPr lang="ru-RU" sz="2400" b="1" dirty="0" smtClean="0">
                <a:solidFill>
                  <a:srgbClr val="333399"/>
                </a:solidFill>
              </a:rPr>
              <a:t>торгах </a:t>
            </a:r>
            <a:r>
              <a:rPr lang="ru-RU" sz="2400" b="1" dirty="0" smtClean="0">
                <a:solidFill>
                  <a:srgbClr val="FF0000"/>
                </a:solidFill>
              </a:rPr>
              <a:t>- рост </a:t>
            </a:r>
            <a:r>
              <a:rPr lang="ru-RU" sz="2400" b="1" dirty="0">
                <a:solidFill>
                  <a:srgbClr val="FF0000"/>
                </a:solidFill>
              </a:rPr>
              <a:t>30%</a:t>
            </a:r>
          </a:p>
          <a:p>
            <a:pPr marL="285750" lvl="1" indent="-285750" algn="just" eaLnBrk="0" fontAlgn="base" hangingPunct="0">
              <a:buSzPct val="100000"/>
              <a:buFont typeface="Wingdings" panose="05000000000000000000" pitchFamily="2" charset="2"/>
              <a:buChar char="ü"/>
              <a:defRPr/>
            </a:pPr>
            <a:endParaRPr lang="ru-RU" sz="2400" b="1" dirty="0"/>
          </a:p>
          <a:p>
            <a:pPr marL="0" lvl="1" algn="ctr" eaLnBrk="0" fontAlgn="base" hangingPunct="0">
              <a:buSzPct val="100000"/>
              <a:defRPr/>
            </a:pPr>
            <a:r>
              <a:rPr lang="ru-RU" sz="2800" b="1" dirty="0">
                <a:solidFill>
                  <a:srgbClr val="FF0000"/>
                </a:solidFill>
                <a:ea typeface="ＭＳ Ｐゴシック" pitchFamily="34" charset="-128"/>
                <a:cs typeface="Mangal" pitchFamily="18" charset="0"/>
              </a:rPr>
              <a:t>Ущерб бюджетам всех уровней может </a:t>
            </a:r>
            <a:r>
              <a:rPr lang="ru-RU" sz="2800" b="1" dirty="0" smtClean="0">
                <a:solidFill>
                  <a:srgbClr val="FF0000"/>
                </a:solidFill>
                <a:ea typeface="ＭＳ Ｐゴシック" pitchFamily="34" charset="-128"/>
                <a:cs typeface="Mangal" pitchFamily="18" charset="0"/>
              </a:rPr>
              <a:t>быть оценен в </a:t>
            </a:r>
            <a:r>
              <a:rPr lang="ru-RU" sz="2800" b="1" dirty="0">
                <a:solidFill>
                  <a:srgbClr val="FF0000"/>
                </a:solidFill>
                <a:ea typeface="ＭＳ Ｐゴシック" pitchFamily="34" charset="-128"/>
                <a:cs typeface="Mangal" pitchFamily="18" charset="0"/>
              </a:rPr>
              <a:t>1 трлн </a:t>
            </a:r>
            <a:r>
              <a:rPr lang="ru-RU" sz="2800" b="1" dirty="0" smtClean="0">
                <a:solidFill>
                  <a:srgbClr val="FF0000"/>
                </a:solidFill>
                <a:ea typeface="ＭＳ Ｐゴシック" pitchFamily="34" charset="-128"/>
                <a:cs typeface="Mangal" pitchFamily="18" charset="0"/>
              </a:rPr>
              <a:t>рублей</a:t>
            </a:r>
          </a:p>
          <a:p>
            <a:pPr marL="0" lvl="1" algn="ctr" eaLnBrk="0" fontAlgn="base" hangingPunct="0">
              <a:buSzPct val="100000"/>
              <a:defRPr/>
            </a:pPr>
            <a:endParaRPr lang="ru-RU" altLang="ru-RU" sz="2400" b="1" dirty="0">
              <a:solidFill>
                <a:srgbClr val="FF0000"/>
              </a:solidFill>
              <a:ea typeface="ＭＳ Ｐゴシック" pitchFamily="34" charset="-128"/>
              <a:cs typeface="Mangal" pitchFamily="18" charset="0"/>
            </a:endParaRPr>
          </a:p>
          <a:p>
            <a:pPr marL="0" lvl="1" algn="just" eaLnBrk="0" fontAlgn="base" hangingPunct="0">
              <a:buSzPct val="100000"/>
              <a:defRPr/>
            </a:pPr>
            <a:r>
              <a:rPr lang="ru-RU" altLang="ru-RU" sz="2400" b="1" u="sng" dirty="0" smtClean="0">
                <a:solidFill>
                  <a:schemeClr val="accent2"/>
                </a:solidFill>
              </a:rPr>
              <a:t>Необходимо исполнение </a:t>
            </a:r>
            <a:r>
              <a:rPr lang="ru-RU" sz="2400" b="1" u="sng" dirty="0" smtClean="0">
                <a:solidFill>
                  <a:schemeClr val="accent2"/>
                </a:solidFill>
              </a:rPr>
              <a:t>Перечня </a:t>
            </a:r>
            <a:r>
              <a:rPr lang="ru-RU" sz="2400" b="1" u="sng" dirty="0">
                <a:solidFill>
                  <a:schemeClr val="accent2"/>
                </a:solidFill>
              </a:rPr>
              <a:t>поручений Президента Российской Федерации о повышении эффективности борьбы с картелями от 05.08.2017 № </a:t>
            </a:r>
            <a:r>
              <a:rPr lang="ru-RU" sz="2400" b="1" u="sng" dirty="0" smtClean="0">
                <a:solidFill>
                  <a:schemeClr val="accent2"/>
                </a:solidFill>
              </a:rPr>
              <a:t>пр-1525</a:t>
            </a:r>
            <a:endParaRPr lang="ru-RU" sz="2400" b="1" u="sng" dirty="0" smtClean="0">
              <a:solidFill>
                <a:srgbClr val="FF0000"/>
              </a:solidFill>
              <a:ea typeface="ＭＳ Ｐゴシック" pitchFamily="34" charset="-128"/>
              <a:cs typeface="Mangal" pitchFamily="18" charset="0"/>
            </a:endParaRPr>
          </a:p>
          <a:p>
            <a:pPr marL="0" lvl="1" algn="just" eaLnBrk="0" fontAlgn="base" hangingPunct="0">
              <a:buSzPct val="100000"/>
              <a:defRPr/>
            </a:pPr>
            <a:endParaRPr lang="ru-RU" sz="2000" b="1" dirty="0">
              <a:solidFill>
                <a:srgbClr val="FF0000"/>
              </a:solidFill>
              <a:ea typeface="ＭＳ Ｐゴシック" pitchFamily="34" charset="-128"/>
              <a:cs typeface="Mangal" pitchFamily="18" charset="0"/>
            </a:endParaRPr>
          </a:p>
        </p:txBody>
      </p:sp>
      <p:sp>
        <p:nvSpPr>
          <p:cNvPr id="9" name="Rectangle 2"/>
          <p:cNvSpPr txBox="1">
            <a:spLocks/>
          </p:cNvSpPr>
          <p:nvPr/>
        </p:nvSpPr>
        <p:spPr bwMode="auto">
          <a:xfrm>
            <a:off x="-134112" y="183314"/>
            <a:ext cx="9144000" cy="4735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+mj-lt"/>
                <a:ea typeface="ＭＳ Ｐゴシック" charset="-128"/>
                <a:cs typeface="ＭＳ Ｐゴシック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charset="-128"/>
                <a:cs typeface="ＭＳ Ｐゴシック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charset="-128"/>
                <a:cs typeface="ＭＳ Ｐゴシック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charset="-128"/>
                <a:cs typeface="ＭＳ Ｐゴシック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charset="-128"/>
                <a:cs typeface="ＭＳ Ｐゴシック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9pPr>
          </a:lstStyle>
          <a:p>
            <a:pPr algn="r">
              <a:lnSpc>
                <a:spcPts val="2200"/>
              </a:lnSpc>
              <a:buSzPct val="45000"/>
            </a:pPr>
            <a:r>
              <a:rPr lang="ru-RU" sz="2800" b="1" kern="0" dirty="0" err="1">
                <a:solidFill>
                  <a:srgbClr val="FFFFFF"/>
                </a:solidFill>
                <a:ea typeface="ＭＳ Ｐゴシック" pitchFamily="34" charset="-128"/>
              </a:rPr>
              <a:t>Картелизация</a:t>
            </a:r>
            <a:r>
              <a:rPr lang="ru-RU" sz="2800" b="1" kern="0" dirty="0">
                <a:solidFill>
                  <a:srgbClr val="FFFFFF"/>
                </a:solidFill>
                <a:ea typeface="ＭＳ Ｐゴシック" pitchFamily="34" charset="-128"/>
              </a:rPr>
              <a:t> экономики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6998880" y="6607180"/>
            <a:ext cx="2133600" cy="304800"/>
          </a:xfrm>
        </p:spPr>
        <p:txBody>
          <a:bodyPr/>
          <a:lstStyle/>
          <a:p>
            <a:pPr>
              <a:defRPr/>
            </a:pPr>
            <a:fld id="{9C0B33A0-2D83-4904-8E04-062BF1EF93B9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14</a:t>
            </a:fld>
            <a:endParaRPr lang="ru-RU" dirty="0">
              <a:solidFill>
                <a:srgbClr val="FFFF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19466" y="3027670"/>
            <a:ext cx="226727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eaLnBrk="0" fontAlgn="base" hangingPunct="0">
              <a:buSzPct val="100000"/>
              <a:defRPr/>
            </a:pPr>
            <a:r>
              <a:rPr lang="ru-RU" sz="1600" b="1" dirty="0"/>
              <a:t> </a:t>
            </a:r>
            <a:endParaRPr lang="ru-RU" sz="2800" b="1" dirty="0">
              <a:solidFill>
                <a:srgbClr val="FF0000"/>
              </a:solidFill>
              <a:ea typeface="ＭＳ Ｐゴシック" pitchFamily="34" charset="-128"/>
              <a:cs typeface="Mangal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85339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Номер слайда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954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685817" indent="-263776">
              <a:spcBef>
                <a:spcPct val="20000"/>
              </a:spcBef>
              <a:buChar char="–"/>
              <a:defRPr sz="2585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055103" indent="-211021">
              <a:spcBef>
                <a:spcPct val="20000"/>
              </a:spcBef>
              <a:buChar char="•"/>
              <a:defRPr sz="2215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477145" indent="-211021">
              <a:spcBef>
                <a:spcPct val="20000"/>
              </a:spcBef>
              <a:buChar char="–"/>
              <a:defRPr sz="1846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1899186" indent="-211021">
              <a:spcBef>
                <a:spcPct val="20000"/>
              </a:spcBef>
              <a:buChar char="»"/>
              <a:defRPr sz="1846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321227" indent="-21102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46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743269" indent="-21102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46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165310" indent="-21102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46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587351" indent="-21102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46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470C3EB-3B63-403A-B9E0-A11EC96395C7}" type="slidenum">
              <a:rPr lang="ru-RU" altLang="ru-RU" sz="1200">
                <a:solidFill>
                  <a:srgbClr val="FFFFFF"/>
                </a:solidFill>
              </a:rPr>
              <a:pPr>
                <a:spcBef>
                  <a:spcPct val="0"/>
                </a:spcBef>
                <a:buFontTx/>
                <a:buNone/>
              </a:pPr>
              <a:t>15</a:t>
            </a:fld>
            <a:endParaRPr lang="ru-RU" altLang="ru-RU" sz="1200" dirty="0">
              <a:solidFill>
                <a:srgbClr val="FFFFFF"/>
              </a:solidFill>
            </a:endParaRP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460AA0EE-CDDA-4C38-885B-14BC28DFEF63}"/>
              </a:ext>
            </a:extLst>
          </p:cNvPr>
          <p:cNvSpPr/>
          <p:nvPr/>
        </p:nvSpPr>
        <p:spPr>
          <a:xfrm>
            <a:off x="425695" y="1297546"/>
            <a:ext cx="8337305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dirty="0">
                <a:solidFill>
                  <a:srgbClr val="FF0000"/>
                </a:solidFill>
              </a:rPr>
              <a:t>В то время как в Евросоюзе 28 стран отменили </a:t>
            </a:r>
            <a:r>
              <a:rPr lang="ru-RU" sz="3200" dirty="0" err="1">
                <a:solidFill>
                  <a:srgbClr val="FF0000"/>
                </a:solidFill>
              </a:rPr>
              <a:t>межстрановый</a:t>
            </a:r>
            <a:r>
              <a:rPr lang="ru-RU" sz="3200" dirty="0">
                <a:solidFill>
                  <a:srgbClr val="FF0000"/>
                </a:solidFill>
              </a:rPr>
              <a:t> роуминг, в России по-прежнему существует </a:t>
            </a:r>
            <a:r>
              <a:rPr lang="ru-RU" sz="3200" dirty="0" smtClean="0">
                <a:solidFill>
                  <a:srgbClr val="FF0000"/>
                </a:solidFill>
              </a:rPr>
              <a:t>внутрисетевой и национальный роуминг</a:t>
            </a:r>
            <a:r>
              <a:rPr lang="ru-RU" sz="3200" dirty="0" smtClean="0">
                <a:solidFill>
                  <a:srgbClr val="000000"/>
                </a:solidFill>
              </a:rPr>
              <a:t> </a:t>
            </a:r>
            <a:endParaRPr lang="ru-RU" sz="3200" dirty="0">
              <a:solidFill>
                <a:srgbClr val="00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25695" y="4477252"/>
            <a:ext cx="841333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ru-RU" sz="3200" kern="0" dirty="0" smtClean="0">
                <a:solidFill>
                  <a:srgbClr val="230BB5"/>
                </a:solidFill>
                <a:ea typeface="ＭＳ Ｐゴシック" charset="-128"/>
              </a:rPr>
              <a:t>Роуминг нужно отменить с 1 января 2018 г.</a:t>
            </a:r>
            <a:endParaRPr lang="ru-RU" sz="3200" kern="0" dirty="0">
              <a:solidFill>
                <a:srgbClr val="230BB5"/>
              </a:solidFill>
              <a:ea typeface="ＭＳ Ｐゴシック" charset="-128"/>
            </a:endParaRPr>
          </a:p>
        </p:txBody>
      </p:sp>
      <p:sp>
        <p:nvSpPr>
          <p:cNvPr id="7" name="Rectangle 2"/>
          <p:cNvSpPr txBox="1">
            <a:spLocks/>
          </p:cNvSpPr>
          <p:nvPr/>
        </p:nvSpPr>
        <p:spPr bwMode="auto">
          <a:xfrm>
            <a:off x="-176784" y="167647"/>
            <a:ext cx="9144000" cy="4606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+mj-lt"/>
                <a:ea typeface="ＭＳ Ｐゴシック" charset="-128"/>
                <a:cs typeface="ＭＳ Ｐゴシック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charset="-128"/>
                <a:cs typeface="ＭＳ Ｐゴシック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charset="-128"/>
                <a:cs typeface="ＭＳ Ｐゴシック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charset="-128"/>
                <a:cs typeface="ＭＳ Ｐゴシック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charset="-128"/>
                <a:cs typeface="ＭＳ Ｐゴシック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9pPr>
          </a:lstStyle>
          <a:p>
            <a:pPr algn="r">
              <a:lnSpc>
                <a:spcPts val="2200"/>
              </a:lnSpc>
              <a:buSzPct val="45000"/>
              <a:buFont typeface="StarSymbol"/>
              <a:buNone/>
            </a:pPr>
            <a:r>
              <a:rPr lang="ru-RU" sz="2800" b="1" kern="0" dirty="0" smtClean="0">
                <a:solidFill>
                  <a:srgbClr val="FFFFFF"/>
                </a:solidFill>
                <a:ea typeface="ＭＳ Ｐゴシック" pitchFamily="34" charset="-128"/>
              </a:rPr>
              <a:t>Роуминг</a:t>
            </a:r>
          </a:p>
        </p:txBody>
      </p:sp>
    </p:spTree>
    <p:extLst>
      <p:ext uri="{BB962C8B-B14F-4D97-AF65-F5344CB8AC3E}">
        <p14:creationId xmlns:p14="http://schemas.microsoft.com/office/powerpoint/2010/main" val="15947725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239486" y="1055916"/>
            <a:ext cx="9119667" cy="729343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+mj-lt"/>
                <a:ea typeface="ＭＳ Ｐゴシック" charset="-128"/>
                <a:cs typeface="ＭＳ Ｐゴシック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charset="-128"/>
                <a:cs typeface="ＭＳ Ｐゴシック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charset="-128"/>
                <a:cs typeface="ＭＳ Ｐゴシック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charset="-128"/>
                <a:cs typeface="ＭＳ Ｐゴシック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charset="-128"/>
                <a:cs typeface="ＭＳ Ｐゴシック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9pPr>
          </a:lstStyle>
          <a:p>
            <a:pPr algn="l"/>
            <a:r>
              <a:rPr lang="ru-RU" sz="2600" b="1" dirty="0">
                <a:solidFill>
                  <a:srgbClr val="FF0000"/>
                </a:solidFill>
              </a:rPr>
              <a:t>П</a:t>
            </a:r>
            <a:r>
              <a:rPr lang="ru-RU" sz="2600" b="1" dirty="0" smtClean="0">
                <a:solidFill>
                  <a:srgbClr val="FF0000"/>
                </a:solidFill>
              </a:rPr>
              <a:t>роблемы </a:t>
            </a:r>
            <a:r>
              <a:rPr lang="ru-RU" sz="2600" b="1" dirty="0">
                <a:solidFill>
                  <a:srgbClr val="FF0000"/>
                </a:solidFill>
              </a:rPr>
              <a:t>контрактной системы (44-ФЗ):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39486" y="1564934"/>
            <a:ext cx="8741228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1" indent="-342900" algn="just" eaLnBrk="0" fontAlgn="base" hangingPunct="0">
              <a:spcAft>
                <a:spcPts val="600"/>
              </a:spcAft>
              <a:buSzPct val="100000"/>
              <a:buFont typeface="Wingdings" panose="05000000000000000000" pitchFamily="2" charset="2"/>
              <a:buChar char="ü"/>
              <a:defRPr/>
            </a:pPr>
            <a:r>
              <a:rPr lang="ru-RU" sz="2400" dirty="0">
                <a:solidFill>
                  <a:srgbClr val="333399"/>
                </a:solidFill>
              </a:rPr>
              <a:t>Уход из-под действия Закона № 44-ФЗ</a:t>
            </a:r>
          </a:p>
          <a:p>
            <a:pPr marL="342900" lvl="1" indent="-342900" algn="just" eaLnBrk="0" fontAlgn="base" hangingPunct="0">
              <a:spcAft>
                <a:spcPts val="600"/>
              </a:spcAft>
              <a:buSzPct val="100000"/>
              <a:buFont typeface="Wingdings" panose="05000000000000000000" pitchFamily="2" charset="2"/>
              <a:buChar char="ü"/>
              <a:defRPr/>
            </a:pPr>
            <a:r>
              <a:rPr lang="ru-RU" sz="2400" dirty="0" smtClean="0">
                <a:solidFill>
                  <a:srgbClr val="333399"/>
                </a:solidFill>
              </a:rPr>
              <a:t>Манипулирование </a:t>
            </a:r>
            <a:r>
              <a:rPr lang="ru-RU" sz="2400" dirty="0">
                <a:solidFill>
                  <a:srgbClr val="333399"/>
                </a:solidFill>
              </a:rPr>
              <a:t>при проведении «бумажного» конкурса</a:t>
            </a:r>
            <a:endParaRPr lang="ru-RU" sz="2400" dirty="0">
              <a:solidFill>
                <a:srgbClr val="333399"/>
              </a:solidFill>
              <a:ea typeface="ＭＳ Ｐゴシック" pitchFamily="34" charset="-128"/>
              <a:cs typeface="Mangal" pitchFamily="18" charset="0"/>
            </a:endParaRPr>
          </a:p>
          <a:p>
            <a:pPr marL="342900" lvl="1" indent="-342900" algn="just" eaLnBrk="0" fontAlgn="base" hangingPunct="0">
              <a:spcAft>
                <a:spcPts val="600"/>
              </a:spcAft>
              <a:buSzPct val="100000"/>
              <a:buFont typeface="Wingdings" panose="05000000000000000000" pitchFamily="2" charset="2"/>
              <a:buChar char="ü"/>
              <a:defRPr/>
            </a:pPr>
            <a:r>
              <a:rPr lang="ru-RU" sz="2400" dirty="0">
                <a:solidFill>
                  <a:srgbClr val="333399"/>
                </a:solidFill>
              </a:rPr>
              <a:t>Недостаточно  эффективная система поддержки СМП</a:t>
            </a:r>
          </a:p>
          <a:p>
            <a:pPr marL="0" lvl="1" algn="just" eaLnBrk="0" fontAlgn="base" hangingPunct="0">
              <a:spcAft>
                <a:spcPts val="600"/>
              </a:spcAft>
              <a:buSzPct val="100000"/>
              <a:defRPr/>
            </a:pPr>
            <a:endParaRPr lang="ru-RU" sz="800" dirty="0">
              <a:solidFill>
                <a:srgbClr val="333399"/>
              </a:solidFill>
              <a:ea typeface="ＭＳ Ｐゴシック" pitchFamily="34" charset="-128"/>
              <a:cs typeface="Mangal" pitchFamily="18" charset="0"/>
            </a:endParaRPr>
          </a:p>
          <a:p>
            <a:pPr marL="0" lvl="1" algn="just" eaLnBrk="0" fontAlgn="base" hangingPunct="0">
              <a:spcAft>
                <a:spcPts val="600"/>
              </a:spcAft>
              <a:buSzPct val="100000"/>
              <a:defRPr/>
            </a:pPr>
            <a:r>
              <a:rPr lang="ru-RU" sz="2600" b="1" dirty="0">
                <a:solidFill>
                  <a:srgbClr val="FF0000"/>
                </a:solidFill>
                <a:ea typeface="ＭＳ Ｐゴシック" pitchFamily="34" charset="-128"/>
                <a:cs typeface="Mangal" pitchFamily="18" charset="0"/>
              </a:rPr>
              <a:t>Усиление неэффективности регулирования закупок государственных компаний и субъектов естественных монополий (223-ФЗ</a:t>
            </a:r>
            <a:r>
              <a:rPr lang="ru-RU" sz="2600" b="1" dirty="0" smtClean="0">
                <a:solidFill>
                  <a:srgbClr val="FF0000"/>
                </a:solidFill>
                <a:ea typeface="ＭＳ Ｐゴシック" pitchFamily="34" charset="-128"/>
                <a:cs typeface="Mangal" pitchFamily="18" charset="0"/>
              </a:rPr>
              <a:t>):</a:t>
            </a:r>
          </a:p>
          <a:p>
            <a:pPr marL="342900" lvl="1" indent="-342900" algn="just" eaLnBrk="0" fontAlgn="base" hangingPunct="0">
              <a:spcAft>
                <a:spcPts val="600"/>
              </a:spcAft>
              <a:buSzPct val="100000"/>
              <a:buFont typeface="Wingdings" panose="05000000000000000000" pitchFamily="2" charset="2"/>
              <a:buChar char="ü"/>
              <a:defRPr/>
            </a:pPr>
            <a:r>
              <a:rPr lang="ru-RU" sz="2400" dirty="0" smtClean="0">
                <a:solidFill>
                  <a:srgbClr val="333399"/>
                </a:solidFill>
              </a:rPr>
              <a:t>Решениями Верховного Суда РФ ФАС России фактически лишен возможности рассматривать жалобы по 223-ФЗ</a:t>
            </a:r>
          </a:p>
          <a:p>
            <a:pPr marL="342900" lvl="1" indent="-342900" algn="just" eaLnBrk="0" fontAlgn="base" hangingPunct="0">
              <a:spcAft>
                <a:spcPts val="600"/>
              </a:spcAft>
              <a:buSzPct val="100000"/>
              <a:buFont typeface="Wingdings" panose="05000000000000000000" pitchFamily="2" charset="2"/>
              <a:buChar char="ü"/>
              <a:defRPr/>
            </a:pPr>
            <a:r>
              <a:rPr lang="ru-RU" sz="2400" dirty="0" smtClean="0">
                <a:solidFill>
                  <a:srgbClr val="333399"/>
                </a:solidFill>
              </a:rPr>
              <a:t>Доля закупок у единственного поставщика составляет до 95%</a:t>
            </a:r>
            <a:endParaRPr lang="ru-RU" sz="2000" b="1" dirty="0">
              <a:solidFill>
                <a:srgbClr val="00808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7010400" y="6608064"/>
            <a:ext cx="2133600" cy="249936"/>
          </a:xfrm>
        </p:spPr>
        <p:txBody>
          <a:bodyPr/>
          <a:lstStyle/>
          <a:p>
            <a:pPr>
              <a:defRPr/>
            </a:pPr>
            <a:fld id="{9C0B33A0-2D83-4904-8E04-062BF1EF93B9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16</a:t>
            </a:fld>
            <a:endParaRPr lang="ru-RU" dirty="0">
              <a:solidFill>
                <a:srgbClr val="FFFFFF"/>
              </a:solidFill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 bwMode="auto">
          <a:xfrm>
            <a:off x="851995" y="139894"/>
            <a:ext cx="8002587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+mj-lt"/>
                <a:ea typeface="ＭＳ Ｐゴシック" charset="-128"/>
                <a:cs typeface="ＭＳ Ｐゴシック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charset="-128"/>
                <a:cs typeface="ＭＳ Ｐゴシック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charset="-128"/>
                <a:cs typeface="ＭＳ Ｐゴシック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charset="-128"/>
                <a:cs typeface="ＭＳ Ｐゴシック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charset="-128"/>
                <a:cs typeface="ＭＳ Ｐゴシック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9pPr>
          </a:lstStyle>
          <a:p>
            <a:pPr algn="r">
              <a:lnSpc>
                <a:spcPts val="2200"/>
              </a:lnSpc>
              <a:buSzPct val="45000"/>
              <a:buFont typeface="StarSymbol"/>
              <a:buNone/>
            </a:pPr>
            <a:r>
              <a:rPr lang="ru-RU" sz="2800" b="1" kern="0" dirty="0">
                <a:solidFill>
                  <a:srgbClr val="FFFFFF"/>
                </a:solidFill>
                <a:ea typeface="ＭＳ Ｐゴシック" pitchFamily="34" charset="-128"/>
              </a:rPr>
              <a:t>Проблемы системы закупок</a:t>
            </a:r>
          </a:p>
        </p:txBody>
      </p:sp>
    </p:spTree>
    <p:extLst>
      <p:ext uri="{BB962C8B-B14F-4D97-AF65-F5344CB8AC3E}">
        <p14:creationId xmlns:p14="http://schemas.microsoft.com/office/powerpoint/2010/main" val="39540517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8745" y="1793812"/>
            <a:ext cx="8764714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just">
              <a:spcAft>
                <a:spcPts val="2400"/>
              </a:spcAft>
              <a:buFont typeface="+mj-lt"/>
              <a:buAutoNum type="arabicPeriod"/>
            </a:pPr>
            <a:r>
              <a:rPr lang="ru-RU" sz="2800" dirty="0" smtClean="0">
                <a:solidFill>
                  <a:srgbClr val="333399"/>
                </a:solidFill>
                <a:cs typeface="Times New Roman" panose="02020603050405020304" pitchFamily="18" charset="0"/>
              </a:rPr>
              <a:t>Отсутствует </a:t>
            </a:r>
            <a:r>
              <a:rPr lang="ru-RU" sz="2800" dirty="0">
                <a:solidFill>
                  <a:srgbClr val="333399"/>
                </a:solidFill>
                <a:cs typeface="Times New Roman" panose="02020603050405020304" pitchFamily="18" charset="0"/>
              </a:rPr>
              <a:t>единство тарифного регулирования, множество пробелов в </a:t>
            </a:r>
            <a:r>
              <a:rPr lang="ru-RU" sz="2800" dirty="0" smtClean="0">
                <a:solidFill>
                  <a:srgbClr val="333399"/>
                </a:solidFill>
                <a:cs typeface="Times New Roman" panose="02020603050405020304" pitchFamily="18" charset="0"/>
              </a:rPr>
              <a:t>регулировании</a:t>
            </a:r>
          </a:p>
          <a:p>
            <a:pPr marL="514350" indent="-514350" algn="just">
              <a:spcAft>
                <a:spcPts val="2400"/>
              </a:spcAft>
              <a:buFont typeface="+mj-lt"/>
              <a:buAutoNum type="arabicPeriod"/>
            </a:pPr>
            <a:r>
              <a:rPr lang="ru-RU" sz="2800" dirty="0">
                <a:solidFill>
                  <a:srgbClr val="333399"/>
                </a:solidFill>
                <a:cs typeface="Times New Roman" panose="02020603050405020304" pitchFamily="18" charset="0"/>
              </a:rPr>
              <a:t>Отсутствие четких и «прозрачных» процедур установления тарифов и рассмотрения тарифных споров</a:t>
            </a:r>
          </a:p>
        </p:txBody>
      </p:sp>
      <p:sp>
        <p:nvSpPr>
          <p:cNvPr id="7" name="Rectangle 2"/>
          <p:cNvSpPr txBox="1">
            <a:spLocks/>
          </p:cNvSpPr>
          <p:nvPr/>
        </p:nvSpPr>
        <p:spPr bwMode="auto">
          <a:xfrm>
            <a:off x="-70541" y="209804"/>
            <a:ext cx="9144000" cy="601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+mj-lt"/>
                <a:ea typeface="ＭＳ Ｐゴシック" charset="-128"/>
                <a:cs typeface="ＭＳ Ｐゴシック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charset="-128"/>
                <a:cs typeface="ＭＳ Ｐゴシック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charset="-128"/>
                <a:cs typeface="ＭＳ Ｐゴシック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charset="-128"/>
                <a:cs typeface="ＭＳ Ｐゴシック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charset="-128"/>
                <a:cs typeface="ＭＳ Ｐゴシック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9pPr>
          </a:lstStyle>
          <a:p>
            <a:pPr algn="r">
              <a:lnSpc>
                <a:spcPts val="2200"/>
              </a:lnSpc>
              <a:buSzPct val="45000"/>
              <a:buFont typeface="StarSymbol"/>
              <a:buNone/>
              <a:defRPr/>
            </a:pPr>
            <a:r>
              <a:rPr lang="ru-RU" sz="2800" b="1" kern="0" dirty="0">
                <a:solidFill>
                  <a:schemeClr val="bg1"/>
                </a:solidFill>
                <a:ea typeface="ＭＳ Ｐゴシック" pitchFamily="34" charset="-128"/>
                <a:cs typeface="MS PGothic" pitchFamily="34" charset="-128"/>
              </a:rPr>
              <a:t>Проблемы тарифного регулирования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0"/>
          </p:nvPr>
        </p:nvSpPr>
        <p:spPr>
          <a:xfrm>
            <a:off x="7046913" y="6593984"/>
            <a:ext cx="2133600" cy="291004"/>
          </a:xfrm>
        </p:spPr>
        <p:txBody>
          <a:bodyPr/>
          <a:lstStyle/>
          <a:p>
            <a:pPr>
              <a:defRPr/>
            </a:pPr>
            <a:fld id="{9C0B33A0-2D83-4904-8E04-062BF1EF93B9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17</a:t>
            </a:fld>
            <a:endParaRPr lang="ru-RU" dirty="0">
              <a:solidFill>
                <a:srgbClr val="FFFFFF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08745" y="4909004"/>
            <a:ext cx="866552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Aft>
                <a:spcPts val="2400"/>
              </a:spcAft>
            </a:pPr>
            <a:r>
              <a:rPr lang="ru-RU" sz="2800" dirty="0">
                <a:solidFill>
                  <a:srgbClr val="333399"/>
                </a:solidFill>
                <a:cs typeface="Times New Roman" panose="02020603050405020304" pitchFamily="18" charset="0"/>
              </a:rPr>
              <a:t>3. </a:t>
            </a:r>
            <a:r>
              <a:rPr lang="ru-RU" sz="2800" dirty="0" smtClean="0">
                <a:solidFill>
                  <a:srgbClr val="333399"/>
                </a:solidFill>
                <a:cs typeface="Times New Roman" panose="02020603050405020304" pitchFamily="18" charset="0"/>
              </a:rPr>
              <a:t>Предельные индексы – </a:t>
            </a:r>
            <a:r>
              <a:rPr lang="ru-RU" sz="2800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НЕ предельные</a:t>
            </a:r>
            <a:r>
              <a:rPr lang="ru-RU" sz="2800" dirty="0" smtClean="0">
                <a:solidFill>
                  <a:srgbClr val="333399"/>
                </a:solidFill>
                <a:cs typeface="Times New Roman" panose="02020603050405020304" pitchFamily="18" charset="0"/>
              </a:rPr>
              <a:t> индексы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43291298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6" name="Объект 3"/>
          <p:cNvGraphicFramePr>
            <a:graphicFrameLocks/>
          </p:cNvGraphicFramePr>
          <p:nvPr>
            <p:extLst/>
          </p:nvPr>
        </p:nvGraphicFramePr>
        <p:xfrm>
          <a:off x="209907" y="5803338"/>
          <a:ext cx="8738149" cy="4900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1271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58955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23588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490085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Средний тариф, руб./</a:t>
                      </a:r>
                      <a:r>
                        <a:rPr lang="ru-RU" sz="1600" b="1" dirty="0" err="1" smtClean="0">
                          <a:solidFill>
                            <a:schemeClr val="tx1"/>
                          </a:solidFill>
                        </a:rPr>
                        <a:t>куб.м</a:t>
                      </a:r>
                      <a:endParaRPr lang="ru-RU" sz="16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gradFill>
                      <a:gsLst>
                        <a:gs pos="26000">
                          <a:schemeClr val="accent1">
                            <a:lumMod val="5000"/>
                            <a:lumOff val="95000"/>
                            <a:alpha val="63000"/>
                          </a:schemeClr>
                        </a:gs>
                        <a:gs pos="61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alpha val="32000"/>
                            <a:lumMod val="67000"/>
                            <a:lumOff val="33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155,8</a:t>
                      </a: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(Ненецкий</a:t>
                      </a:r>
                      <a:r>
                        <a:rPr lang="ru-RU" sz="1800" b="0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АО)</a:t>
                      </a:r>
                      <a:endParaRPr lang="ru-RU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gradFill>
                      <a:gsLst>
                        <a:gs pos="26000">
                          <a:schemeClr val="accent1">
                            <a:lumMod val="5000"/>
                            <a:lumOff val="95000"/>
                            <a:alpha val="63000"/>
                          </a:schemeClr>
                        </a:gs>
                        <a:gs pos="61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alpha val="32000"/>
                            <a:lumMod val="67000"/>
                            <a:lumOff val="33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</a:t>
                      </a:r>
                      <a:r>
                        <a:rPr lang="ru-RU" sz="16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(Республика Дагестан)</a:t>
                      </a:r>
                      <a:endParaRPr lang="ru-RU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gradFill>
                      <a:gsLst>
                        <a:gs pos="26000">
                          <a:schemeClr val="accent1">
                            <a:lumMod val="5000"/>
                            <a:lumOff val="95000"/>
                            <a:alpha val="63000"/>
                          </a:schemeClr>
                        </a:gs>
                        <a:gs pos="61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alpha val="32000"/>
                            <a:lumMod val="67000"/>
                            <a:lumOff val="33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0"/>
          </p:nvPr>
        </p:nvSpPr>
        <p:spPr>
          <a:xfrm>
            <a:off x="7046913" y="6593984"/>
            <a:ext cx="2133600" cy="291004"/>
          </a:xfrm>
        </p:spPr>
        <p:txBody>
          <a:bodyPr/>
          <a:lstStyle/>
          <a:p>
            <a:pPr>
              <a:defRPr/>
            </a:pPr>
            <a:fld id="{9C0B33A0-2D83-4904-8E04-062BF1EF93B9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18</a:t>
            </a:fld>
            <a:endParaRPr lang="ru-RU" dirty="0">
              <a:solidFill>
                <a:srgbClr val="FFFFFF"/>
              </a:solidFill>
            </a:endParaRPr>
          </a:p>
        </p:txBody>
      </p:sp>
      <p:sp>
        <p:nvSpPr>
          <p:cNvPr id="12" name="Rectangle 2"/>
          <p:cNvSpPr txBox="1">
            <a:spLocks/>
          </p:cNvSpPr>
          <p:nvPr/>
        </p:nvSpPr>
        <p:spPr bwMode="auto">
          <a:xfrm>
            <a:off x="-77724" y="160424"/>
            <a:ext cx="9144000" cy="601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+mj-lt"/>
                <a:ea typeface="ＭＳ Ｐゴシック" charset="-128"/>
                <a:cs typeface="ＭＳ Ｐゴシック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charset="-128"/>
                <a:cs typeface="ＭＳ Ｐゴシック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charset="-128"/>
                <a:cs typeface="ＭＳ Ｐゴシック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charset="-128"/>
                <a:cs typeface="ＭＳ Ｐゴシック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charset="-128"/>
                <a:cs typeface="ＭＳ Ｐゴシック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9pPr>
          </a:lstStyle>
          <a:p>
            <a:pPr algn="r">
              <a:lnSpc>
                <a:spcPts val="2200"/>
              </a:lnSpc>
              <a:buSzPct val="45000"/>
              <a:buFont typeface="StarSymbol"/>
              <a:buNone/>
            </a:pPr>
            <a:r>
              <a:rPr lang="ru-RU" sz="2800" b="1" dirty="0">
                <a:solidFill>
                  <a:schemeClr val="bg1"/>
                </a:solidFill>
                <a:latin typeface="+mn-lt"/>
                <a:cs typeface="Times New Roman" panose="02020603050405020304" pitchFamily="18" charset="0"/>
              </a:rPr>
              <a:t>Тарифная дискриминация</a:t>
            </a:r>
            <a:endParaRPr lang="ru-RU" sz="2800" b="1" kern="0" dirty="0">
              <a:solidFill>
                <a:schemeClr val="bg1"/>
              </a:solidFill>
              <a:latin typeface="+mn-lt"/>
              <a:ea typeface="ＭＳ Ｐゴシック" pitchFamily="34" charset="-128"/>
            </a:endParaRPr>
          </a:p>
        </p:txBody>
      </p:sp>
      <p:grpSp>
        <p:nvGrpSpPr>
          <p:cNvPr id="29" name="Группа 28"/>
          <p:cNvGrpSpPr/>
          <p:nvPr/>
        </p:nvGrpSpPr>
        <p:grpSpPr>
          <a:xfrm>
            <a:off x="1" y="1077012"/>
            <a:ext cx="4685841" cy="512901"/>
            <a:chOff x="3862380" y="1701395"/>
            <a:chExt cx="4317972" cy="770855"/>
          </a:xfrm>
        </p:grpSpPr>
        <p:sp>
          <p:nvSpPr>
            <p:cNvPr id="30" name="Скругленный прямоугольник 29"/>
            <p:cNvSpPr/>
            <p:nvPr/>
          </p:nvSpPr>
          <p:spPr>
            <a:xfrm>
              <a:off x="4075869" y="1790465"/>
              <a:ext cx="4104483" cy="676257"/>
            </a:xfrm>
            <a:prstGeom prst="roundRect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1" name="Скругленный прямоугольник 4"/>
            <p:cNvSpPr/>
            <p:nvPr/>
          </p:nvSpPr>
          <p:spPr>
            <a:xfrm>
              <a:off x="3862380" y="1701395"/>
              <a:ext cx="4104484" cy="77085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600" b="1" kern="1200" baseline="0" dirty="0" smtClean="0">
                  <a:solidFill>
                    <a:srgbClr val="333399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Тепловая</a:t>
              </a:r>
              <a:r>
                <a:rPr lang="ru-RU" sz="2600" b="1" kern="1200" baseline="0" dirty="0" smtClean="0">
                  <a:solidFill>
                    <a:srgbClr val="333399"/>
                  </a:solidFill>
                </a:rPr>
                <a:t> </a:t>
              </a:r>
              <a:r>
                <a:rPr lang="ru-RU" sz="2600" b="1" kern="1200" baseline="0" dirty="0" smtClean="0">
                  <a:solidFill>
                    <a:srgbClr val="333399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энергия</a:t>
              </a:r>
              <a:endParaRPr lang="ru-RU" sz="2600" b="1" kern="1200" baseline="0" dirty="0">
                <a:solidFill>
                  <a:srgbClr val="33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aphicFrame>
        <p:nvGraphicFramePr>
          <p:cNvPr id="21" name="Объект 3"/>
          <p:cNvGraphicFramePr>
            <a:graphicFrameLocks/>
          </p:cNvGraphicFramePr>
          <p:nvPr>
            <p:extLst/>
          </p:nvPr>
        </p:nvGraphicFramePr>
        <p:xfrm>
          <a:off x="283029" y="1900347"/>
          <a:ext cx="8697685" cy="4900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194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63434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243943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490085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Средний тариф, руб./Гкал</a:t>
                      </a:r>
                    </a:p>
                  </a:txBody>
                  <a:tcPr anchor="ctr">
                    <a:gradFill>
                      <a:gsLst>
                        <a:gs pos="26000">
                          <a:schemeClr val="accent1">
                            <a:lumMod val="5000"/>
                            <a:lumOff val="95000"/>
                            <a:alpha val="63000"/>
                          </a:schemeClr>
                        </a:gs>
                        <a:gs pos="61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alpha val="32000"/>
                            <a:lumMod val="67000"/>
                            <a:lumOff val="33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6 289 </a:t>
                      </a:r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(Чукотский</a:t>
                      </a:r>
                      <a:r>
                        <a:rPr lang="ru-RU" sz="1800" b="0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АО)</a:t>
                      </a:r>
                      <a:endParaRPr lang="ru-RU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gradFill>
                      <a:gsLst>
                        <a:gs pos="26000">
                          <a:schemeClr val="accent1">
                            <a:lumMod val="5000"/>
                            <a:lumOff val="95000"/>
                            <a:alpha val="63000"/>
                          </a:schemeClr>
                        </a:gs>
                        <a:gs pos="61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alpha val="32000"/>
                            <a:lumMod val="67000"/>
                            <a:lumOff val="33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978</a:t>
                      </a:r>
                      <a:r>
                        <a:rPr lang="ru-RU" sz="2400" b="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(Иркутская</a:t>
                      </a:r>
                      <a:r>
                        <a:rPr lang="ru-RU" sz="1800" b="0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обл.</a:t>
                      </a:r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)</a:t>
                      </a:r>
                      <a:endParaRPr lang="ru-RU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gradFill>
                      <a:gsLst>
                        <a:gs pos="26000">
                          <a:schemeClr val="accent1">
                            <a:lumMod val="5000"/>
                            <a:lumOff val="95000"/>
                            <a:alpha val="63000"/>
                          </a:schemeClr>
                        </a:gs>
                        <a:gs pos="61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alpha val="32000"/>
                            <a:lumMod val="67000"/>
                            <a:lumOff val="33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4404152" y="1719398"/>
            <a:ext cx="6730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accent1">
                    <a:lumMod val="75000"/>
                  </a:schemeClr>
                </a:solidFill>
              </a:rPr>
              <a:t>MAX</a:t>
            </a:r>
            <a:endParaRPr lang="ru-RU" sz="1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040795" y="5618044"/>
            <a:ext cx="107291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chemeClr val="accent1">
                    <a:lumMod val="75000"/>
                  </a:schemeClr>
                </a:solidFill>
              </a:rPr>
              <a:t>MIN</a:t>
            </a:r>
            <a:endParaRPr lang="ru-RU" sz="1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374984" y="1531013"/>
            <a:ext cx="13513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9" name="TextBox 18">
            <a:extLst>
              <a:ext uri="{FF2B5EF4-FFF2-40B4-BE49-F238E27FC236}">
                <a16:creationId xmlns="" xmlns:a16="http://schemas.microsoft.com/office/drawing/2014/main" id="{23B8DE23-7218-4745-B9A7-EC1DE8266C06}"/>
              </a:ext>
            </a:extLst>
          </p:cNvPr>
          <p:cNvSpPr txBox="1"/>
          <p:nvPr/>
        </p:nvSpPr>
        <p:spPr>
          <a:xfrm>
            <a:off x="4403198" y="5618044"/>
            <a:ext cx="95641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chemeClr val="accent1">
                    <a:lumMod val="75000"/>
                  </a:schemeClr>
                </a:solidFill>
              </a:rPr>
              <a:t>MAX</a:t>
            </a:r>
            <a:endParaRPr lang="ru-RU" sz="1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="" xmlns:a16="http://schemas.microsoft.com/office/drawing/2014/main" id="{F3067737-F08B-493A-A415-9104527258CB}"/>
              </a:ext>
            </a:extLst>
          </p:cNvPr>
          <p:cNvSpPr txBox="1"/>
          <p:nvPr/>
        </p:nvSpPr>
        <p:spPr>
          <a:xfrm>
            <a:off x="6996875" y="1719398"/>
            <a:ext cx="107291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chemeClr val="accent1">
                    <a:lumMod val="75000"/>
                  </a:schemeClr>
                </a:solidFill>
              </a:rPr>
              <a:t>MIN</a:t>
            </a:r>
            <a:endParaRPr lang="ru-RU" sz="1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pSp>
        <p:nvGrpSpPr>
          <p:cNvPr id="24" name="Группа 23">
            <a:extLst>
              <a:ext uri="{FF2B5EF4-FFF2-40B4-BE49-F238E27FC236}">
                <a16:creationId xmlns="" xmlns:a16="http://schemas.microsoft.com/office/drawing/2014/main" id="{FD54CEC4-953B-4B66-9664-D8027CB6BA00}"/>
              </a:ext>
            </a:extLst>
          </p:cNvPr>
          <p:cNvGrpSpPr/>
          <p:nvPr/>
        </p:nvGrpSpPr>
        <p:grpSpPr>
          <a:xfrm>
            <a:off x="-77723" y="2920767"/>
            <a:ext cx="4741795" cy="512901"/>
            <a:chOff x="3685852" y="281455"/>
            <a:chExt cx="4369532" cy="770855"/>
          </a:xfrm>
        </p:grpSpPr>
        <p:sp>
          <p:nvSpPr>
            <p:cNvPr id="25" name="Скругленный прямоугольник 29">
              <a:extLst>
                <a:ext uri="{FF2B5EF4-FFF2-40B4-BE49-F238E27FC236}">
                  <a16:creationId xmlns="" xmlns:a16="http://schemas.microsoft.com/office/drawing/2014/main" id="{1CEA3F3E-76DF-417C-90AB-BBBC7BDF0DE0}"/>
                </a:ext>
              </a:extLst>
            </p:cNvPr>
            <p:cNvSpPr/>
            <p:nvPr/>
          </p:nvSpPr>
          <p:spPr>
            <a:xfrm>
              <a:off x="3950901" y="338867"/>
              <a:ext cx="4104483" cy="676257"/>
            </a:xfrm>
            <a:prstGeom prst="roundRect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6" name="Скругленный прямоугольник 4">
              <a:extLst>
                <a:ext uri="{FF2B5EF4-FFF2-40B4-BE49-F238E27FC236}">
                  <a16:creationId xmlns="" xmlns:a16="http://schemas.microsoft.com/office/drawing/2014/main" id="{6D4CDC89-21B1-4364-B040-18C9779AA23D}"/>
                </a:ext>
              </a:extLst>
            </p:cNvPr>
            <p:cNvSpPr/>
            <p:nvPr/>
          </p:nvSpPr>
          <p:spPr>
            <a:xfrm>
              <a:off x="3685852" y="281455"/>
              <a:ext cx="4104484" cy="77085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600" b="1" kern="1200" baseline="0" dirty="0">
                  <a:solidFill>
                    <a:srgbClr val="333399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Водоснабжение</a:t>
              </a:r>
            </a:p>
          </p:txBody>
        </p:sp>
      </p:grpSp>
      <p:sp>
        <p:nvSpPr>
          <p:cNvPr id="28" name="TextBox 27"/>
          <p:cNvSpPr txBox="1"/>
          <p:nvPr/>
        </p:nvSpPr>
        <p:spPr>
          <a:xfrm>
            <a:off x="5283003" y="1008635"/>
            <a:ext cx="38975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Разница в 6,5 раз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317944" y="2882023"/>
            <a:ext cx="32057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Разница в 30 раз</a:t>
            </a:r>
            <a:endParaRPr lang="ru-RU" sz="2800" b="1" dirty="0">
              <a:solidFill>
                <a:srgbClr val="FF0000"/>
              </a:solidFill>
            </a:endParaRPr>
          </a:p>
        </p:txBody>
      </p:sp>
      <p:graphicFrame>
        <p:nvGraphicFramePr>
          <p:cNvPr id="33" name="Объект 3"/>
          <p:cNvGraphicFramePr>
            <a:graphicFrameLocks/>
          </p:cNvGraphicFramePr>
          <p:nvPr>
            <p:extLst/>
          </p:nvPr>
        </p:nvGraphicFramePr>
        <p:xfrm>
          <a:off x="231678" y="3821351"/>
          <a:ext cx="8726808" cy="4900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0893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46552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352343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490085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Средний тариф, руб./</a:t>
                      </a:r>
                      <a:r>
                        <a:rPr lang="ru-RU" sz="1600" b="1" dirty="0" err="1" smtClean="0">
                          <a:solidFill>
                            <a:schemeClr val="tx1"/>
                          </a:solidFill>
                        </a:rPr>
                        <a:t>куб.м</a:t>
                      </a:r>
                      <a:endParaRPr lang="ru-RU" sz="16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gradFill>
                      <a:gsLst>
                        <a:gs pos="26000">
                          <a:schemeClr val="accent1">
                            <a:lumMod val="5000"/>
                            <a:lumOff val="95000"/>
                            <a:alpha val="63000"/>
                          </a:schemeClr>
                        </a:gs>
                        <a:gs pos="61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alpha val="32000"/>
                            <a:lumMod val="67000"/>
                            <a:lumOff val="33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180</a:t>
                      </a:r>
                      <a:r>
                        <a:rPr lang="ru-RU" sz="18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(Чукотский</a:t>
                      </a:r>
                      <a:r>
                        <a:rPr lang="ru-RU" sz="1800" b="0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АО)</a:t>
                      </a:r>
                      <a:endParaRPr lang="ru-RU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gradFill>
                      <a:gsLst>
                        <a:gs pos="26000">
                          <a:schemeClr val="accent1">
                            <a:lumMod val="5000"/>
                            <a:lumOff val="95000"/>
                            <a:alpha val="63000"/>
                          </a:schemeClr>
                        </a:gs>
                        <a:gs pos="61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alpha val="32000"/>
                            <a:lumMod val="67000"/>
                            <a:lumOff val="33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5,87</a:t>
                      </a:r>
                      <a:r>
                        <a:rPr lang="ru-RU" sz="2400" b="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(Республика Дагестан)</a:t>
                      </a:r>
                      <a:endParaRPr lang="ru-RU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gradFill>
                      <a:gsLst>
                        <a:gs pos="26000">
                          <a:schemeClr val="accent1">
                            <a:lumMod val="5000"/>
                            <a:lumOff val="95000"/>
                            <a:alpha val="63000"/>
                          </a:schemeClr>
                        </a:gs>
                        <a:gs pos="61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alpha val="32000"/>
                            <a:lumMod val="67000"/>
                            <a:lumOff val="33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4" name="TextBox 33">
            <a:extLst>
              <a:ext uri="{FF2B5EF4-FFF2-40B4-BE49-F238E27FC236}">
                <a16:creationId xmlns="" xmlns:a16="http://schemas.microsoft.com/office/drawing/2014/main" id="{23B8DE23-7218-4745-B9A7-EC1DE8266C06}"/>
              </a:ext>
            </a:extLst>
          </p:cNvPr>
          <p:cNvSpPr txBox="1"/>
          <p:nvPr/>
        </p:nvSpPr>
        <p:spPr>
          <a:xfrm>
            <a:off x="4376441" y="3612789"/>
            <a:ext cx="95641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chemeClr val="accent1">
                    <a:lumMod val="75000"/>
                  </a:schemeClr>
                </a:solidFill>
              </a:rPr>
              <a:t>MAX</a:t>
            </a:r>
            <a:endParaRPr lang="ru-RU" sz="1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7040795" y="3615400"/>
            <a:ext cx="5628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chemeClr val="accent1">
                    <a:lumMod val="75000"/>
                  </a:schemeClr>
                </a:solidFill>
              </a:rPr>
              <a:t>MIN</a:t>
            </a:r>
            <a:endParaRPr lang="ru-RU" sz="1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pSp>
        <p:nvGrpSpPr>
          <p:cNvPr id="37" name="Группа 36">
            <a:extLst>
              <a:ext uri="{FF2B5EF4-FFF2-40B4-BE49-F238E27FC236}">
                <a16:creationId xmlns="" xmlns:a16="http://schemas.microsoft.com/office/drawing/2014/main" id="{FD54CEC4-953B-4B66-9664-D8027CB6BA00}"/>
              </a:ext>
            </a:extLst>
          </p:cNvPr>
          <p:cNvGrpSpPr/>
          <p:nvPr/>
        </p:nvGrpSpPr>
        <p:grpSpPr>
          <a:xfrm>
            <a:off x="-77724" y="4919096"/>
            <a:ext cx="4741795" cy="512901"/>
            <a:chOff x="3705914" y="172471"/>
            <a:chExt cx="4369533" cy="770855"/>
          </a:xfrm>
        </p:grpSpPr>
        <p:sp>
          <p:nvSpPr>
            <p:cNvPr id="38" name="Скругленный прямоугольник 29">
              <a:extLst>
                <a:ext uri="{FF2B5EF4-FFF2-40B4-BE49-F238E27FC236}">
                  <a16:creationId xmlns="" xmlns:a16="http://schemas.microsoft.com/office/drawing/2014/main" id="{1CEA3F3E-76DF-417C-90AB-BBBC7BDF0DE0}"/>
                </a:ext>
              </a:extLst>
            </p:cNvPr>
            <p:cNvSpPr/>
            <p:nvPr/>
          </p:nvSpPr>
          <p:spPr>
            <a:xfrm>
              <a:off x="3970964" y="238520"/>
              <a:ext cx="4104483" cy="676258"/>
            </a:xfrm>
            <a:prstGeom prst="roundRect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9" name="Скругленный прямоугольник 4">
              <a:extLst>
                <a:ext uri="{FF2B5EF4-FFF2-40B4-BE49-F238E27FC236}">
                  <a16:creationId xmlns="" xmlns:a16="http://schemas.microsoft.com/office/drawing/2014/main" id="{6D4CDC89-21B1-4364-B040-18C9779AA23D}"/>
                </a:ext>
              </a:extLst>
            </p:cNvPr>
            <p:cNvSpPr/>
            <p:nvPr/>
          </p:nvSpPr>
          <p:spPr>
            <a:xfrm>
              <a:off x="3705914" y="172471"/>
              <a:ext cx="4104484" cy="77085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600" b="1" kern="1200" baseline="0" dirty="0" smtClean="0">
                  <a:solidFill>
                    <a:srgbClr val="333399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Водоотведение</a:t>
              </a:r>
              <a:endParaRPr lang="ru-RU" sz="2600" b="1" kern="1200" baseline="0" dirty="0">
                <a:solidFill>
                  <a:srgbClr val="33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40" name="TextBox 39"/>
          <p:cNvSpPr txBox="1"/>
          <p:nvPr/>
        </p:nvSpPr>
        <p:spPr>
          <a:xfrm>
            <a:off x="5317944" y="4900951"/>
            <a:ext cx="35391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Разница в </a:t>
            </a:r>
            <a:r>
              <a:rPr lang="ru-RU" sz="2800" b="1" smtClean="0">
                <a:solidFill>
                  <a:srgbClr val="FF0000"/>
                </a:solidFill>
              </a:rPr>
              <a:t>52 раза-</a:t>
            </a:r>
            <a:endParaRPr lang="ru-RU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019749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376918" y="2109109"/>
            <a:ext cx="8390626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 defTabSz="640079">
              <a:spcBef>
                <a:spcPts val="400"/>
              </a:spcBef>
              <a:buFont typeface="Wingdings" panose="05000000000000000000" pitchFamily="2" charset="2"/>
              <a:buChar char="ü"/>
              <a:defRPr sz="1679"/>
            </a:pPr>
            <a:r>
              <a:rPr lang="ru-RU" sz="2400" dirty="0" smtClean="0">
                <a:solidFill>
                  <a:schemeClr val="accent2"/>
                </a:solidFill>
              </a:rPr>
              <a:t>Принять</a:t>
            </a:r>
            <a:r>
              <a:rPr lang="ru-RU" sz="2400" b="1" dirty="0" smtClean="0">
                <a:solidFill>
                  <a:schemeClr val="accent2"/>
                </a:solidFill>
              </a:rPr>
              <a:t> Национальный план развития конкуренции в РФ на 2018 – 2025 годы</a:t>
            </a:r>
          </a:p>
          <a:p>
            <a:pPr marL="342900" indent="-342900" algn="just" defTabSz="640079">
              <a:spcBef>
                <a:spcPts val="400"/>
              </a:spcBef>
              <a:buFont typeface="Wingdings" panose="05000000000000000000" pitchFamily="2" charset="2"/>
              <a:buChar char="ü"/>
              <a:defRPr sz="1679"/>
            </a:pPr>
            <a:r>
              <a:rPr lang="ru-RU" sz="2400" b="1" dirty="0" smtClean="0">
                <a:solidFill>
                  <a:schemeClr val="accent2"/>
                </a:solidFill>
              </a:rPr>
              <a:t>Отменить </a:t>
            </a:r>
            <a:r>
              <a:rPr lang="ru-RU" sz="2400" b="1" dirty="0">
                <a:solidFill>
                  <a:schemeClr val="accent2"/>
                </a:solidFill>
              </a:rPr>
              <a:t>«</a:t>
            </a:r>
            <a:r>
              <a:rPr lang="ru-RU" sz="2400" b="1" dirty="0" smtClean="0">
                <a:solidFill>
                  <a:schemeClr val="accent2"/>
                </a:solidFill>
              </a:rPr>
              <a:t>иммунитеты» </a:t>
            </a:r>
            <a:r>
              <a:rPr lang="ru-RU" sz="2400" dirty="0" smtClean="0">
                <a:solidFill>
                  <a:schemeClr val="accent2"/>
                </a:solidFill>
              </a:rPr>
              <a:t>от применения антимонопольного законодательства в отношении интеллектуальной собственности</a:t>
            </a:r>
          </a:p>
          <a:p>
            <a:pPr marL="342900" indent="-342900" algn="just" defTabSz="640079">
              <a:spcBef>
                <a:spcPts val="400"/>
              </a:spcBef>
              <a:buFont typeface="Wingdings" panose="05000000000000000000" pitchFamily="2" charset="2"/>
              <a:buChar char="ü"/>
              <a:defRPr sz="1679"/>
            </a:pPr>
            <a:r>
              <a:rPr lang="ru-RU" sz="2400" b="1" dirty="0" smtClean="0">
                <a:solidFill>
                  <a:schemeClr val="accent2"/>
                </a:solidFill>
              </a:rPr>
              <a:t>Принять законы, направленные </a:t>
            </a:r>
            <a:r>
              <a:rPr lang="ru-RU" sz="2400" b="1" dirty="0">
                <a:solidFill>
                  <a:schemeClr val="accent2"/>
                </a:solidFill>
              </a:rPr>
              <a:t>на повышение прозрачности торгов </a:t>
            </a:r>
            <a:r>
              <a:rPr lang="ru-RU" sz="2400" dirty="0">
                <a:solidFill>
                  <a:schemeClr val="accent2"/>
                </a:solidFill>
              </a:rPr>
              <a:t>(унификация законодательства о торгах и перевод всех торгов в электронную форму)</a:t>
            </a:r>
          </a:p>
          <a:p>
            <a:pPr marL="342900" indent="-342900" algn="just" defTabSz="640079">
              <a:spcBef>
                <a:spcPts val="400"/>
              </a:spcBef>
              <a:buFont typeface="Wingdings" panose="05000000000000000000" pitchFamily="2" charset="2"/>
              <a:buChar char="ü"/>
              <a:defRPr sz="1679"/>
            </a:pPr>
            <a:r>
              <a:rPr lang="ru-RU" sz="2400" dirty="0" smtClean="0">
                <a:solidFill>
                  <a:schemeClr val="accent2"/>
                </a:solidFill>
              </a:rPr>
              <a:t>Принять </a:t>
            </a:r>
            <a:r>
              <a:rPr lang="ru-RU" sz="2400" b="1" dirty="0" smtClean="0">
                <a:solidFill>
                  <a:schemeClr val="accent2"/>
                </a:solidFill>
              </a:rPr>
              <a:t>изменения</a:t>
            </a:r>
            <a:r>
              <a:rPr lang="ru-RU" sz="2400" dirty="0" smtClean="0">
                <a:solidFill>
                  <a:schemeClr val="accent2"/>
                </a:solidFill>
              </a:rPr>
              <a:t> в антимонопольное законодательство, </a:t>
            </a:r>
            <a:r>
              <a:rPr lang="ru-RU" sz="2400" b="1" dirty="0" smtClean="0">
                <a:solidFill>
                  <a:schemeClr val="accent2"/>
                </a:solidFill>
              </a:rPr>
              <a:t>связанные с новыми вызовами цифровой экономики</a:t>
            </a:r>
            <a:endParaRPr lang="ru-RU" sz="2000" b="1" dirty="0">
              <a:solidFill>
                <a:srgbClr val="00808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7010400" y="6608064"/>
            <a:ext cx="2133600" cy="249936"/>
          </a:xfrm>
        </p:spPr>
        <p:txBody>
          <a:bodyPr/>
          <a:lstStyle/>
          <a:p>
            <a:pPr>
              <a:defRPr/>
            </a:pPr>
            <a:fld id="{9C0B33A0-2D83-4904-8E04-062BF1EF93B9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19</a:t>
            </a:fld>
            <a:endParaRPr lang="ru-RU" dirty="0">
              <a:solidFill>
                <a:srgbClr val="FFFFFF"/>
              </a:solidFill>
            </a:endParaRPr>
          </a:p>
        </p:txBody>
      </p:sp>
      <p:sp>
        <p:nvSpPr>
          <p:cNvPr id="5" name="Прямоугольник 2"/>
          <p:cNvSpPr>
            <a:spLocks noChangeArrowheads="1"/>
          </p:cNvSpPr>
          <p:nvPr/>
        </p:nvSpPr>
        <p:spPr bwMode="auto">
          <a:xfrm>
            <a:off x="376918" y="1228086"/>
            <a:ext cx="8109856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r>
              <a:rPr lang="ru-RU" altLang="ru-RU" sz="3000" b="1" dirty="0">
                <a:solidFill>
                  <a:srgbClr val="FF0000"/>
                </a:solidFill>
              </a:rPr>
              <a:t>Для </a:t>
            </a:r>
            <a:r>
              <a:rPr lang="ru-RU" altLang="ru-RU" sz="3000" b="1" dirty="0" smtClean="0">
                <a:solidFill>
                  <a:srgbClr val="FF0000"/>
                </a:solidFill>
              </a:rPr>
              <a:t>развития конкуренции необходимо</a:t>
            </a:r>
            <a:r>
              <a:rPr lang="ru-RU" altLang="ru-RU" sz="3000" b="1" dirty="0">
                <a:solidFill>
                  <a:srgbClr val="FF0000"/>
                </a:solidFill>
              </a:rPr>
              <a:t>:</a:t>
            </a:r>
            <a:endParaRPr lang="ru-RU" altLang="ru-RU" sz="3000" dirty="0">
              <a:solidFill>
                <a:srgbClr val="FF0000"/>
              </a:solidFill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996950" y="0"/>
            <a:ext cx="7931150" cy="6350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+mj-lt"/>
                <a:ea typeface="ＭＳ Ｐゴシック" pitchFamily="34" charset="-128"/>
                <a:cs typeface="MS PGothic" pitchFamily="34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  <a:cs typeface="MS PGothic" pitchFamily="34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  <a:cs typeface="MS PGothic" pitchFamily="34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  <a:cs typeface="MS PGothic" pitchFamily="34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  <a:cs typeface="MS PGothic" pitchFamily="34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9pPr>
          </a:lstStyle>
          <a:p>
            <a:pPr algn="r">
              <a:defRPr/>
            </a:pPr>
            <a:r>
              <a:rPr lang="ru-RU" altLang="ru-RU" sz="2800" b="1" kern="0" dirty="0" smtClean="0">
                <a:solidFill>
                  <a:schemeClr val="bg1"/>
                </a:solidFill>
              </a:rPr>
              <a:t>Основные мероприятия</a:t>
            </a:r>
            <a:endParaRPr lang="ru-RU" altLang="ru-RU" sz="2800" b="1" kern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58585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/>
          </p:cNvSpPr>
          <p:nvPr>
            <p:ph type="title" idx="4294967295"/>
          </p:nvPr>
        </p:nvSpPr>
        <p:spPr>
          <a:xfrm>
            <a:off x="470388" y="980728"/>
            <a:ext cx="8673612" cy="379168"/>
          </a:xfrm>
        </p:spPr>
        <p:txBody>
          <a:bodyPr vert="horz" wrap="square" lIns="83077" tIns="41538" rIns="83077" bIns="41538" numCol="1" anchor="t" anchorCtr="0" compatLnSpc="1">
            <a:prstTxWarp prst="textNoShape">
              <a:avLst/>
            </a:prstTxWarp>
          </a:bodyPr>
          <a:lstStyle/>
          <a:p>
            <a:pPr algn="r">
              <a:lnSpc>
                <a:spcPts val="2031"/>
              </a:lnSpc>
              <a:buSzPct val="45000"/>
            </a:pPr>
            <a:r>
              <a:rPr lang="ru-RU" altLang="ru-RU" sz="2800" b="1" dirty="0">
                <a:solidFill>
                  <a:srgbClr val="FFFFFF"/>
                </a:solidFill>
              </a:rPr>
              <a:t>Орган предупредительного контроля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7B96D7D-B978-4365-85C9-85207FD9B93F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  <p:sp>
        <p:nvSpPr>
          <p:cNvPr id="9" name="Rectangle 2"/>
          <p:cNvSpPr txBox="1">
            <a:spLocks/>
          </p:cNvSpPr>
          <p:nvPr/>
        </p:nvSpPr>
        <p:spPr bwMode="auto">
          <a:xfrm>
            <a:off x="-176784" y="167647"/>
            <a:ext cx="9144000" cy="4606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+mj-lt"/>
                <a:ea typeface="ＭＳ Ｐゴシック" charset="-128"/>
                <a:cs typeface="ＭＳ Ｐゴシック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charset="-128"/>
                <a:cs typeface="ＭＳ Ｐゴシック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charset="-128"/>
                <a:cs typeface="ＭＳ Ｐゴシック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charset="-128"/>
                <a:cs typeface="ＭＳ Ｐゴシック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charset="-128"/>
                <a:cs typeface="ＭＳ Ｐゴシック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9pPr>
          </a:lstStyle>
          <a:p>
            <a:pPr algn="r">
              <a:lnSpc>
                <a:spcPts val="2200"/>
              </a:lnSpc>
              <a:buSzPct val="45000"/>
              <a:buFont typeface="StarSymbol"/>
              <a:buNone/>
            </a:pPr>
            <a:r>
              <a:rPr lang="ru-RU" sz="2800" b="1" kern="0" dirty="0" smtClean="0">
                <a:solidFill>
                  <a:srgbClr val="FFFFFF"/>
                </a:solidFill>
                <a:ea typeface="ＭＳ Ｐゴシック" pitchFamily="34" charset="-128"/>
              </a:rPr>
              <a:t>Реформа самих себя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1170312"/>
            <a:ext cx="849776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sz="2800" b="1" dirty="0" smtClean="0">
                <a:solidFill>
                  <a:srgbClr val="008080"/>
                </a:solidFill>
                <a:latin typeface="Arial" panose="020B0604020202020204" pitchFamily="34" charset="0"/>
              </a:rPr>
              <a:t>Реформа контрольно-надзорной работы ФАС России стартовала в 2016 году с принятием «четвертого антимонопольного пакета» </a:t>
            </a:r>
            <a:endParaRPr lang="ru-RU" sz="2800" dirty="0">
              <a:solidFill>
                <a:srgbClr val="00808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23528" y="3097371"/>
            <a:ext cx="8729413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ru-RU" sz="2400" dirty="0">
                <a:solidFill>
                  <a:srgbClr val="333399"/>
                </a:solidFill>
              </a:rPr>
              <a:t>ФАС России концентрируется на нарушениях, имеющих значение для защиты и развития конкуренции в целом, прав предпринимателей и неопределенного </a:t>
            </a:r>
            <a:r>
              <a:rPr lang="ru-RU" sz="2400" dirty="0" smtClean="0">
                <a:solidFill>
                  <a:srgbClr val="333399"/>
                </a:solidFill>
              </a:rPr>
              <a:t>круг</a:t>
            </a:r>
            <a:r>
              <a:rPr lang="ru-RU" sz="2400" dirty="0">
                <a:solidFill>
                  <a:srgbClr val="333399"/>
                </a:solidFill>
              </a:rPr>
              <a:t>а</a:t>
            </a:r>
            <a:r>
              <a:rPr lang="ru-RU" sz="2400" dirty="0" smtClean="0">
                <a:solidFill>
                  <a:srgbClr val="333399"/>
                </a:solidFill>
              </a:rPr>
              <a:t> потребителей</a:t>
            </a:r>
          </a:p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ru-RU" sz="2400" dirty="0" smtClean="0">
                <a:solidFill>
                  <a:srgbClr val="333399"/>
                </a:solidFill>
              </a:rPr>
              <a:t>Снижение </a:t>
            </a:r>
            <a:r>
              <a:rPr lang="ru-RU" sz="2400" dirty="0">
                <a:solidFill>
                  <a:srgbClr val="333399"/>
                </a:solidFill>
              </a:rPr>
              <a:t>административной нагрузки на бизнес </a:t>
            </a:r>
            <a:r>
              <a:rPr lang="ru-RU" sz="2400" dirty="0" smtClean="0">
                <a:solidFill>
                  <a:srgbClr val="333399"/>
                </a:solidFill>
              </a:rPr>
              <a:t>(введены иммунитеты для малого бизнеса)</a:t>
            </a:r>
            <a:endParaRPr lang="ru-RU" sz="2400" dirty="0">
              <a:solidFill>
                <a:srgbClr val="33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2859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376918" y="2109109"/>
            <a:ext cx="8390626" cy="37394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 defTabSz="640079"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ü"/>
              <a:defRPr sz="1679"/>
            </a:pPr>
            <a:r>
              <a:rPr lang="ru-RU" sz="2400" dirty="0" smtClean="0">
                <a:solidFill>
                  <a:schemeClr val="accent2"/>
                </a:solidFill>
              </a:rPr>
              <a:t>Отменить Закон о естественных монополиях</a:t>
            </a:r>
            <a:endParaRPr lang="ru-RU" sz="2400" b="1" dirty="0" smtClean="0">
              <a:solidFill>
                <a:schemeClr val="accent2"/>
              </a:solidFill>
            </a:endParaRPr>
          </a:p>
          <a:p>
            <a:pPr marL="342900" indent="-342900" algn="just" defTabSz="640079"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ü"/>
              <a:defRPr sz="1679"/>
            </a:pPr>
            <a:r>
              <a:rPr lang="ru-RU" altLang="ru-RU" sz="2400" dirty="0" smtClean="0">
                <a:solidFill>
                  <a:srgbClr val="333399"/>
                </a:solidFill>
              </a:rPr>
              <a:t>Относить </a:t>
            </a:r>
            <a:r>
              <a:rPr lang="ru-RU" altLang="ru-RU" sz="2400" dirty="0">
                <a:solidFill>
                  <a:srgbClr val="333399"/>
                </a:solidFill>
              </a:rPr>
              <a:t>к естественным монополиям </a:t>
            </a:r>
            <a:r>
              <a:rPr lang="ru-RU" altLang="ru-RU" sz="2400" b="1" u="sng" dirty="0">
                <a:solidFill>
                  <a:srgbClr val="333399"/>
                </a:solidFill>
              </a:rPr>
              <a:t>только компании с сетевыми активами </a:t>
            </a:r>
            <a:endParaRPr lang="ru-RU" altLang="ru-RU" sz="2400" b="1" u="sng" dirty="0" smtClean="0">
              <a:solidFill>
                <a:srgbClr val="333399"/>
              </a:solidFill>
            </a:endParaRPr>
          </a:p>
          <a:p>
            <a:pPr marL="342900" indent="-342900" algn="just" defTabSz="640079"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ü"/>
              <a:defRPr sz="1679"/>
            </a:pPr>
            <a:r>
              <a:rPr lang="ru-RU" altLang="ru-RU" sz="2400" dirty="0" smtClean="0">
                <a:solidFill>
                  <a:srgbClr val="333399"/>
                </a:solidFill>
              </a:rPr>
              <a:t>Со временем </a:t>
            </a:r>
            <a:r>
              <a:rPr lang="ru-RU" altLang="ru-RU" sz="2400" b="1" u="sng" dirty="0" smtClean="0">
                <a:solidFill>
                  <a:srgbClr val="333399"/>
                </a:solidFill>
              </a:rPr>
              <a:t>приватизировать «естественные монополии»</a:t>
            </a:r>
            <a:r>
              <a:rPr lang="ru-RU" altLang="ru-RU" sz="2400" dirty="0" smtClean="0">
                <a:solidFill>
                  <a:srgbClr val="333399"/>
                </a:solidFill>
              </a:rPr>
              <a:t>, </a:t>
            </a:r>
            <a:r>
              <a:rPr lang="ru-RU" altLang="ru-RU" sz="2400" dirty="0">
                <a:solidFill>
                  <a:srgbClr val="333399"/>
                </a:solidFill>
              </a:rPr>
              <a:t>выводимые на конкурентные </a:t>
            </a:r>
            <a:r>
              <a:rPr lang="ru-RU" altLang="ru-RU" sz="2400" dirty="0" smtClean="0">
                <a:solidFill>
                  <a:srgbClr val="333399"/>
                </a:solidFill>
              </a:rPr>
              <a:t>рынки, постепенно </a:t>
            </a:r>
            <a:r>
              <a:rPr lang="ru-RU" altLang="ru-RU" sz="2400" b="1" u="sng" dirty="0" smtClean="0">
                <a:solidFill>
                  <a:srgbClr val="333399"/>
                </a:solidFill>
              </a:rPr>
              <a:t>отменяя тарифное регулирование </a:t>
            </a:r>
          </a:p>
          <a:p>
            <a:pPr marL="342900" indent="-342900" algn="just" defTabSz="640079"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ü"/>
              <a:defRPr sz="1679"/>
            </a:pPr>
            <a:r>
              <a:rPr lang="ru-RU" sz="2400" dirty="0" smtClean="0">
                <a:solidFill>
                  <a:srgbClr val="333399"/>
                </a:solidFill>
              </a:rPr>
              <a:t>Обеспечить проведение законодательной </a:t>
            </a:r>
            <a:r>
              <a:rPr lang="ru-RU" sz="2400" b="1" u="sng" dirty="0" smtClean="0">
                <a:solidFill>
                  <a:srgbClr val="333399"/>
                </a:solidFill>
              </a:rPr>
              <a:t>реформы тарифного регулирования</a:t>
            </a:r>
            <a:endParaRPr lang="ru-RU" sz="2000" b="1" u="sng" dirty="0">
              <a:solidFill>
                <a:srgbClr val="00808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7010400" y="6608064"/>
            <a:ext cx="2133600" cy="249936"/>
          </a:xfrm>
        </p:spPr>
        <p:txBody>
          <a:bodyPr/>
          <a:lstStyle/>
          <a:p>
            <a:pPr>
              <a:defRPr/>
            </a:pPr>
            <a:fld id="{9C0B33A0-2D83-4904-8E04-062BF1EF93B9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20</a:t>
            </a:fld>
            <a:endParaRPr lang="ru-RU" dirty="0">
              <a:solidFill>
                <a:srgbClr val="FFFFFF"/>
              </a:solidFill>
            </a:endParaRPr>
          </a:p>
        </p:txBody>
      </p:sp>
      <p:sp>
        <p:nvSpPr>
          <p:cNvPr id="5" name="Прямоугольник 2"/>
          <p:cNvSpPr>
            <a:spLocks noChangeArrowheads="1"/>
          </p:cNvSpPr>
          <p:nvPr/>
        </p:nvSpPr>
        <p:spPr bwMode="auto">
          <a:xfrm>
            <a:off x="376918" y="1228086"/>
            <a:ext cx="8109856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r>
              <a:rPr lang="ru-RU" altLang="ru-RU" sz="3000" b="1" dirty="0">
                <a:solidFill>
                  <a:srgbClr val="FF0000"/>
                </a:solidFill>
              </a:rPr>
              <a:t>Для </a:t>
            </a:r>
            <a:r>
              <a:rPr lang="ru-RU" altLang="ru-RU" sz="3000" b="1" dirty="0" smtClean="0">
                <a:solidFill>
                  <a:srgbClr val="FF0000"/>
                </a:solidFill>
              </a:rPr>
              <a:t>развития конкуренции необходимо</a:t>
            </a:r>
            <a:r>
              <a:rPr lang="ru-RU" altLang="ru-RU" sz="3000" b="1" dirty="0">
                <a:solidFill>
                  <a:srgbClr val="FF0000"/>
                </a:solidFill>
              </a:rPr>
              <a:t>:</a:t>
            </a:r>
            <a:endParaRPr lang="ru-RU" altLang="ru-RU" sz="3000" dirty="0">
              <a:solidFill>
                <a:srgbClr val="FF0000"/>
              </a:solidFill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996950" y="0"/>
            <a:ext cx="7931150" cy="6350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+mj-lt"/>
                <a:ea typeface="ＭＳ Ｐゴシック" pitchFamily="34" charset="-128"/>
                <a:cs typeface="MS PGothic" pitchFamily="34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  <a:cs typeface="MS PGothic" pitchFamily="34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  <a:cs typeface="MS PGothic" pitchFamily="34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  <a:cs typeface="MS PGothic" pitchFamily="34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  <a:cs typeface="MS PGothic" pitchFamily="34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9pPr>
          </a:lstStyle>
          <a:p>
            <a:pPr algn="r">
              <a:defRPr/>
            </a:pPr>
            <a:r>
              <a:rPr lang="ru-RU" altLang="ru-RU" sz="2800" b="1" kern="0" dirty="0" smtClean="0">
                <a:solidFill>
                  <a:schemeClr val="bg1"/>
                </a:solidFill>
              </a:rPr>
              <a:t>Основные мероприятия</a:t>
            </a:r>
            <a:endParaRPr lang="ru-RU" altLang="ru-RU" sz="2800" b="1" kern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47429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4934857" y="2249714"/>
            <a:ext cx="4032359" cy="2743200"/>
          </a:xfrm>
          <a:prstGeom prst="rect">
            <a:avLst/>
          </a:prstGeom>
          <a:solidFill>
            <a:schemeClr val="accent1">
              <a:alpha val="35000"/>
            </a:schemeClr>
          </a:solidFill>
          <a:ln>
            <a:solidFill>
              <a:schemeClr val="accent1">
                <a:shade val="50000"/>
                <a:alpha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23" name="Rectangle 2"/>
          <p:cNvSpPr>
            <a:spLocks noGrp="1"/>
          </p:cNvSpPr>
          <p:nvPr>
            <p:ph type="title" idx="4294967295"/>
          </p:nvPr>
        </p:nvSpPr>
        <p:spPr>
          <a:xfrm>
            <a:off x="470388" y="980728"/>
            <a:ext cx="8673612" cy="379168"/>
          </a:xfrm>
        </p:spPr>
        <p:txBody>
          <a:bodyPr vert="horz" wrap="square" lIns="83077" tIns="41538" rIns="83077" bIns="41538" numCol="1" anchor="t" anchorCtr="0" compatLnSpc="1">
            <a:prstTxWarp prst="textNoShape">
              <a:avLst/>
            </a:prstTxWarp>
          </a:bodyPr>
          <a:lstStyle/>
          <a:p>
            <a:pPr algn="r">
              <a:lnSpc>
                <a:spcPts val="2031"/>
              </a:lnSpc>
              <a:buSzPct val="45000"/>
            </a:pPr>
            <a:r>
              <a:rPr lang="ru-RU" altLang="ru-RU" sz="2800" b="1" dirty="0">
                <a:solidFill>
                  <a:srgbClr val="FFFFFF"/>
                </a:solidFill>
              </a:rPr>
              <a:t>Орган предупредительного контроля</a:t>
            </a:r>
          </a:p>
        </p:txBody>
      </p:sp>
      <p:sp>
        <p:nvSpPr>
          <p:cNvPr id="5124" name="Текст 1"/>
          <p:cNvSpPr>
            <a:spLocks noGrp="1"/>
          </p:cNvSpPr>
          <p:nvPr>
            <p:ph type="body" sz="quarter" idx="3"/>
          </p:nvPr>
        </p:nvSpPr>
        <p:spPr>
          <a:xfrm>
            <a:off x="469450" y="1170312"/>
            <a:ext cx="8497766" cy="354202"/>
          </a:xfrm>
        </p:spPr>
        <p:txBody>
          <a:bodyPr/>
          <a:lstStyle/>
          <a:p>
            <a:pPr algn="ctr">
              <a:spcBef>
                <a:spcPts val="0"/>
              </a:spcBef>
            </a:pPr>
            <a:r>
              <a:rPr lang="ru-RU" altLang="ru-RU" sz="2500" dirty="0" smtClean="0">
                <a:solidFill>
                  <a:srgbClr val="008080"/>
                </a:solidFill>
              </a:rPr>
              <a:t>ФАС России </a:t>
            </a:r>
            <a:r>
              <a:rPr lang="ru-RU" altLang="ru-RU" sz="2500" dirty="0">
                <a:solidFill>
                  <a:srgbClr val="008080"/>
                </a:solidFill>
              </a:rPr>
              <a:t>– орган предупредительного контроля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7B96D7D-B978-4365-85C9-85207FD9B93F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  <p:sp>
        <p:nvSpPr>
          <p:cNvPr id="9" name="Rectangle 2"/>
          <p:cNvSpPr txBox="1">
            <a:spLocks/>
          </p:cNvSpPr>
          <p:nvPr/>
        </p:nvSpPr>
        <p:spPr bwMode="auto">
          <a:xfrm>
            <a:off x="-176784" y="167647"/>
            <a:ext cx="9144000" cy="4606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+mj-lt"/>
                <a:ea typeface="ＭＳ Ｐゴシック" charset="-128"/>
                <a:cs typeface="ＭＳ Ｐゴシック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charset="-128"/>
                <a:cs typeface="ＭＳ Ｐゴシック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charset="-128"/>
                <a:cs typeface="ＭＳ Ｐゴシック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charset="-128"/>
                <a:cs typeface="ＭＳ Ｐゴシック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charset="-128"/>
                <a:cs typeface="ＭＳ Ｐゴシック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9pPr>
          </a:lstStyle>
          <a:p>
            <a:pPr algn="r">
              <a:lnSpc>
                <a:spcPts val="2200"/>
              </a:lnSpc>
              <a:buSzPct val="45000"/>
              <a:buFont typeface="StarSymbol"/>
              <a:buNone/>
            </a:pPr>
            <a:r>
              <a:rPr lang="ru-RU" sz="2800" b="1" kern="0" dirty="0" smtClean="0">
                <a:solidFill>
                  <a:srgbClr val="FFFFFF"/>
                </a:solidFill>
                <a:ea typeface="ＭＳ Ｐゴシック" pitchFamily="34" charset="-128"/>
              </a:rPr>
              <a:t>Реформа самих себя</a:t>
            </a:r>
          </a:p>
        </p:txBody>
      </p:sp>
      <p:graphicFrame>
        <p:nvGraphicFramePr>
          <p:cNvPr id="10" name="Диаграмма 9">
            <a:extLst>
              <a:ext uri="{FF2B5EF4-FFF2-40B4-BE49-F238E27FC236}">
                <a16:creationId xmlns:a16="http://schemas.microsoft.com/office/drawing/2014/main" xmlns="" id="{DD37A0C1-6F4E-4215-9FD6-107BBFFE465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91018437"/>
              </p:ext>
            </p:extLst>
          </p:nvPr>
        </p:nvGraphicFramePr>
        <p:xfrm>
          <a:off x="172491" y="1772060"/>
          <a:ext cx="6613584" cy="44406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xmlns="" id="{B3AC744E-96A8-495D-94A1-9D46EDCDBB15}"/>
              </a:ext>
            </a:extLst>
          </p:cNvPr>
          <p:cNvSpPr/>
          <p:nvPr/>
        </p:nvSpPr>
        <p:spPr>
          <a:xfrm>
            <a:off x="4934857" y="2476296"/>
            <a:ext cx="4032359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333399"/>
                </a:solidFill>
              </a:rPr>
              <a:t>Введенные </a:t>
            </a:r>
            <a:r>
              <a:rPr lang="ru-RU" b="1" dirty="0" smtClean="0">
                <a:solidFill>
                  <a:srgbClr val="333399"/>
                </a:solidFill>
              </a:rPr>
              <a:t>еще в </a:t>
            </a:r>
            <a:r>
              <a:rPr lang="ru-RU" b="1" dirty="0">
                <a:solidFill>
                  <a:srgbClr val="333399"/>
                </a:solidFill>
              </a:rPr>
              <a:t>2012 г. инструменты предупреждения и предостережения доказали свою эффективность</a:t>
            </a:r>
          </a:p>
          <a:p>
            <a:pPr algn="ctr"/>
            <a:endParaRPr lang="ru-RU" b="1" dirty="0">
              <a:solidFill>
                <a:srgbClr val="FF0000"/>
              </a:solidFill>
            </a:endParaRPr>
          </a:p>
          <a:p>
            <a:pPr algn="ctr"/>
            <a:r>
              <a:rPr lang="ru-RU" b="1" dirty="0" smtClean="0">
                <a:solidFill>
                  <a:srgbClr val="008080"/>
                </a:solidFill>
              </a:rPr>
              <a:t>Исполнимость </a:t>
            </a:r>
            <a:r>
              <a:rPr lang="ru-RU" b="1" dirty="0">
                <a:solidFill>
                  <a:srgbClr val="008080"/>
                </a:solidFill>
              </a:rPr>
              <a:t>предупреждений антимонопольного регулятора – более 75%</a:t>
            </a:r>
          </a:p>
        </p:txBody>
      </p:sp>
    </p:spTree>
    <p:extLst>
      <p:ext uri="{BB962C8B-B14F-4D97-AF65-F5344CB8AC3E}">
        <p14:creationId xmlns:p14="http://schemas.microsoft.com/office/powerpoint/2010/main" val="3641750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-252536" y="960768"/>
            <a:ext cx="9144000" cy="282129"/>
          </a:xfrm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2828290" algn="r">
              <a:lnSpc>
                <a:spcPts val="2200"/>
              </a:lnSpc>
              <a:buSzPct val="45000"/>
              <a:defRPr/>
            </a:pPr>
            <a:r>
              <a:rPr lang="ru-RU" sz="2800" b="1" dirty="0">
                <a:solidFill>
                  <a:srgbClr val="FFFFFF"/>
                </a:solidFill>
                <a:ea typeface="ＭＳ Ｐゴシック" pitchFamily="34" charset="-128"/>
              </a:rPr>
              <a:t>Синергия полномочий</a:t>
            </a:r>
            <a:endParaRPr sz="2800" b="1" dirty="0">
              <a:solidFill>
                <a:srgbClr val="FFFFFF"/>
              </a:solidFill>
              <a:ea typeface="ＭＳ Ｐゴシック" pitchFamily="34" charset="-128"/>
            </a:endParaRPr>
          </a:p>
        </p:txBody>
      </p:sp>
      <p:sp>
        <p:nvSpPr>
          <p:cNvPr id="11267" name="object 4"/>
          <p:cNvSpPr txBox="1">
            <a:spLocks noChangeArrowheads="1"/>
          </p:cNvSpPr>
          <p:nvPr/>
        </p:nvSpPr>
        <p:spPr bwMode="auto">
          <a:xfrm>
            <a:off x="510668" y="3310078"/>
            <a:ext cx="4915272" cy="18466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marL="514350" indent="-514350" algn="just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altLang="ru-RU" sz="2200" dirty="0">
                <a:solidFill>
                  <a:schemeClr val="accent2"/>
                </a:solidFill>
                <a:latin typeface="Arial" panose="020B0604020202020204" pitchFamily="34" charset="0"/>
              </a:rPr>
              <a:t>Антимонопольное регулирование</a:t>
            </a:r>
          </a:p>
          <a:p>
            <a:pPr marL="514350" indent="-514350" algn="just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altLang="ru-RU" sz="2200" dirty="0">
                <a:solidFill>
                  <a:schemeClr val="accent2"/>
                </a:solidFill>
                <a:latin typeface="Arial" panose="020B0604020202020204" pitchFamily="34" charset="0"/>
              </a:rPr>
              <a:t>Тарифная политика</a:t>
            </a:r>
          </a:p>
          <a:p>
            <a:pPr marL="514350" indent="-514350" algn="just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altLang="ru-RU" sz="2200" dirty="0" smtClean="0">
                <a:solidFill>
                  <a:schemeClr val="accent2"/>
                </a:solidFill>
                <a:latin typeface="Arial" panose="020B0604020202020204" pitchFamily="34" charset="0"/>
              </a:rPr>
              <a:t>Политика </a:t>
            </a:r>
            <a:r>
              <a:rPr lang="ru-RU" altLang="ru-RU" sz="2200" dirty="0">
                <a:solidFill>
                  <a:schemeClr val="accent2"/>
                </a:solidFill>
                <a:latin typeface="Arial" panose="020B0604020202020204" pitchFamily="34" charset="0"/>
              </a:rPr>
              <a:t>в области  государственного </a:t>
            </a:r>
            <a:r>
              <a:rPr lang="ru-RU" altLang="ru-RU" sz="2200" dirty="0" smtClean="0">
                <a:solidFill>
                  <a:schemeClr val="accent2"/>
                </a:solidFill>
                <a:latin typeface="Arial" panose="020B0604020202020204" pitchFamily="34" charset="0"/>
              </a:rPr>
              <a:t>заказа, в том числе оборонного заказа</a:t>
            </a:r>
            <a:endParaRPr lang="ru-RU" altLang="ru-RU" sz="2200" dirty="0">
              <a:solidFill>
                <a:srgbClr val="008080"/>
              </a:solidFill>
              <a:latin typeface="Arial" panose="020B0604020202020204" pitchFamily="34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763ACF-489A-4BAD-B362-0ACED2251F57}" type="slidenum">
              <a:rPr lang="ru-RU" smtClean="0"/>
              <a:pPr>
                <a:defRPr/>
              </a:pPr>
              <a:t>4</a:t>
            </a:fld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5593" y="3331271"/>
            <a:ext cx="2544988" cy="1724604"/>
          </a:xfrm>
          <a:prstGeom prst="rect">
            <a:avLst/>
          </a:prstGeom>
        </p:spPr>
      </p:pic>
      <p:sp>
        <p:nvSpPr>
          <p:cNvPr id="7" name="Rectangle 2"/>
          <p:cNvSpPr txBox="1">
            <a:spLocks/>
          </p:cNvSpPr>
          <p:nvPr/>
        </p:nvSpPr>
        <p:spPr bwMode="auto">
          <a:xfrm>
            <a:off x="-176784" y="167647"/>
            <a:ext cx="9144000" cy="4606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+mj-lt"/>
                <a:ea typeface="ＭＳ Ｐゴシック" charset="-128"/>
                <a:cs typeface="ＭＳ Ｐゴシック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charset="-128"/>
                <a:cs typeface="ＭＳ Ｐゴシック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charset="-128"/>
                <a:cs typeface="ＭＳ Ｐゴシック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charset="-128"/>
                <a:cs typeface="ＭＳ Ｐゴシック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charset="-128"/>
                <a:cs typeface="ＭＳ Ｐゴシック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9pPr>
          </a:lstStyle>
          <a:p>
            <a:pPr algn="r">
              <a:lnSpc>
                <a:spcPts val="2200"/>
              </a:lnSpc>
              <a:buSzPct val="45000"/>
              <a:buFont typeface="StarSymbol"/>
              <a:buNone/>
            </a:pPr>
            <a:r>
              <a:rPr lang="ru-RU" sz="2800" b="1" kern="0" dirty="0" smtClean="0">
                <a:solidFill>
                  <a:srgbClr val="FFFFFF"/>
                </a:solidFill>
                <a:ea typeface="ＭＳ Ｐゴシック" pitchFamily="34" charset="-128"/>
              </a:rPr>
              <a:t>Синергия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-176784" y="1154237"/>
            <a:ext cx="9357297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571500" indent="-5715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indent="0">
              <a:lnSpc>
                <a:spcPct val="120000"/>
              </a:lnSpc>
              <a:spcBef>
                <a:spcPts val="450"/>
              </a:spcBef>
              <a:spcAft>
                <a:spcPts val="450"/>
              </a:spcAft>
            </a:pPr>
            <a:r>
              <a:rPr lang="ru-RU" sz="3000" b="1" dirty="0">
                <a:solidFill>
                  <a:srgbClr val="008080"/>
                </a:solidFill>
                <a:ea typeface="MS PGothic" panose="020B0600070205080204" pitchFamily="34" charset="-128"/>
              </a:rPr>
              <a:t>Синергия полномочий антимонопольного ведомства – основа эффективности конкурентной политики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510668" y="5933857"/>
            <a:ext cx="838079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i="1" dirty="0" smtClean="0">
                <a:solidFill>
                  <a:srgbClr val="333399"/>
                </a:solidFill>
              </a:rPr>
              <a:t>* Антимонопольное и тарифное регулирование также совмещено в контрольных ведомствах Нидерландов и Австралии.</a:t>
            </a:r>
            <a:endParaRPr lang="ru-RU" i="1" dirty="0">
              <a:solidFill>
                <a:srgbClr val="33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8231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Номер слайда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954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685817" indent="-263776">
              <a:spcBef>
                <a:spcPct val="20000"/>
              </a:spcBef>
              <a:buChar char="–"/>
              <a:defRPr sz="2585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055103" indent="-211021">
              <a:spcBef>
                <a:spcPct val="20000"/>
              </a:spcBef>
              <a:buChar char="•"/>
              <a:defRPr sz="2215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477145" indent="-211021">
              <a:spcBef>
                <a:spcPct val="20000"/>
              </a:spcBef>
              <a:buChar char="–"/>
              <a:defRPr sz="1846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1899186" indent="-211021">
              <a:spcBef>
                <a:spcPct val="20000"/>
              </a:spcBef>
              <a:buChar char="»"/>
              <a:defRPr sz="1846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321227" indent="-21102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46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743269" indent="-21102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46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165310" indent="-21102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46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587351" indent="-21102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46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470C3EB-3B63-403A-B9E0-A11EC96395C7}" type="slidenum">
              <a:rPr lang="ru-RU" altLang="ru-RU" sz="1200">
                <a:solidFill>
                  <a:srgbClr val="FFFFFF"/>
                </a:solidFill>
              </a:rPr>
              <a:pPr>
                <a:spcBef>
                  <a:spcPct val="0"/>
                </a:spcBef>
                <a:buFontTx/>
                <a:buNone/>
              </a:pPr>
              <a:t>5</a:t>
            </a:fld>
            <a:endParaRPr lang="ru-RU" altLang="ru-RU" sz="1200" dirty="0">
              <a:solidFill>
                <a:srgbClr val="FFFFFF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61025" y="1080526"/>
            <a:ext cx="8879457" cy="17235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ru-RU" sz="2400" dirty="0">
                <a:solidFill>
                  <a:srgbClr val="333399"/>
                </a:solidFill>
                <a:cs typeface="Times New Roman" panose="02020603050405020304" pitchFamily="18" charset="0"/>
              </a:rPr>
              <a:t>Меняется структура антимонопольных дел</a:t>
            </a:r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ru-RU" sz="2400" dirty="0">
                <a:solidFill>
                  <a:srgbClr val="333399"/>
                </a:solidFill>
                <a:cs typeface="Times New Roman" panose="02020603050405020304" pitchFamily="18" charset="0"/>
              </a:rPr>
              <a:t>Современные рынки – современное антимонопольное </a:t>
            </a:r>
            <a:r>
              <a:rPr lang="ru-RU" sz="2400" dirty="0" smtClean="0">
                <a:solidFill>
                  <a:srgbClr val="333399"/>
                </a:solidFill>
                <a:cs typeface="Times New Roman" panose="02020603050405020304" pitchFamily="18" charset="0"/>
              </a:rPr>
              <a:t>регулирование</a:t>
            </a:r>
          </a:p>
          <a:p>
            <a:pPr marL="342900" indent="-342900" algn="just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ru-RU" sz="2400" dirty="0" smtClean="0">
                <a:solidFill>
                  <a:srgbClr val="333399"/>
                </a:solidFill>
                <a:cs typeface="Times New Roman" panose="02020603050405020304" pitchFamily="18" charset="0"/>
              </a:rPr>
              <a:t>Цифровой мир – «цифровая» ФАС России</a:t>
            </a:r>
            <a:endParaRPr lang="ru-RU" sz="2400" dirty="0">
              <a:solidFill>
                <a:srgbClr val="333399"/>
              </a:solidFill>
              <a:cs typeface="Times New Roman" panose="02020603050405020304" pitchFamily="18" charset="0"/>
            </a:endParaRP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24714" y="3256353"/>
            <a:ext cx="2955666" cy="1357050"/>
          </a:xfrm>
          <a:prstGeom prst="rect">
            <a:avLst/>
          </a:prstGeom>
        </p:spPr>
      </p:pic>
      <p:pic>
        <p:nvPicPr>
          <p:cNvPr id="17" name="Picture 4" descr="Похожее изображение">
            <a:extLst>
              <a:ext uri="{FF2B5EF4-FFF2-40B4-BE49-F238E27FC236}">
                <a16:creationId xmlns:a16="http://schemas.microsoft.com/office/drawing/2014/main" xmlns="" id="{86C8D13F-E8FA-49E4-B079-FFF42AD395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0415" y="3069073"/>
            <a:ext cx="1260676" cy="15443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8423" y="4428942"/>
            <a:ext cx="1627782" cy="1629246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1968" y="4626871"/>
            <a:ext cx="4048412" cy="1298290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848" y="3230441"/>
            <a:ext cx="3380756" cy="1128045"/>
          </a:xfrm>
          <a:prstGeom prst="rect">
            <a:avLst/>
          </a:prstGeom>
        </p:spPr>
      </p:pic>
      <p:sp>
        <p:nvSpPr>
          <p:cNvPr id="16" name="TextBox 5">
            <a:extLst>
              <a:ext uri="{FF2B5EF4-FFF2-40B4-BE49-F238E27FC236}">
                <a16:creationId xmlns:a16="http://schemas.microsoft.com/office/drawing/2014/main" xmlns="" id="{F2B121A0-8670-49AC-A517-906ADD5DB2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20538" y="4779760"/>
            <a:ext cx="107803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r>
              <a:rPr lang="en-US" altLang="ru-RU" sz="2400" b="1" dirty="0" smtClean="0">
                <a:solidFill>
                  <a:srgbClr val="000000"/>
                </a:solidFill>
              </a:rPr>
              <a:t>Apple</a:t>
            </a:r>
            <a:endParaRPr lang="ru-RU" altLang="ru-RU" sz="2400" b="1" dirty="0">
              <a:solidFill>
                <a:srgbClr val="000000"/>
              </a:solidFill>
            </a:endParaRPr>
          </a:p>
        </p:txBody>
      </p:sp>
      <p:sp>
        <p:nvSpPr>
          <p:cNvPr id="11" name="Rectangle 2"/>
          <p:cNvSpPr txBox="1">
            <a:spLocks/>
          </p:cNvSpPr>
          <p:nvPr/>
        </p:nvSpPr>
        <p:spPr bwMode="auto">
          <a:xfrm>
            <a:off x="-176784" y="167647"/>
            <a:ext cx="9144000" cy="4606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+mj-lt"/>
                <a:ea typeface="ＭＳ Ｐゴシック" charset="-128"/>
                <a:cs typeface="ＭＳ Ｐゴシック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charset="-128"/>
                <a:cs typeface="ＭＳ Ｐゴシック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charset="-128"/>
                <a:cs typeface="ＭＳ Ｐゴシック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charset="-128"/>
                <a:cs typeface="ＭＳ Ｐゴシック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charset="-128"/>
                <a:cs typeface="ＭＳ Ｐゴシック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9pPr>
          </a:lstStyle>
          <a:p>
            <a:pPr algn="r">
              <a:lnSpc>
                <a:spcPts val="2200"/>
              </a:lnSpc>
              <a:buSzPct val="45000"/>
              <a:buFont typeface="StarSymbol"/>
              <a:buNone/>
            </a:pPr>
            <a:r>
              <a:rPr lang="ru-RU" sz="2800" b="1" kern="0" dirty="0" err="1" smtClean="0">
                <a:solidFill>
                  <a:srgbClr val="FFFFFF"/>
                </a:solidFill>
                <a:ea typeface="ＭＳ Ｐゴシック" pitchFamily="34" charset="-128"/>
              </a:rPr>
              <a:t>Цифровизация</a:t>
            </a:r>
            <a:r>
              <a:rPr lang="ru-RU" sz="2800" b="1" kern="0" dirty="0" smtClean="0">
                <a:solidFill>
                  <a:srgbClr val="FFFFFF"/>
                </a:solidFill>
                <a:ea typeface="ＭＳ Ｐゴシック" pitchFamily="34" charset="-128"/>
              </a:rPr>
              <a:t> экономики</a:t>
            </a:r>
          </a:p>
        </p:txBody>
      </p:sp>
    </p:spTree>
    <p:extLst>
      <p:ext uri="{BB962C8B-B14F-4D97-AF65-F5344CB8AC3E}">
        <p14:creationId xmlns:p14="http://schemas.microsoft.com/office/powerpoint/2010/main" val="36588024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C0B33A0-2D83-4904-8E04-062BF1EF93B9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6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23875" y="2082199"/>
            <a:ext cx="8115299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Иммунитеты от применения антимонопольного законодательства</a:t>
            </a:r>
          </a:p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в отношении результатов интеллектуальной деятельности сдерживают развитие конкуренции в условиях цифровой экономики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5" name="Rectangle 2"/>
          <p:cNvSpPr txBox="1">
            <a:spLocks/>
          </p:cNvSpPr>
          <p:nvPr/>
        </p:nvSpPr>
        <p:spPr bwMode="auto">
          <a:xfrm>
            <a:off x="-176784" y="167647"/>
            <a:ext cx="9144000" cy="4606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+mj-lt"/>
                <a:ea typeface="ＭＳ Ｐゴシック" charset="-128"/>
                <a:cs typeface="ＭＳ Ｐゴシック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charset="-128"/>
                <a:cs typeface="ＭＳ Ｐゴシック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charset="-128"/>
                <a:cs typeface="ＭＳ Ｐゴシック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charset="-128"/>
                <a:cs typeface="ＭＳ Ｐゴシック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charset="-128"/>
                <a:cs typeface="ＭＳ Ｐゴシック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9pPr>
          </a:lstStyle>
          <a:p>
            <a:pPr algn="r">
              <a:lnSpc>
                <a:spcPts val="2200"/>
              </a:lnSpc>
              <a:buSzPct val="45000"/>
              <a:buFont typeface="StarSymbol"/>
              <a:buNone/>
            </a:pPr>
            <a:r>
              <a:rPr lang="ru-RU" sz="2800" b="1" kern="0" dirty="0" smtClean="0">
                <a:solidFill>
                  <a:srgbClr val="FFFFFF"/>
                </a:solidFill>
                <a:ea typeface="ＭＳ Ｐゴシック" pitchFamily="34" charset="-128"/>
              </a:rPr>
              <a:t>Интеллектуальная собственность</a:t>
            </a:r>
          </a:p>
        </p:txBody>
      </p:sp>
    </p:spTree>
    <p:extLst>
      <p:ext uri="{BB962C8B-B14F-4D97-AF65-F5344CB8AC3E}">
        <p14:creationId xmlns:p14="http://schemas.microsoft.com/office/powerpoint/2010/main" val="30399498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Прямоугольник 6"/>
          <p:cNvSpPr>
            <a:spLocks noChangeArrowheads="1"/>
          </p:cNvSpPr>
          <p:nvPr/>
        </p:nvSpPr>
        <p:spPr bwMode="auto">
          <a:xfrm>
            <a:off x="2639682" y="3542581"/>
            <a:ext cx="6161417" cy="29743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58775" indent="-358775">
              <a:spcBef>
                <a:spcPct val="20000"/>
              </a:spcBef>
              <a:buChar char="•"/>
              <a:defRPr sz="32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lnSpc>
                <a:spcPts val="2400"/>
              </a:lnSpc>
              <a:spcBef>
                <a:spcPts val="600"/>
              </a:spcBef>
              <a:spcAft>
                <a:spcPct val="0"/>
              </a:spcAft>
            </a:pPr>
            <a:endParaRPr lang="en-US" altLang="ru-RU" sz="2400">
              <a:solidFill>
                <a:srgbClr val="000090"/>
              </a:solidFill>
            </a:endParaRP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xmlns="" id="{EC6E00D7-D981-4660-9461-FDA73B5F3041}"/>
              </a:ext>
            </a:extLst>
          </p:cNvPr>
          <p:cNvSpPr/>
          <p:nvPr/>
        </p:nvSpPr>
        <p:spPr>
          <a:xfrm>
            <a:off x="476133" y="1588200"/>
            <a:ext cx="8077317" cy="3908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1800"/>
              </a:spcAft>
            </a:pPr>
            <a:r>
              <a:rPr lang="ru-RU" sz="2800" b="1" dirty="0">
                <a:solidFill>
                  <a:srgbClr val="008080"/>
                </a:solidFill>
                <a:latin typeface="Roboto"/>
              </a:rPr>
              <a:t>7 февраля 2017 г. – запуск электронной торговой площадки для проведения закрытых торгов в электронной форме:</a:t>
            </a:r>
          </a:p>
          <a:p>
            <a:pPr marL="742950" lvl="1" indent="-285750" algn="just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ru-RU" sz="2400" b="1" dirty="0">
                <a:solidFill>
                  <a:srgbClr val="333399"/>
                </a:solidFill>
              </a:rPr>
              <a:t>Создана ПАО «Сбербанк» и ГК «</a:t>
            </a:r>
            <a:r>
              <a:rPr lang="ru-RU" sz="2400" b="1" dirty="0" err="1">
                <a:solidFill>
                  <a:srgbClr val="333399"/>
                </a:solidFill>
              </a:rPr>
              <a:t>Ростех</a:t>
            </a:r>
            <a:r>
              <a:rPr lang="ru-RU" sz="2400" b="1" dirty="0">
                <a:solidFill>
                  <a:srgbClr val="333399"/>
                </a:solidFill>
              </a:rPr>
              <a:t>» при содействии ФАС России, соответствует требованиям ФСБ </a:t>
            </a:r>
            <a:r>
              <a:rPr lang="ru-RU" sz="2400" b="1" dirty="0" smtClean="0">
                <a:solidFill>
                  <a:srgbClr val="333399"/>
                </a:solidFill>
              </a:rPr>
              <a:t>России</a:t>
            </a:r>
            <a:endParaRPr lang="ru-RU" sz="2400" b="1" dirty="0">
              <a:solidFill>
                <a:srgbClr val="333399"/>
              </a:solidFill>
            </a:endParaRPr>
          </a:p>
          <a:p>
            <a:pPr marL="742950" lvl="1" indent="-285750" algn="just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ru-RU" sz="2400" b="1" dirty="0">
                <a:solidFill>
                  <a:srgbClr val="333399"/>
                </a:solidFill>
              </a:rPr>
              <a:t>Ускорение процедур за счет электронного документооборота и </a:t>
            </a:r>
            <a:r>
              <a:rPr lang="ru-RU" sz="2400" b="1" dirty="0">
                <a:solidFill>
                  <a:srgbClr val="FF0000"/>
                </a:solidFill>
              </a:rPr>
              <a:t>экономия в среднем более чем 10% </a:t>
            </a:r>
            <a:r>
              <a:rPr lang="ru-RU" sz="2400" b="1" dirty="0">
                <a:solidFill>
                  <a:srgbClr val="333399"/>
                </a:solidFill>
              </a:rPr>
              <a:t>от начальной цены </a:t>
            </a:r>
            <a:r>
              <a:rPr lang="ru-RU" sz="2400" b="1" dirty="0" smtClean="0">
                <a:solidFill>
                  <a:srgbClr val="333399"/>
                </a:solidFill>
              </a:rPr>
              <a:t>контракта</a:t>
            </a:r>
            <a:endParaRPr lang="ru-RU" sz="2400" b="1" dirty="0">
              <a:solidFill>
                <a:srgbClr val="333399"/>
              </a:solidFill>
            </a:endParaRPr>
          </a:p>
        </p:txBody>
      </p:sp>
      <p:sp>
        <p:nvSpPr>
          <p:cNvPr id="9" name="Rectangle 2"/>
          <p:cNvSpPr txBox="1">
            <a:spLocks/>
          </p:cNvSpPr>
          <p:nvPr/>
        </p:nvSpPr>
        <p:spPr bwMode="auto">
          <a:xfrm>
            <a:off x="-176784" y="167647"/>
            <a:ext cx="9144000" cy="4606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+mj-lt"/>
                <a:ea typeface="ＭＳ Ｐゴシック" charset="-128"/>
                <a:cs typeface="ＭＳ Ｐゴシック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charset="-128"/>
                <a:cs typeface="ＭＳ Ｐゴシック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charset="-128"/>
                <a:cs typeface="ＭＳ Ｐゴシック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charset="-128"/>
                <a:cs typeface="ＭＳ Ｐゴシック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charset="-128"/>
                <a:cs typeface="ＭＳ Ｐゴシック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9pPr>
          </a:lstStyle>
          <a:p>
            <a:pPr algn="r">
              <a:lnSpc>
                <a:spcPts val="2200"/>
              </a:lnSpc>
              <a:buSzPct val="45000"/>
              <a:buFont typeface="StarSymbol"/>
              <a:buNone/>
            </a:pPr>
            <a:r>
              <a:rPr lang="ru-RU" sz="2800" b="1" kern="0" dirty="0" err="1" smtClean="0">
                <a:solidFill>
                  <a:srgbClr val="FFFFFF"/>
                </a:solidFill>
                <a:ea typeface="ＭＳ Ｐゴシック" pitchFamily="34" charset="-128"/>
              </a:rPr>
              <a:t>Гособоронзаказ</a:t>
            </a:r>
            <a:endParaRPr lang="ru-RU" sz="2800" b="1" kern="0" dirty="0" smtClean="0">
              <a:solidFill>
                <a:srgbClr val="FFFFFF"/>
              </a:solidFill>
              <a:ea typeface="ＭＳ Ｐゴシック" pitchFamily="34" charset="-128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0"/>
          </p:nvPr>
        </p:nvSpPr>
        <p:spPr>
          <a:xfrm>
            <a:off x="7010400" y="6599789"/>
            <a:ext cx="2133600" cy="304800"/>
          </a:xfrm>
        </p:spPr>
        <p:txBody>
          <a:bodyPr/>
          <a:lstStyle/>
          <a:p>
            <a:pPr>
              <a:defRPr/>
            </a:pPr>
            <a:fld id="{BC763ACF-489A-4BAD-B362-0ACED2251F57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7</a:t>
            </a:fld>
            <a:endParaRPr lang="ru-R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61232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C0B33A0-2D83-4904-8E04-062BF1EF93B9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8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03521" y="987125"/>
            <a:ext cx="8663695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dirty="0">
                <a:solidFill>
                  <a:srgbClr val="008080"/>
                </a:solidFill>
              </a:rPr>
              <a:t>Антимонопольный комплаенс – механизм снижения рисков для конкуренции</a:t>
            </a:r>
          </a:p>
          <a:p>
            <a:endParaRPr lang="ru-RU" sz="2000" b="1" dirty="0">
              <a:solidFill>
                <a:srgbClr val="000000"/>
              </a:solidFill>
            </a:endParaRPr>
          </a:p>
          <a:p>
            <a:pPr algn="just"/>
            <a:r>
              <a:rPr lang="ru-RU" sz="2400" b="1" dirty="0">
                <a:solidFill>
                  <a:srgbClr val="333399"/>
                </a:solidFill>
              </a:rPr>
              <a:t>Многие компании на добровольной основе начали внедрять </a:t>
            </a:r>
            <a:r>
              <a:rPr lang="ru-RU" sz="2400" b="1" dirty="0" smtClean="0">
                <a:solidFill>
                  <a:srgbClr val="333399"/>
                </a:solidFill>
              </a:rPr>
              <a:t>антимонопольный </a:t>
            </a:r>
            <a:r>
              <a:rPr lang="ru-RU" sz="2400" b="1" dirty="0" err="1" smtClean="0">
                <a:solidFill>
                  <a:srgbClr val="333399"/>
                </a:solidFill>
              </a:rPr>
              <a:t>комплаенс</a:t>
            </a:r>
            <a:endParaRPr lang="ru-RU" sz="2400" b="1" dirty="0">
              <a:solidFill>
                <a:srgbClr val="333399"/>
              </a:solidFill>
            </a:endParaRPr>
          </a:p>
          <a:p>
            <a:endParaRPr lang="ru-RU" sz="2000" b="1" dirty="0">
              <a:solidFill>
                <a:srgbClr val="FF0000"/>
              </a:solidFill>
            </a:endParaRPr>
          </a:p>
        </p:txBody>
      </p:sp>
      <p:pic>
        <p:nvPicPr>
          <p:cNvPr id="5122" name="Picture 2" descr="http://storgom.ru/media/03/59/2vkiu8i75mefhfne.jpg">
            <a:extLst>
              <a:ext uri="{FF2B5EF4-FFF2-40B4-BE49-F238E27FC236}">
                <a16:creationId xmlns:a16="http://schemas.microsoft.com/office/drawing/2014/main" xmlns="" id="{F7F78071-AB90-47EA-88A6-745775FB49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8775" y="4078894"/>
            <a:ext cx="1446435" cy="8819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http://freevector.co/wp-content/uploads/2013/11/baltika-88021.png">
            <a:extLst>
              <a:ext uri="{FF2B5EF4-FFF2-40B4-BE49-F238E27FC236}">
                <a16:creationId xmlns:a16="http://schemas.microsoft.com/office/drawing/2014/main" xmlns="" id="{90E80540-6DF3-4629-B63D-DFB5A12C55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1831" y="3860619"/>
            <a:ext cx="1077388" cy="10761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xmlns="" id="{006C5E4F-8DBD-4D40-9D60-199C75788CA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882" y="2899128"/>
            <a:ext cx="2512464" cy="1179766"/>
          </a:xfrm>
          <a:prstGeom prst="rect">
            <a:avLst/>
          </a:prstGeom>
        </p:spPr>
      </p:pic>
      <p:pic>
        <p:nvPicPr>
          <p:cNvPr id="5130" name="Picture 10" descr="http://avtodortest.soap.web-n-roll.ru/upload/medialibrary/25f/25f072e528b780c187b55c4fcf4c2c27.png">
            <a:extLst>
              <a:ext uri="{FF2B5EF4-FFF2-40B4-BE49-F238E27FC236}">
                <a16:creationId xmlns:a16="http://schemas.microsoft.com/office/drawing/2014/main" xmlns="" id="{9A469107-DA4F-4A36-90D7-A5AEAEEFFE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2951" y="3241668"/>
            <a:ext cx="2759256" cy="459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32" name="Picture 12" descr="http://www.ra-kontrast.ru/upload/medialibrary/c3a/c3a4cdedb52ecc680f0dc9a4a3c0b57e.jpg">
            <a:extLst>
              <a:ext uri="{FF2B5EF4-FFF2-40B4-BE49-F238E27FC236}">
                <a16:creationId xmlns:a16="http://schemas.microsoft.com/office/drawing/2014/main" xmlns="" id="{32D7EA91-7919-4C14-8CFB-D4B9BFA280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2469" y="4241004"/>
            <a:ext cx="1376456" cy="557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8037" y="3138334"/>
            <a:ext cx="1770222" cy="592047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362146" y="5267255"/>
            <a:ext cx="847006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</a:pPr>
            <a:r>
              <a:rPr lang="ru-RU" sz="2400" b="1" dirty="0">
                <a:solidFill>
                  <a:srgbClr val="008080"/>
                </a:solidFill>
                <a:latin typeface="Roboto"/>
              </a:rPr>
              <a:t>26 апреля 2017 </a:t>
            </a:r>
            <a:r>
              <a:rPr lang="ru-RU" sz="2400" b="1" dirty="0" smtClean="0">
                <a:solidFill>
                  <a:srgbClr val="008080"/>
                </a:solidFill>
                <a:latin typeface="Roboto"/>
              </a:rPr>
              <a:t>года утверждены </a:t>
            </a:r>
            <a:r>
              <a:rPr lang="ru-RU" sz="2400" b="1" dirty="0">
                <a:solidFill>
                  <a:srgbClr val="008080"/>
                </a:solidFill>
                <a:latin typeface="Roboto"/>
              </a:rPr>
              <a:t>Методические рекомендации по внедрению </a:t>
            </a:r>
            <a:r>
              <a:rPr lang="ru-RU" sz="2400" b="1" dirty="0" smtClean="0">
                <a:solidFill>
                  <a:srgbClr val="008080"/>
                </a:solidFill>
                <a:latin typeface="Roboto"/>
              </a:rPr>
              <a:t>антимонопольного </a:t>
            </a:r>
            <a:r>
              <a:rPr lang="ru-RU" sz="2400" b="1" dirty="0" err="1" smtClean="0">
                <a:solidFill>
                  <a:srgbClr val="008080"/>
                </a:solidFill>
                <a:latin typeface="Roboto"/>
              </a:rPr>
              <a:t>комплаенса</a:t>
            </a:r>
            <a:r>
              <a:rPr lang="ru-RU" sz="2400" b="1" dirty="0" smtClean="0">
                <a:solidFill>
                  <a:srgbClr val="008080"/>
                </a:solidFill>
                <a:latin typeface="Roboto"/>
              </a:rPr>
              <a:t> в </a:t>
            </a:r>
            <a:r>
              <a:rPr lang="ru-RU" sz="2400" b="1" dirty="0">
                <a:solidFill>
                  <a:srgbClr val="008080"/>
                </a:solidFill>
                <a:latin typeface="Roboto"/>
              </a:rPr>
              <a:t>сфере </a:t>
            </a:r>
            <a:r>
              <a:rPr lang="ru-RU" sz="2400" b="1" dirty="0" smtClean="0">
                <a:solidFill>
                  <a:srgbClr val="008080"/>
                </a:solidFill>
                <a:latin typeface="Roboto"/>
              </a:rPr>
              <a:t>ГОЗ</a:t>
            </a:r>
            <a:endParaRPr lang="ru-RU" sz="2400" b="1" dirty="0">
              <a:solidFill>
                <a:srgbClr val="008080"/>
              </a:solidFill>
              <a:latin typeface="Roboto"/>
            </a:endParaRPr>
          </a:p>
        </p:txBody>
      </p:sp>
      <p:sp>
        <p:nvSpPr>
          <p:cNvPr id="12" name="Rectangle 2"/>
          <p:cNvSpPr txBox="1">
            <a:spLocks/>
          </p:cNvSpPr>
          <p:nvPr/>
        </p:nvSpPr>
        <p:spPr bwMode="auto">
          <a:xfrm>
            <a:off x="-176784" y="167647"/>
            <a:ext cx="9144000" cy="4606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+mj-lt"/>
                <a:ea typeface="ＭＳ Ｐゴシック" charset="-128"/>
                <a:cs typeface="ＭＳ Ｐゴシック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charset="-128"/>
                <a:cs typeface="ＭＳ Ｐゴシック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charset="-128"/>
                <a:cs typeface="ＭＳ Ｐゴシック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charset="-128"/>
                <a:cs typeface="ＭＳ Ｐゴシック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charset="-128"/>
                <a:cs typeface="ＭＳ Ｐゴシック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9pPr>
          </a:lstStyle>
          <a:p>
            <a:pPr algn="r">
              <a:lnSpc>
                <a:spcPts val="2200"/>
              </a:lnSpc>
              <a:buSzPct val="45000"/>
              <a:buFont typeface="StarSymbol"/>
              <a:buNone/>
            </a:pPr>
            <a:r>
              <a:rPr lang="ru-RU" sz="2800" b="1" kern="0" dirty="0" err="1" smtClean="0">
                <a:solidFill>
                  <a:srgbClr val="FFFFFF"/>
                </a:solidFill>
                <a:ea typeface="ＭＳ Ｐゴシック" pitchFamily="34" charset="-128"/>
              </a:rPr>
              <a:t>Комплаенс</a:t>
            </a:r>
            <a:endParaRPr lang="ru-RU" sz="2800" b="1" kern="0" dirty="0" smtClean="0">
              <a:solidFill>
                <a:srgbClr val="FFFFFF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949684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C0B33A0-2D83-4904-8E04-062BF1EF93B9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9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3398" y="1315134"/>
            <a:ext cx="814251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8080"/>
                </a:solidFill>
              </a:rPr>
              <a:t>Правительство РФ обеспечило реализацию принципа «инфляция минус»</a:t>
            </a:r>
            <a:endParaRPr lang="ru-RU" sz="2800" b="1" dirty="0">
              <a:solidFill>
                <a:srgbClr val="00808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5813" y="2632304"/>
            <a:ext cx="8697686" cy="28815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1200"/>
              </a:spcAft>
            </a:pPr>
            <a:r>
              <a:rPr lang="ru-RU" sz="2200" b="1" dirty="0">
                <a:solidFill>
                  <a:schemeClr val="accent2"/>
                </a:solidFill>
                <a:latin typeface="+mj-lt"/>
                <a:ea typeface="Cambria" panose="02040503050406030204" pitchFamily="18" charset="0"/>
                <a:cs typeface="Times New Roman" panose="02020603050405020304" pitchFamily="18" charset="0"/>
              </a:rPr>
              <a:t>В 2016 году </a:t>
            </a:r>
            <a:r>
              <a:rPr lang="ru-RU" sz="2200" b="1" dirty="0">
                <a:solidFill>
                  <a:schemeClr val="accent2"/>
                </a:solidFill>
                <a:latin typeface="+mj-lt"/>
                <a:cs typeface="Times New Roman" panose="02020603050405020304" pitchFamily="18" charset="0"/>
              </a:rPr>
              <a:t>при уровне инфляции </a:t>
            </a:r>
            <a:r>
              <a:rPr lang="en-US" sz="2200" b="1" dirty="0" smtClean="0">
                <a:solidFill>
                  <a:schemeClr val="accent2"/>
                </a:solidFill>
                <a:latin typeface="+mj-lt"/>
                <a:cs typeface="Times New Roman" panose="02020603050405020304" pitchFamily="18" charset="0"/>
              </a:rPr>
              <a:t>5</a:t>
            </a:r>
            <a:r>
              <a:rPr lang="ru-RU" sz="2200" b="1" dirty="0" smtClean="0">
                <a:solidFill>
                  <a:schemeClr val="accent2"/>
                </a:solidFill>
                <a:latin typeface="+mj-lt"/>
                <a:cs typeface="Times New Roman" panose="02020603050405020304" pitchFamily="18" charset="0"/>
              </a:rPr>
              <a:t>,4 </a:t>
            </a:r>
            <a:r>
              <a:rPr lang="ru-RU" sz="2200" b="1" dirty="0">
                <a:solidFill>
                  <a:schemeClr val="accent2"/>
                </a:solidFill>
                <a:latin typeface="+mj-lt"/>
                <a:cs typeface="Times New Roman" panose="02020603050405020304" pitchFamily="18" charset="0"/>
              </a:rPr>
              <a:t>% </a:t>
            </a:r>
            <a:r>
              <a:rPr lang="ru-RU" sz="2200" b="1" dirty="0" smtClean="0">
                <a:solidFill>
                  <a:schemeClr val="accent2"/>
                </a:solidFill>
                <a:latin typeface="+mj-lt"/>
                <a:ea typeface="Cambria" panose="02040503050406030204" pitchFamily="18" charset="0"/>
                <a:cs typeface="Times New Roman" panose="02020603050405020304" pitchFamily="18" charset="0"/>
              </a:rPr>
              <a:t>рост </a:t>
            </a:r>
            <a:r>
              <a:rPr lang="ru-RU" sz="2200" b="1" dirty="0">
                <a:solidFill>
                  <a:schemeClr val="accent2"/>
                </a:solidFill>
                <a:latin typeface="+mj-lt"/>
                <a:ea typeface="Cambria" panose="02040503050406030204" pitchFamily="18" charset="0"/>
                <a:cs typeface="Times New Roman" panose="02020603050405020304" pitchFamily="18" charset="0"/>
              </a:rPr>
              <a:t>тарифов </a:t>
            </a:r>
            <a:r>
              <a:rPr lang="ru-RU" sz="2200" b="1" dirty="0" smtClean="0">
                <a:solidFill>
                  <a:schemeClr val="accent2"/>
                </a:solidFill>
                <a:latin typeface="+mj-lt"/>
                <a:cs typeface="Times New Roman" panose="02020603050405020304" pitchFamily="18" charset="0"/>
              </a:rPr>
              <a:t>составил</a:t>
            </a:r>
            <a:r>
              <a:rPr lang="ru-RU" sz="2200" b="1" dirty="0">
                <a:solidFill>
                  <a:schemeClr val="accent2"/>
                </a:solidFill>
                <a:latin typeface="+mj-lt"/>
                <a:cs typeface="Times New Roman" panose="02020603050405020304" pitchFamily="18" charset="0"/>
              </a:rPr>
              <a:t>:</a:t>
            </a:r>
          </a:p>
          <a:p>
            <a:pPr indent="450215">
              <a:lnSpc>
                <a:spcPct val="107000"/>
              </a:lnSpc>
              <a:spcAft>
                <a:spcPts val="1200"/>
              </a:spcAft>
            </a:pPr>
            <a:r>
              <a:rPr lang="ru-RU" sz="2200" dirty="0" smtClean="0">
                <a:solidFill>
                  <a:srgbClr val="333399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газ:</a:t>
            </a:r>
            <a:r>
              <a:rPr lang="ru-RU" sz="2200" dirty="0">
                <a:solidFill>
                  <a:srgbClr val="333399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smtClean="0">
                <a:solidFill>
                  <a:srgbClr val="333399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2200" dirty="0">
                <a:solidFill>
                  <a:srgbClr val="333399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промышленности - </a:t>
            </a:r>
            <a:r>
              <a:rPr lang="ru-RU" sz="2200" b="1" dirty="0" smtClean="0">
                <a:solidFill>
                  <a:srgbClr val="333399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0%, </a:t>
            </a:r>
            <a:r>
              <a:rPr lang="ru-RU" sz="2200" dirty="0" smtClean="0">
                <a:solidFill>
                  <a:srgbClr val="333399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для населения - </a:t>
            </a:r>
            <a:r>
              <a:rPr lang="ru-RU" sz="2200" b="1" dirty="0" smtClean="0">
                <a:solidFill>
                  <a:srgbClr val="333399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2%</a:t>
            </a:r>
            <a:endParaRPr lang="ru-RU" sz="2200" b="1" dirty="0" smtClean="0">
              <a:solidFill>
                <a:srgbClr val="333399"/>
              </a:solidFill>
              <a:latin typeface="+mj-lt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indent="450215">
              <a:lnSpc>
                <a:spcPct val="107000"/>
              </a:lnSpc>
              <a:spcAft>
                <a:spcPts val="1200"/>
              </a:spcAft>
            </a:pPr>
            <a:r>
              <a:rPr lang="ru-RU" sz="2200" dirty="0" smtClean="0">
                <a:solidFill>
                  <a:srgbClr val="333399"/>
                </a:solidFill>
                <a:latin typeface="+mj-lt"/>
                <a:ea typeface="Cambria" panose="02040503050406030204" pitchFamily="18" charset="0"/>
                <a:cs typeface="Times New Roman" panose="02020603050405020304" pitchFamily="18" charset="0"/>
              </a:rPr>
              <a:t>тарифы для населения в электроэнергетике – </a:t>
            </a:r>
            <a:r>
              <a:rPr lang="ru-RU" sz="2200" b="1" dirty="0">
                <a:solidFill>
                  <a:srgbClr val="333399"/>
                </a:solidFill>
                <a:latin typeface="+mj-lt"/>
                <a:ea typeface="Cambria" panose="02040503050406030204" pitchFamily="18" charset="0"/>
                <a:cs typeface="Times New Roman" panose="02020603050405020304" pitchFamily="18" charset="0"/>
              </a:rPr>
              <a:t>5%</a:t>
            </a:r>
          </a:p>
          <a:p>
            <a:pPr indent="450215">
              <a:lnSpc>
                <a:spcPct val="107000"/>
              </a:lnSpc>
              <a:spcAft>
                <a:spcPts val="1200"/>
              </a:spcAft>
            </a:pPr>
            <a:r>
              <a:rPr lang="ru-RU" sz="2200" dirty="0">
                <a:solidFill>
                  <a:srgbClr val="333399"/>
                </a:solidFill>
                <a:latin typeface="+mj-lt"/>
                <a:ea typeface="Cambria" panose="02040503050406030204" pitchFamily="18" charset="0"/>
                <a:cs typeface="Times New Roman" panose="02020603050405020304" pitchFamily="18" charset="0"/>
              </a:rPr>
              <a:t>индекс платы граждан за услуги ЖКХ – </a:t>
            </a:r>
            <a:r>
              <a:rPr lang="ru-RU" sz="2200" b="1" dirty="0">
                <a:solidFill>
                  <a:srgbClr val="333399"/>
                </a:solidFill>
                <a:latin typeface="+mj-lt"/>
                <a:ea typeface="Cambria" panose="02040503050406030204" pitchFamily="18" charset="0"/>
                <a:cs typeface="Times New Roman" panose="02020603050405020304" pitchFamily="18" charset="0"/>
              </a:rPr>
              <a:t>4%</a:t>
            </a:r>
          </a:p>
          <a:p>
            <a:pPr indent="450215">
              <a:lnSpc>
                <a:spcPct val="107000"/>
              </a:lnSpc>
              <a:spcAft>
                <a:spcPts val="1200"/>
              </a:spcAft>
            </a:pPr>
            <a:r>
              <a:rPr lang="ru-RU" sz="2200" dirty="0" smtClean="0">
                <a:solidFill>
                  <a:srgbClr val="333399"/>
                </a:solidFill>
                <a:latin typeface="+mj-lt"/>
                <a:ea typeface="Cambria" panose="02040503050406030204" pitchFamily="18" charset="0"/>
                <a:cs typeface="Times New Roman" panose="02020603050405020304" pitchFamily="18" charset="0"/>
              </a:rPr>
              <a:t>индексация </a:t>
            </a:r>
            <a:r>
              <a:rPr lang="ru-RU" sz="2200" dirty="0">
                <a:solidFill>
                  <a:srgbClr val="333399"/>
                </a:solidFill>
                <a:latin typeface="+mj-lt"/>
                <a:ea typeface="Cambria" panose="02040503050406030204" pitchFamily="18" charset="0"/>
                <a:cs typeface="Times New Roman" panose="02020603050405020304" pitchFamily="18" charset="0"/>
              </a:rPr>
              <a:t>тарифов на ж/д пассажирские перевозки - </a:t>
            </a:r>
            <a:r>
              <a:rPr lang="ru-RU" sz="2200" b="1" dirty="0">
                <a:solidFill>
                  <a:srgbClr val="333399"/>
                </a:solidFill>
                <a:latin typeface="+mj-lt"/>
                <a:ea typeface="Cambria" panose="02040503050406030204" pitchFamily="18" charset="0"/>
                <a:cs typeface="Times New Roman" panose="02020603050405020304" pitchFamily="18" charset="0"/>
              </a:rPr>
              <a:t>4</a:t>
            </a:r>
            <a:r>
              <a:rPr lang="ru-RU" sz="2200" b="1" dirty="0" smtClean="0">
                <a:solidFill>
                  <a:srgbClr val="333399"/>
                </a:solidFill>
                <a:latin typeface="+mj-lt"/>
                <a:ea typeface="Cambria" panose="02040503050406030204" pitchFamily="18" charset="0"/>
                <a:cs typeface="Times New Roman" panose="02020603050405020304" pitchFamily="18" charset="0"/>
              </a:rPr>
              <a:t>%</a:t>
            </a:r>
            <a:endParaRPr lang="ru-RU" sz="2200" b="1" dirty="0">
              <a:solidFill>
                <a:srgbClr val="333399"/>
              </a:solidFill>
              <a:effectLst/>
              <a:latin typeface="+mj-lt"/>
              <a:ea typeface="Cambria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 Box 3077">
            <a:extLst>
              <a:ext uri="{FF2B5EF4-FFF2-40B4-BE49-F238E27FC236}">
                <a16:creationId xmlns="" xmlns:a16="http://schemas.microsoft.com/office/drawing/2014/main" id="{9361B771-7A27-4E3A-BF7D-6982B6C7F4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13" y="90033"/>
            <a:ext cx="9040812" cy="5411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 eaLnBrk="0" fontAlgn="base" hangingPunct="0">
              <a:lnSpc>
                <a:spcPts val="35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ru-RU" altLang="ru-RU" sz="2800" b="1" kern="0" dirty="0" smtClean="0">
                <a:solidFill>
                  <a:srgbClr val="FFFFFF"/>
                </a:solidFill>
                <a:latin typeface="+mj-lt"/>
                <a:ea typeface="ＭＳ Ｐゴシック" pitchFamily="34" charset="-128"/>
                <a:cs typeface="ＭＳ Ｐゴシック" charset="-128"/>
              </a:rPr>
              <a:t>Тарифная </a:t>
            </a:r>
            <a:r>
              <a:rPr lang="ru-RU" altLang="ru-RU" sz="2800" b="1" kern="0" dirty="0">
                <a:solidFill>
                  <a:srgbClr val="FFFFFF"/>
                </a:solidFill>
                <a:latin typeface="+mj-lt"/>
                <a:ea typeface="ＭＳ Ｐゴシック" pitchFamily="34" charset="-128"/>
                <a:cs typeface="ＭＳ Ｐゴシック" charset="-128"/>
              </a:rPr>
              <a:t>политика</a:t>
            </a:r>
          </a:p>
        </p:txBody>
      </p:sp>
    </p:spTree>
    <p:extLst>
      <p:ext uri="{BB962C8B-B14F-4D97-AF65-F5344CB8AC3E}">
        <p14:creationId xmlns:p14="http://schemas.microsoft.com/office/powerpoint/2010/main" val="3083953677"/>
      </p:ext>
    </p:extLst>
  </p:cSld>
  <p:clrMapOvr>
    <a:masterClrMapping/>
  </p:clrMapOvr>
</p:sld>
</file>

<file path=ppt/theme/theme1.xml><?xml version="1.0" encoding="utf-8"?>
<a:theme xmlns:a="http://schemas.openxmlformats.org/drawingml/2006/main" name="2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Оформление по умолчанию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  <a:fontScheme name="Оформление по умолчанию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Апекс">
    <a:fillStyleLst>
      <a:solidFill>
        <a:schemeClr val="phClr"/>
      </a:solidFill>
      <a:gradFill rotWithShape="1">
        <a:gsLst>
          <a:gs pos="20000">
            <a:schemeClr val="phClr">
              <a:tint val="9000"/>
            </a:schemeClr>
          </a:gs>
          <a:gs pos="100000">
            <a:schemeClr val="phClr">
              <a:tint val="70000"/>
              <a:satMod val="100000"/>
            </a:schemeClr>
          </a:gs>
        </a:gsLst>
        <a:path path="circle">
          <a:fillToRect l="-15000" t="-15000" r="115000" b="115000"/>
        </a:path>
      </a:gradFill>
      <a:gradFill rotWithShape="1">
        <a:gsLst>
          <a:gs pos="0">
            <a:schemeClr val="phClr">
              <a:shade val="60000"/>
            </a:schemeClr>
          </a:gs>
          <a:gs pos="33000">
            <a:schemeClr val="phClr">
              <a:tint val="86500"/>
            </a:schemeClr>
          </a:gs>
          <a:gs pos="46750">
            <a:schemeClr val="phClr">
              <a:tint val="71000"/>
              <a:satMod val="112000"/>
            </a:schemeClr>
          </a:gs>
          <a:gs pos="53000">
            <a:schemeClr val="phClr">
              <a:tint val="71000"/>
              <a:satMod val="112000"/>
            </a:schemeClr>
          </a:gs>
          <a:gs pos="68000">
            <a:schemeClr val="phClr">
              <a:tint val="86000"/>
            </a:schemeClr>
          </a:gs>
          <a:gs pos="100000">
            <a:schemeClr val="phClr">
              <a:shade val="60000"/>
            </a:schemeClr>
          </a:gs>
        </a:gsLst>
        <a:lin ang="8350000" scaled="1"/>
      </a:gradFill>
    </a:fillStyleLst>
    <a:lnStyleLst>
      <a:ln w="9525" cap="flat" cmpd="sng" algn="ctr">
        <a:solidFill>
          <a:schemeClr val="phClr">
            <a:shade val="48000"/>
            <a:satMod val="110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130000" dist="101600" dir="2700000" algn="tl" rotWithShape="0">
            <a:srgbClr val="000000">
              <a:alpha val="35000"/>
            </a:srgbClr>
          </a:outerShdw>
        </a:effectLst>
      </a:effectStyle>
      <a:effectStyle>
        <a:effectLst>
          <a:outerShdw blurRad="190500" dist="228600" dir="2700000" sy="90000" rotWithShape="0">
            <a:srgbClr val="000000">
              <a:alpha val="25500"/>
            </a:srgbClr>
          </a:outerShdw>
        </a:effectLst>
      </a:effectStyle>
      <a:effectStyle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100000"/>
          </a:lightRig>
        </a:scene3d>
        <a:sp3d>
          <a:bevelT w="50800" h="508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4827</TotalTime>
  <Words>907</Words>
  <Application>Microsoft Office PowerPoint</Application>
  <PresentationFormat>Экран (4:3)</PresentationFormat>
  <Paragraphs>155</Paragraphs>
  <Slides>20</Slides>
  <Notes>7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11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20</vt:i4>
      </vt:variant>
    </vt:vector>
  </HeadingPairs>
  <TitlesOfParts>
    <vt:vector size="33" baseType="lpstr">
      <vt:lpstr>MS PGothic</vt:lpstr>
      <vt:lpstr>MS PGothic</vt:lpstr>
      <vt:lpstr>Arial</vt:lpstr>
      <vt:lpstr>Calibri</vt:lpstr>
      <vt:lpstr>Calibri Light</vt:lpstr>
      <vt:lpstr>Cambria</vt:lpstr>
      <vt:lpstr>Mangal</vt:lpstr>
      <vt:lpstr>Roboto</vt:lpstr>
      <vt:lpstr>StarSymbol</vt:lpstr>
      <vt:lpstr>Times New Roman</vt:lpstr>
      <vt:lpstr>Wingdings</vt:lpstr>
      <vt:lpstr>2_Оформление по умолчанию</vt:lpstr>
      <vt:lpstr>Тема Office</vt:lpstr>
      <vt:lpstr>Презентация PowerPoint</vt:lpstr>
      <vt:lpstr>Орган предупредительного контроля</vt:lpstr>
      <vt:lpstr>Орган предупредительного контроля</vt:lpstr>
      <vt:lpstr>Синергия полномочий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Кашунина Ирина Валерьевна</dc:creator>
  <cp:lastModifiedBy>Отчиева Ю.П.</cp:lastModifiedBy>
  <cp:revision>426</cp:revision>
  <cp:lastPrinted>2017-10-05T11:21:42Z</cp:lastPrinted>
  <dcterms:created xsi:type="dcterms:W3CDTF">2016-02-19T07:50:24Z</dcterms:created>
  <dcterms:modified xsi:type="dcterms:W3CDTF">2017-10-10T12:14:09Z</dcterms:modified>
</cp:coreProperties>
</file>