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25" r:id="rId2"/>
    <p:sldMasterId id="2147483738" r:id="rId3"/>
    <p:sldMasterId id="2147483753" r:id="rId4"/>
    <p:sldMasterId id="2147483770" r:id="rId5"/>
    <p:sldMasterId id="2147483787" r:id="rId6"/>
  </p:sldMasterIdLst>
  <p:notesMasterIdLst>
    <p:notesMasterId r:id="rId37"/>
  </p:notesMasterIdLst>
  <p:handoutMasterIdLst>
    <p:handoutMasterId r:id="rId38"/>
  </p:handoutMasterIdLst>
  <p:sldIdLst>
    <p:sldId id="257" r:id="rId7"/>
    <p:sldId id="487" r:id="rId8"/>
    <p:sldId id="565" r:id="rId9"/>
    <p:sldId id="558" r:id="rId10"/>
    <p:sldId id="494" r:id="rId11"/>
    <p:sldId id="516" r:id="rId12"/>
    <p:sldId id="517" r:id="rId13"/>
    <p:sldId id="567" r:id="rId14"/>
    <p:sldId id="548" r:id="rId15"/>
    <p:sldId id="549" r:id="rId16"/>
    <p:sldId id="544" r:id="rId17"/>
    <p:sldId id="545" r:id="rId18"/>
    <p:sldId id="550" r:id="rId19"/>
    <p:sldId id="551" r:id="rId20"/>
    <p:sldId id="569" r:id="rId21"/>
    <p:sldId id="528" r:id="rId22"/>
    <p:sldId id="535" r:id="rId23"/>
    <p:sldId id="532" r:id="rId24"/>
    <p:sldId id="538" r:id="rId25"/>
    <p:sldId id="520" r:id="rId26"/>
    <p:sldId id="521" r:id="rId27"/>
    <p:sldId id="519" r:id="rId28"/>
    <p:sldId id="522" r:id="rId29"/>
    <p:sldId id="534" r:id="rId30"/>
    <p:sldId id="560" r:id="rId31"/>
    <p:sldId id="562" r:id="rId32"/>
    <p:sldId id="563" r:id="rId33"/>
    <p:sldId id="564" r:id="rId34"/>
    <p:sldId id="536" r:id="rId35"/>
    <p:sldId id="527" r:id="rId36"/>
  </p:sldIdLst>
  <p:sldSz cx="9144000" cy="6858000" type="screen4x3"/>
  <p:notesSz cx="9874250"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309"/>
    <a:srgbClr val="008080"/>
    <a:srgbClr val="FFDC6D"/>
    <a:srgbClr val="333399"/>
    <a:srgbClr val="5EA5AB"/>
    <a:srgbClr val="F3B785"/>
    <a:srgbClr val="FCB67C"/>
    <a:srgbClr val="1B1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3" autoAdjust="0"/>
    <p:restoredTop sz="97478" autoAdjust="0"/>
  </p:normalViewPr>
  <p:slideViewPr>
    <p:cSldViewPr snapToGrid="0">
      <p:cViewPr varScale="1">
        <p:scale>
          <a:sx n="88" d="100"/>
          <a:sy n="88" d="100"/>
        </p:scale>
        <p:origin x="73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113" d="100"/>
          <a:sy n="113" d="100"/>
        </p:scale>
        <p:origin x="51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044;&#1080;&#1072;&#1075;&#1088;&#1072;&#1084;&#1084;&#1072;%20&#1074;%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rgbClr val="00B050"/>
            </a:solidFill>
            <a:ln>
              <a:noFill/>
            </a:ln>
            <a:effectLst/>
            <a:sp3d/>
          </c:spPr>
          <c:invertIfNegative val="0"/>
          <c:cat>
            <c:strRef>
              <c:f>'[Диаграмма в Microsoft PowerPoint]уе'!$B$2:$B$40</c:f>
              <c:strCache>
                <c:ptCount val="39"/>
                <c:pt idx="0">
                  <c:v>Республика Калмыкия</c:v>
                </c:pt>
                <c:pt idx="1">
                  <c:v>Забайкальский край</c:v>
                </c:pt>
                <c:pt idx="2">
                  <c:v>Псковская область</c:v>
                </c:pt>
                <c:pt idx="3">
                  <c:v>Республика Дагестан</c:v>
                </c:pt>
                <c:pt idx="4">
                  <c:v>Архангельская область</c:v>
                </c:pt>
                <c:pt idx="5">
                  <c:v>Алтайский край</c:v>
                </c:pt>
                <c:pt idx="6">
                  <c:v>Тверская область</c:v>
                </c:pt>
                <c:pt idx="7">
                  <c:v>Республика Мордовия</c:v>
                </c:pt>
                <c:pt idx="8">
                  <c:v>Новосибирская область</c:v>
                </c:pt>
                <c:pt idx="9">
                  <c:v>Республика Башкортостан</c:v>
                </c:pt>
                <c:pt idx="10">
                  <c:v>Республика Бурятия</c:v>
                </c:pt>
                <c:pt idx="11">
                  <c:v>Астраханская область</c:v>
                </c:pt>
                <c:pt idx="12">
                  <c:v>Республика Алтай</c:v>
                </c:pt>
                <c:pt idx="13">
                  <c:v>Сахалинская область</c:v>
                </c:pt>
                <c:pt idx="14">
                  <c:v>Пермский край</c:v>
                </c:pt>
                <c:pt idx="15">
                  <c:v>Оренбургская область</c:v>
                </c:pt>
                <c:pt idx="16">
                  <c:v>Новгородская область</c:v>
                </c:pt>
                <c:pt idx="17">
                  <c:v>Калининградская область</c:v>
                </c:pt>
                <c:pt idx="18">
                  <c:v>Республика Татарстан</c:v>
                </c:pt>
                <c:pt idx="19">
                  <c:v>Костромская область</c:v>
                </c:pt>
                <c:pt idx="20">
                  <c:v>Республика Тыва</c:v>
                </c:pt>
                <c:pt idx="21">
                  <c:v>Самарская область</c:v>
                </c:pt>
                <c:pt idx="22">
                  <c:v>Красноярский край</c:v>
                </c:pt>
                <c:pt idx="23">
                  <c:v>Иркутская область</c:v>
                </c:pt>
                <c:pt idx="24">
                  <c:v>Республика Хакасия</c:v>
                </c:pt>
                <c:pt idx="25">
                  <c:v>Липецкая область</c:v>
                </c:pt>
                <c:pt idx="26">
                  <c:v>Свердловская область</c:v>
                </c:pt>
                <c:pt idx="27">
                  <c:v>Владимирская область</c:v>
                </c:pt>
                <c:pt idx="28">
                  <c:v>Республика Коми</c:v>
                </c:pt>
                <c:pt idx="29">
                  <c:v>Томская область</c:v>
                </c:pt>
                <c:pt idx="30">
                  <c:v>г.Севастополь</c:v>
                </c:pt>
                <c:pt idx="31">
                  <c:v>Краснодарский край</c:v>
                </c:pt>
                <c:pt idx="32">
                  <c:v>Нижегородская область</c:v>
                </c:pt>
                <c:pt idx="33">
                  <c:v>Республика Карелия</c:v>
                </c:pt>
                <c:pt idx="34">
                  <c:v>Республика Саха (Якутия)</c:v>
                </c:pt>
                <c:pt idx="35">
                  <c:v>Мурманская область</c:v>
                </c:pt>
                <c:pt idx="36">
                  <c:v>Ненецкий автономный округ</c:v>
                </c:pt>
                <c:pt idx="37">
                  <c:v>г.Санкт-Петербург</c:v>
                </c:pt>
                <c:pt idx="38">
                  <c:v>г. Москва</c:v>
                </c:pt>
              </c:strCache>
            </c:strRef>
          </c:cat>
          <c:val>
            <c:numRef>
              <c:f>'[Диаграмма в Microsoft PowerPoint]уе'!$G$2:$G$40</c:f>
              <c:numCache>
                <c:formatCode>0.00</c:formatCode>
                <c:ptCount val="39"/>
                <c:pt idx="0">
                  <c:v>17.711175118245848</c:v>
                </c:pt>
                <c:pt idx="1">
                  <c:v>17.90797691240169</c:v>
                </c:pt>
                <c:pt idx="2">
                  <c:v>19.662454677273693</c:v>
                </c:pt>
                <c:pt idx="3">
                  <c:v>25.875674160349877</c:v>
                </c:pt>
                <c:pt idx="4">
                  <c:v>28.076258078463859</c:v>
                </c:pt>
                <c:pt idx="5">
                  <c:v>28.120682592001771</c:v>
                </c:pt>
                <c:pt idx="6">
                  <c:v>29.267909828689575</c:v>
                </c:pt>
                <c:pt idx="7">
                  <c:v>30.634202864485051</c:v>
                </c:pt>
                <c:pt idx="8">
                  <c:v>31.140752472129776</c:v>
                </c:pt>
                <c:pt idx="9">
                  <c:v>31.402045891295487</c:v>
                </c:pt>
                <c:pt idx="10">
                  <c:v>32.078364776725756</c:v>
                </c:pt>
                <c:pt idx="11">
                  <c:v>33.412578282367051</c:v>
                </c:pt>
                <c:pt idx="12">
                  <c:v>34.755644198151451</c:v>
                </c:pt>
                <c:pt idx="13">
                  <c:v>36.038438097953012</c:v>
                </c:pt>
                <c:pt idx="14">
                  <c:v>36.495300850760039</c:v>
                </c:pt>
                <c:pt idx="15">
                  <c:v>37.171833700360509</c:v>
                </c:pt>
                <c:pt idx="16">
                  <c:v>37.776293187234145</c:v>
                </c:pt>
                <c:pt idx="17">
                  <c:v>37.851708904022495</c:v>
                </c:pt>
                <c:pt idx="18">
                  <c:v>38.220728240259831</c:v>
                </c:pt>
                <c:pt idx="19">
                  <c:v>38.902116365956012</c:v>
                </c:pt>
                <c:pt idx="20">
                  <c:v>40.146571527287094</c:v>
                </c:pt>
                <c:pt idx="21">
                  <c:v>40.946811333233008</c:v>
                </c:pt>
                <c:pt idx="22">
                  <c:v>41.413220248405267</c:v>
                </c:pt>
                <c:pt idx="23">
                  <c:v>43.713593488852524</c:v>
                </c:pt>
                <c:pt idx="24">
                  <c:v>44.693309917902532</c:v>
                </c:pt>
                <c:pt idx="25">
                  <c:v>45.611918006945061</c:v>
                </c:pt>
                <c:pt idx="26">
                  <c:v>48.998177702194958</c:v>
                </c:pt>
                <c:pt idx="27">
                  <c:v>51.458723894495833</c:v>
                </c:pt>
                <c:pt idx="28">
                  <c:v>52.756882357754563</c:v>
                </c:pt>
                <c:pt idx="29">
                  <c:v>53.666752645204838</c:v>
                </c:pt>
                <c:pt idx="30">
                  <c:v>55.754791575814139</c:v>
                </c:pt>
                <c:pt idx="31">
                  <c:v>57.585697120271973</c:v>
                </c:pt>
                <c:pt idx="32">
                  <c:v>58.79990092518738</c:v>
                </c:pt>
                <c:pt idx="33">
                  <c:v>60.151277187428597</c:v>
                </c:pt>
                <c:pt idx="34">
                  <c:v>65.63521892213025</c:v>
                </c:pt>
                <c:pt idx="35">
                  <c:v>70.264116497826095</c:v>
                </c:pt>
                <c:pt idx="36">
                  <c:v>84.370209500433091</c:v>
                </c:pt>
                <c:pt idx="37">
                  <c:v>89.818937604152168</c:v>
                </c:pt>
                <c:pt idx="38">
                  <c:v>91.26133574552081</c:v>
                </c:pt>
              </c:numCache>
            </c:numRef>
          </c:val>
          <c:extLst xmlns:c16r2="http://schemas.microsoft.com/office/drawing/2015/06/chart">
            <c:ext xmlns:c16="http://schemas.microsoft.com/office/drawing/2014/chart" uri="{C3380CC4-5D6E-409C-BE32-E72D297353CC}">
              <c16:uniqueId val="{00000000-91A6-491C-89F3-B0CF93F69C7D}"/>
            </c:ext>
          </c:extLst>
        </c:ser>
        <c:dLbls>
          <c:showLegendKey val="0"/>
          <c:showVal val="0"/>
          <c:showCatName val="0"/>
          <c:showSerName val="0"/>
          <c:showPercent val="0"/>
          <c:showBubbleSize val="0"/>
        </c:dLbls>
        <c:gapWidth val="150"/>
        <c:shape val="box"/>
        <c:axId val="4539080"/>
        <c:axId val="4537512"/>
        <c:axId val="146230688"/>
      </c:bar3DChart>
      <c:catAx>
        <c:axId val="4539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4537512"/>
        <c:crosses val="autoZero"/>
        <c:auto val="1"/>
        <c:lblAlgn val="ctr"/>
        <c:lblOffset val="100"/>
        <c:noMultiLvlLbl val="0"/>
      </c:catAx>
      <c:valAx>
        <c:axId val="4537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539080"/>
        <c:crosses val="autoZero"/>
        <c:crossBetween val="between"/>
      </c:valAx>
      <c:serAx>
        <c:axId val="146230688"/>
        <c:scaling>
          <c:orientation val="minMax"/>
        </c:scaling>
        <c:delete val="1"/>
        <c:axPos val="b"/>
        <c:majorTickMark val="none"/>
        <c:minorTickMark val="none"/>
        <c:tickLblPos val="nextTo"/>
        <c:crossAx val="4537512"/>
        <c:crosses val="autoZero"/>
      </c:ser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095EA-3048-45AB-8C31-764C956990E2}" type="doc">
      <dgm:prSet loTypeId="urn:microsoft.com/office/officeart/2005/8/layout/cycle3" loCatId="cycle" qsTypeId="urn:microsoft.com/office/officeart/2005/8/quickstyle/simple3" qsCatId="simple" csTypeId="urn:microsoft.com/office/officeart/2005/8/colors/accent2_2" csCatId="accent2" phldr="1"/>
      <dgm:spPr/>
      <dgm:t>
        <a:bodyPr/>
        <a:lstStyle/>
        <a:p>
          <a:endParaRPr lang="ru-RU"/>
        </a:p>
      </dgm:t>
    </dgm:pt>
    <dgm:pt modelId="{FC47AA69-E484-4FC5-8086-C062CCE76E81}">
      <dgm:prSet phldrT="[Текст]" custT="1"/>
      <dgm:spPr/>
      <dgm:t>
        <a:bodyPr/>
        <a:lstStyle/>
        <a:p>
          <a:r>
            <a:rPr lang="ru-RU" sz="1200" b="1" dirty="0"/>
            <a:t>Признаки нарушения АМЗ</a:t>
          </a:r>
        </a:p>
      </dgm:t>
    </dgm:pt>
    <dgm:pt modelId="{1812E42F-73A7-48F1-B403-5AEF0F759924}" type="parTrans" cxnId="{58585B4E-2D01-4948-98CE-791D770CD18F}">
      <dgm:prSet/>
      <dgm:spPr/>
      <dgm:t>
        <a:bodyPr/>
        <a:lstStyle/>
        <a:p>
          <a:endParaRPr lang="ru-RU" sz="1200"/>
        </a:p>
      </dgm:t>
    </dgm:pt>
    <dgm:pt modelId="{426D73D6-FF46-46E5-85FB-15FFF208D9AE}" type="sibTrans" cxnId="{58585B4E-2D01-4948-98CE-791D770CD18F}">
      <dgm:prSet/>
      <dgm:spPr/>
      <dgm:t>
        <a:bodyPr/>
        <a:lstStyle/>
        <a:p>
          <a:endParaRPr lang="ru-RU" sz="1200" dirty="0"/>
        </a:p>
      </dgm:t>
    </dgm:pt>
    <dgm:pt modelId="{4089CE62-4C5C-4733-B2BA-5098FBFB24C1}">
      <dgm:prSet phldrT="[Текст]" custT="1"/>
      <dgm:spPr/>
      <dgm:t>
        <a:bodyPr/>
        <a:lstStyle/>
        <a:p>
          <a:r>
            <a:rPr lang="ru-RU" sz="1200" b="1" dirty="0"/>
            <a:t>Расследование ФАС</a:t>
          </a:r>
        </a:p>
      </dgm:t>
    </dgm:pt>
    <dgm:pt modelId="{0F9E5B57-E0F8-48CE-9D4A-83A0CCFD964B}" type="parTrans" cxnId="{50156E6E-A163-4FA9-A949-87CE092CA95D}">
      <dgm:prSet/>
      <dgm:spPr/>
      <dgm:t>
        <a:bodyPr/>
        <a:lstStyle/>
        <a:p>
          <a:endParaRPr lang="ru-RU" sz="1200"/>
        </a:p>
      </dgm:t>
    </dgm:pt>
    <dgm:pt modelId="{BAF628B3-459B-4F93-9C10-889CEE00936E}" type="sibTrans" cxnId="{50156E6E-A163-4FA9-A949-87CE092CA95D}">
      <dgm:prSet/>
      <dgm:spPr/>
      <dgm:t>
        <a:bodyPr/>
        <a:lstStyle/>
        <a:p>
          <a:endParaRPr lang="ru-RU" sz="1200"/>
        </a:p>
      </dgm:t>
    </dgm:pt>
    <dgm:pt modelId="{59F8207F-8692-400F-A644-24696BC16C09}">
      <dgm:prSet phldrT="[Текст]" custT="1"/>
      <dgm:spPr/>
      <dgm:t>
        <a:bodyPr/>
        <a:lstStyle/>
        <a:p>
          <a:r>
            <a:rPr lang="ru-RU" sz="1200" b="1" dirty="0"/>
            <a:t>Выявление нарушения</a:t>
          </a:r>
        </a:p>
      </dgm:t>
    </dgm:pt>
    <dgm:pt modelId="{F9E1ED9B-411A-4284-BB58-D76871BC67A6}" type="parTrans" cxnId="{3E34F2A3-28BE-467F-A190-5F83C8535FB0}">
      <dgm:prSet/>
      <dgm:spPr/>
      <dgm:t>
        <a:bodyPr/>
        <a:lstStyle/>
        <a:p>
          <a:endParaRPr lang="ru-RU" sz="1200"/>
        </a:p>
      </dgm:t>
    </dgm:pt>
    <dgm:pt modelId="{FCB82878-34F6-49BB-A6C5-3974A663AC61}" type="sibTrans" cxnId="{3E34F2A3-28BE-467F-A190-5F83C8535FB0}">
      <dgm:prSet/>
      <dgm:spPr/>
      <dgm:t>
        <a:bodyPr/>
        <a:lstStyle/>
        <a:p>
          <a:endParaRPr lang="ru-RU" sz="1200"/>
        </a:p>
      </dgm:t>
    </dgm:pt>
    <dgm:pt modelId="{FB9D069F-FC55-4318-A295-FBE615BFEF80}">
      <dgm:prSet phldrT="[Текст]" custT="1"/>
      <dgm:spPr/>
      <dgm:t>
        <a:bodyPr/>
        <a:lstStyle/>
        <a:p>
          <a:r>
            <a:rPr lang="ru-RU" sz="1200" b="1" dirty="0"/>
            <a:t>Применение ФАС санкций</a:t>
          </a:r>
        </a:p>
      </dgm:t>
    </dgm:pt>
    <dgm:pt modelId="{A033A4CC-C6F4-475E-AB2A-8EDD2356C6A8}" type="parTrans" cxnId="{9879C36A-7A92-4D3C-A6C6-5B65ED0FA973}">
      <dgm:prSet/>
      <dgm:spPr/>
      <dgm:t>
        <a:bodyPr/>
        <a:lstStyle/>
        <a:p>
          <a:endParaRPr lang="ru-RU" sz="1200"/>
        </a:p>
      </dgm:t>
    </dgm:pt>
    <dgm:pt modelId="{3C7EFCCB-05CF-43FA-B22B-E8A350D7D8E6}" type="sibTrans" cxnId="{9879C36A-7A92-4D3C-A6C6-5B65ED0FA973}">
      <dgm:prSet/>
      <dgm:spPr/>
      <dgm:t>
        <a:bodyPr/>
        <a:lstStyle/>
        <a:p>
          <a:endParaRPr lang="ru-RU" sz="1200"/>
        </a:p>
      </dgm:t>
    </dgm:pt>
    <dgm:pt modelId="{0B0BD4A1-3505-4F40-B457-FAC979AB0C79}" type="pres">
      <dgm:prSet presAssocID="{043095EA-3048-45AB-8C31-764C956990E2}" presName="Name0" presStyleCnt="0">
        <dgm:presLayoutVars>
          <dgm:dir/>
          <dgm:resizeHandles val="exact"/>
        </dgm:presLayoutVars>
      </dgm:prSet>
      <dgm:spPr/>
      <dgm:t>
        <a:bodyPr/>
        <a:lstStyle/>
        <a:p>
          <a:endParaRPr lang="ru-RU"/>
        </a:p>
      </dgm:t>
    </dgm:pt>
    <dgm:pt modelId="{B74A7262-FFA9-41FC-8368-F753B240E316}" type="pres">
      <dgm:prSet presAssocID="{043095EA-3048-45AB-8C31-764C956990E2}" presName="cycle" presStyleCnt="0"/>
      <dgm:spPr/>
      <dgm:t>
        <a:bodyPr/>
        <a:lstStyle/>
        <a:p>
          <a:endParaRPr lang="ru-RU"/>
        </a:p>
      </dgm:t>
    </dgm:pt>
    <dgm:pt modelId="{15F555F0-4B84-4201-8D2E-C2B50A74B576}" type="pres">
      <dgm:prSet presAssocID="{FC47AA69-E484-4FC5-8086-C062CCE76E81}" presName="nodeFirstNode" presStyleLbl="node1" presStyleIdx="0" presStyleCnt="4" custRadScaleRad="101053">
        <dgm:presLayoutVars>
          <dgm:bulletEnabled val="1"/>
        </dgm:presLayoutVars>
      </dgm:prSet>
      <dgm:spPr/>
      <dgm:t>
        <a:bodyPr/>
        <a:lstStyle/>
        <a:p>
          <a:endParaRPr lang="ru-RU"/>
        </a:p>
      </dgm:t>
    </dgm:pt>
    <dgm:pt modelId="{6062F1F1-60DB-490D-82C0-5523C86840EC}" type="pres">
      <dgm:prSet presAssocID="{426D73D6-FF46-46E5-85FB-15FFF208D9AE}" presName="sibTransFirstNode" presStyleLbl="bgShp" presStyleIdx="0" presStyleCnt="1"/>
      <dgm:spPr/>
      <dgm:t>
        <a:bodyPr/>
        <a:lstStyle/>
        <a:p>
          <a:endParaRPr lang="ru-RU"/>
        </a:p>
      </dgm:t>
    </dgm:pt>
    <dgm:pt modelId="{F0FA187B-6B8C-4EEC-AD4C-48C7692E4425}" type="pres">
      <dgm:prSet presAssocID="{4089CE62-4C5C-4733-B2BA-5098FBFB24C1}" presName="nodeFollowingNodes" presStyleLbl="node1" presStyleIdx="1" presStyleCnt="4">
        <dgm:presLayoutVars>
          <dgm:bulletEnabled val="1"/>
        </dgm:presLayoutVars>
      </dgm:prSet>
      <dgm:spPr/>
      <dgm:t>
        <a:bodyPr/>
        <a:lstStyle/>
        <a:p>
          <a:endParaRPr lang="ru-RU"/>
        </a:p>
      </dgm:t>
    </dgm:pt>
    <dgm:pt modelId="{5EAE51A2-04CA-4D74-AB70-5E3230CFED23}" type="pres">
      <dgm:prSet presAssocID="{59F8207F-8692-400F-A644-24696BC16C09}" presName="nodeFollowingNodes" presStyleLbl="node1" presStyleIdx="2" presStyleCnt="4">
        <dgm:presLayoutVars>
          <dgm:bulletEnabled val="1"/>
        </dgm:presLayoutVars>
      </dgm:prSet>
      <dgm:spPr/>
      <dgm:t>
        <a:bodyPr/>
        <a:lstStyle/>
        <a:p>
          <a:endParaRPr lang="ru-RU"/>
        </a:p>
      </dgm:t>
    </dgm:pt>
    <dgm:pt modelId="{6E86FDEA-FA33-4091-A8D0-9501CACE176A}" type="pres">
      <dgm:prSet presAssocID="{FB9D069F-FC55-4318-A295-FBE615BFEF80}" presName="nodeFollowingNodes" presStyleLbl="node1" presStyleIdx="3" presStyleCnt="4">
        <dgm:presLayoutVars>
          <dgm:bulletEnabled val="1"/>
        </dgm:presLayoutVars>
      </dgm:prSet>
      <dgm:spPr/>
      <dgm:t>
        <a:bodyPr/>
        <a:lstStyle/>
        <a:p>
          <a:endParaRPr lang="ru-RU"/>
        </a:p>
      </dgm:t>
    </dgm:pt>
  </dgm:ptLst>
  <dgm:cxnLst>
    <dgm:cxn modelId="{50156E6E-A163-4FA9-A949-87CE092CA95D}" srcId="{043095EA-3048-45AB-8C31-764C956990E2}" destId="{4089CE62-4C5C-4733-B2BA-5098FBFB24C1}" srcOrd="1" destOrd="0" parTransId="{0F9E5B57-E0F8-48CE-9D4A-83A0CCFD964B}" sibTransId="{BAF628B3-459B-4F93-9C10-889CEE00936E}"/>
    <dgm:cxn modelId="{9879C36A-7A92-4D3C-A6C6-5B65ED0FA973}" srcId="{043095EA-3048-45AB-8C31-764C956990E2}" destId="{FB9D069F-FC55-4318-A295-FBE615BFEF80}" srcOrd="3" destOrd="0" parTransId="{A033A4CC-C6F4-475E-AB2A-8EDD2356C6A8}" sibTransId="{3C7EFCCB-05CF-43FA-B22B-E8A350D7D8E6}"/>
    <dgm:cxn modelId="{39F54E04-F477-46AE-B3A9-37FEE4001859}" type="presOf" srcId="{FB9D069F-FC55-4318-A295-FBE615BFEF80}" destId="{6E86FDEA-FA33-4091-A8D0-9501CACE176A}" srcOrd="0" destOrd="0" presId="urn:microsoft.com/office/officeart/2005/8/layout/cycle3"/>
    <dgm:cxn modelId="{40F0CF73-D35B-4023-AC7E-B6405FB7070E}" type="presOf" srcId="{4089CE62-4C5C-4733-B2BA-5098FBFB24C1}" destId="{F0FA187B-6B8C-4EEC-AD4C-48C7692E4425}" srcOrd="0" destOrd="0" presId="urn:microsoft.com/office/officeart/2005/8/layout/cycle3"/>
    <dgm:cxn modelId="{3E34F2A3-28BE-467F-A190-5F83C8535FB0}" srcId="{043095EA-3048-45AB-8C31-764C956990E2}" destId="{59F8207F-8692-400F-A644-24696BC16C09}" srcOrd="2" destOrd="0" parTransId="{F9E1ED9B-411A-4284-BB58-D76871BC67A6}" sibTransId="{FCB82878-34F6-49BB-A6C5-3974A663AC61}"/>
    <dgm:cxn modelId="{C4D8A341-B03E-47A8-A56F-DD6DD0DF59E2}" type="presOf" srcId="{426D73D6-FF46-46E5-85FB-15FFF208D9AE}" destId="{6062F1F1-60DB-490D-82C0-5523C86840EC}" srcOrd="0" destOrd="0" presId="urn:microsoft.com/office/officeart/2005/8/layout/cycle3"/>
    <dgm:cxn modelId="{58585B4E-2D01-4948-98CE-791D770CD18F}" srcId="{043095EA-3048-45AB-8C31-764C956990E2}" destId="{FC47AA69-E484-4FC5-8086-C062CCE76E81}" srcOrd="0" destOrd="0" parTransId="{1812E42F-73A7-48F1-B403-5AEF0F759924}" sibTransId="{426D73D6-FF46-46E5-85FB-15FFF208D9AE}"/>
    <dgm:cxn modelId="{15FA8DAC-B7D4-4C66-88A5-5C5418B654A6}" type="presOf" srcId="{FC47AA69-E484-4FC5-8086-C062CCE76E81}" destId="{15F555F0-4B84-4201-8D2E-C2B50A74B576}" srcOrd="0" destOrd="0" presId="urn:microsoft.com/office/officeart/2005/8/layout/cycle3"/>
    <dgm:cxn modelId="{B310C320-169E-414E-A7EB-6CFFFBB0E967}" type="presOf" srcId="{59F8207F-8692-400F-A644-24696BC16C09}" destId="{5EAE51A2-04CA-4D74-AB70-5E3230CFED23}" srcOrd="0" destOrd="0" presId="urn:microsoft.com/office/officeart/2005/8/layout/cycle3"/>
    <dgm:cxn modelId="{0A731A5F-8724-480D-B199-3CC032135A8D}" type="presOf" srcId="{043095EA-3048-45AB-8C31-764C956990E2}" destId="{0B0BD4A1-3505-4F40-B457-FAC979AB0C79}" srcOrd="0" destOrd="0" presId="urn:microsoft.com/office/officeart/2005/8/layout/cycle3"/>
    <dgm:cxn modelId="{14C834CA-FB89-4140-80B7-F3FD7AD6B5F2}" type="presParOf" srcId="{0B0BD4A1-3505-4F40-B457-FAC979AB0C79}" destId="{B74A7262-FFA9-41FC-8368-F753B240E316}" srcOrd="0" destOrd="0" presId="urn:microsoft.com/office/officeart/2005/8/layout/cycle3"/>
    <dgm:cxn modelId="{0C850A0D-F0CE-41EC-B2E1-D85817C8B16D}" type="presParOf" srcId="{B74A7262-FFA9-41FC-8368-F753B240E316}" destId="{15F555F0-4B84-4201-8D2E-C2B50A74B576}" srcOrd="0" destOrd="0" presId="urn:microsoft.com/office/officeart/2005/8/layout/cycle3"/>
    <dgm:cxn modelId="{3888C62B-5C98-429A-A66B-773BEF876698}" type="presParOf" srcId="{B74A7262-FFA9-41FC-8368-F753B240E316}" destId="{6062F1F1-60DB-490D-82C0-5523C86840EC}" srcOrd="1" destOrd="0" presId="urn:microsoft.com/office/officeart/2005/8/layout/cycle3"/>
    <dgm:cxn modelId="{E6AC4FC3-9935-47D8-9C24-C4DA891A5474}" type="presParOf" srcId="{B74A7262-FFA9-41FC-8368-F753B240E316}" destId="{F0FA187B-6B8C-4EEC-AD4C-48C7692E4425}" srcOrd="2" destOrd="0" presId="urn:microsoft.com/office/officeart/2005/8/layout/cycle3"/>
    <dgm:cxn modelId="{12836FA5-739A-47D7-BCFA-3F8BD4C430F0}" type="presParOf" srcId="{B74A7262-FFA9-41FC-8368-F753B240E316}" destId="{5EAE51A2-04CA-4D74-AB70-5E3230CFED23}" srcOrd="3" destOrd="0" presId="urn:microsoft.com/office/officeart/2005/8/layout/cycle3"/>
    <dgm:cxn modelId="{E64E4311-7BB6-403D-9F1A-7977EF925E32}" type="presParOf" srcId="{B74A7262-FFA9-41FC-8368-F753B240E316}" destId="{6E86FDEA-FA33-4091-A8D0-9501CACE176A}"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3CF7E-523D-41BE-8CF7-885B5B3A0EC7}"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ru-RU"/>
        </a:p>
      </dgm:t>
    </dgm:pt>
    <dgm:pt modelId="{DFB2AAC7-DAF3-4303-8886-6B75C2D02DC3}">
      <dgm:prSet phldrT="[Текст]" custT="1"/>
      <dgm:spPr>
        <a:gradFill rotWithShape="0">
          <a:gsLst>
            <a:gs pos="0">
              <a:srgbClr val="00B050"/>
            </a:gs>
            <a:gs pos="50000">
              <a:schemeClr val="accent1">
                <a:shade val="67500"/>
                <a:satMod val="115000"/>
              </a:schemeClr>
            </a:gs>
            <a:gs pos="100000">
              <a:schemeClr val="accent1">
                <a:shade val="100000"/>
                <a:satMod val="115000"/>
              </a:schemeClr>
            </a:gs>
          </a:gsLst>
          <a:lin ang="5400000" scaled="0"/>
        </a:gradFill>
        <a:scene3d>
          <a:camera prst="orthographicFront"/>
          <a:lightRig rig="threePt" dir="t"/>
        </a:scene3d>
        <a:sp3d extrusionH="76200" contourW="12700">
          <a:extrusionClr>
            <a:srgbClr val="00B050"/>
          </a:extrusionClr>
          <a:contourClr>
            <a:srgbClr val="00B050"/>
          </a:contourClr>
        </a:sp3d>
      </dgm:spPr>
      <dgm:t>
        <a:bodyPr/>
        <a:lstStyle/>
        <a:p>
          <a:r>
            <a:rPr lang="ru-RU" sz="1200" b="1" dirty="0">
              <a:solidFill>
                <a:schemeClr val="tx1"/>
              </a:solidFill>
              <a:effectLst/>
            </a:rPr>
            <a:t>Признаки нарушения АМЗ</a:t>
          </a:r>
        </a:p>
      </dgm:t>
    </dgm:pt>
    <dgm:pt modelId="{530404FF-0BCF-4611-8592-3C4612A4A391}" type="parTrans" cxnId="{8999F413-02C4-4CEE-B4C3-395DEBA06D2D}">
      <dgm:prSet/>
      <dgm:spPr/>
      <dgm:t>
        <a:bodyPr/>
        <a:lstStyle/>
        <a:p>
          <a:endParaRPr lang="ru-RU" sz="1200" b="0">
            <a:solidFill>
              <a:srgbClr val="333399"/>
            </a:solidFill>
            <a:effectLst/>
          </a:endParaRPr>
        </a:p>
      </dgm:t>
    </dgm:pt>
    <dgm:pt modelId="{7CDF9060-9B77-4E08-A843-E47E93EDCAD6}" type="sibTrans" cxnId="{8999F413-02C4-4CEE-B4C3-395DEBA06D2D}">
      <dgm:prSet/>
      <dgm:spPr>
        <a:scene3d>
          <a:camera prst="orthographicFront"/>
          <a:lightRig rig="threePt" dir="t"/>
        </a:scene3d>
        <a:sp3d extrusionH="76200" contourW="12700">
          <a:extrusionClr>
            <a:srgbClr val="00B050"/>
          </a:extrusionClr>
          <a:contourClr>
            <a:srgbClr val="00B050"/>
          </a:contourClr>
        </a:sp3d>
      </dgm:spPr>
      <dgm:t>
        <a:bodyPr/>
        <a:lstStyle/>
        <a:p>
          <a:endParaRPr lang="ru-RU" sz="1200" b="0" dirty="0">
            <a:solidFill>
              <a:schemeClr val="tx1"/>
            </a:solidFill>
            <a:effectLst/>
          </a:endParaRPr>
        </a:p>
      </dgm:t>
    </dgm:pt>
    <dgm:pt modelId="{5387D821-32F2-4E20-8D1D-816782767071}">
      <dgm:prSet phldrT="[Текст]" custT="1"/>
      <dgm:spPr>
        <a:gradFill rotWithShape="0">
          <a:gsLst>
            <a:gs pos="0">
              <a:srgbClr val="00B050"/>
            </a:gs>
            <a:gs pos="50000">
              <a:schemeClr val="accent1">
                <a:shade val="67500"/>
                <a:satMod val="115000"/>
              </a:schemeClr>
            </a:gs>
            <a:gs pos="100000">
              <a:schemeClr val="accent1">
                <a:shade val="100000"/>
                <a:satMod val="115000"/>
              </a:schemeClr>
            </a:gs>
          </a:gsLst>
          <a:lin ang="5400000" scaled="0"/>
        </a:gradFill>
        <a:scene3d>
          <a:camera prst="orthographicFront"/>
          <a:lightRig rig="threePt" dir="t"/>
        </a:scene3d>
        <a:sp3d extrusionH="76200" contourW="12700">
          <a:extrusionClr>
            <a:srgbClr val="00B050"/>
          </a:extrusionClr>
          <a:contourClr>
            <a:srgbClr val="00B050"/>
          </a:contourClr>
        </a:sp3d>
      </dgm:spPr>
      <dgm:t>
        <a:bodyPr/>
        <a:lstStyle/>
        <a:p>
          <a:r>
            <a:rPr lang="ru-RU" sz="1200" b="1" dirty="0">
              <a:solidFill>
                <a:schemeClr val="tx1"/>
              </a:solidFill>
              <a:effectLst/>
            </a:rPr>
            <a:t>Внутреннее расследование</a:t>
          </a:r>
        </a:p>
      </dgm:t>
    </dgm:pt>
    <dgm:pt modelId="{1B39A3B9-E5AA-4F54-A790-A128901B4EA5}" type="parTrans" cxnId="{3A17E132-5801-4580-9C40-D2CFAE095D5F}">
      <dgm:prSet/>
      <dgm:spPr/>
      <dgm:t>
        <a:bodyPr/>
        <a:lstStyle/>
        <a:p>
          <a:endParaRPr lang="ru-RU" sz="1200" b="0">
            <a:solidFill>
              <a:srgbClr val="333399"/>
            </a:solidFill>
            <a:effectLst/>
          </a:endParaRPr>
        </a:p>
      </dgm:t>
    </dgm:pt>
    <dgm:pt modelId="{3E44C5AA-D7D1-43B6-8ABB-2BBA52A42A33}" type="sibTrans" cxnId="{3A17E132-5801-4580-9C40-D2CFAE095D5F}">
      <dgm:prSet/>
      <dgm:spPr/>
      <dgm:t>
        <a:bodyPr/>
        <a:lstStyle/>
        <a:p>
          <a:endParaRPr lang="ru-RU" sz="1200" b="0">
            <a:solidFill>
              <a:srgbClr val="333399"/>
            </a:solidFill>
            <a:effectLst/>
          </a:endParaRPr>
        </a:p>
      </dgm:t>
    </dgm:pt>
    <dgm:pt modelId="{35019EB0-E686-4067-8B90-F0882BFEC480}">
      <dgm:prSet phldrT="[Текст]" custT="1"/>
      <dgm:spPr>
        <a:gradFill rotWithShape="0">
          <a:gsLst>
            <a:gs pos="0">
              <a:srgbClr val="00B050"/>
            </a:gs>
            <a:gs pos="50000">
              <a:schemeClr val="accent1">
                <a:shade val="67500"/>
                <a:satMod val="115000"/>
              </a:schemeClr>
            </a:gs>
            <a:gs pos="100000">
              <a:schemeClr val="accent1">
                <a:shade val="100000"/>
                <a:satMod val="115000"/>
              </a:schemeClr>
            </a:gs>
          </a:gsLst>
          <a:lin ang="5400000" scaled="0"/>
        </a:gradFill>
        <a:scene3d>
          <a:camera prst="orthographicFront"/>
          <a:lightRig rig="threePt" dir="t"/>
        </a:scene3d>
        <a:sp3d extrusionH="76200" contourW="12700">
          <a:extrusionClr>
            <a:srgbClr val="00B050"/>
          </a:extrusionClr>
          <a:contourClr>
            <a:srgbClr val="00B050"/>
          </a:contourClr>
        </a:sp3d>
      </dgm:spPr>
      <dgm:t>
        <a:bodyPr/>
        <a:lstStyle/>
        <a:p>
          <a:r>
            <a:rPr lang="ru-RU" sz="1200" b="1" dirty="0">
              <a:solidFill>
                <a:schemeClr val="tx1"/>
              </a:solidFill>
              <a:effectLst/>
            </a:rPr>
            <a:t>Предупреждение или пресечение нарушения</a:t>
          </a:r>
        </a:p>
      </dgm:t>
    </dgm:pt>
    <dgm:pt modelId="{3594E302-221D-43A8-83CB-E7C66C1E6BF6}" type="parTrans" cxnId="{2E41A270-4566-4810-A5BF-A32D7692FDC3}">
      <dgm:prSet/>
      <dgm:spPr/>
      <dgm:t>
        <a:bodyPr/>
        <a:lstStyle/>
        <a:p>
          <a:endParaRPr lang="ru-RU" sz="1200" b="0">
            <a:solidFill>
              <a:srgbClr val="333399"/>
            </a:solidFill>
            <a:effectLst/>
          </a:endParaRPr>
        </a:p>
      </dgm:t>
    </dgm:pt>
    <dgm:pt modelId="{BCD17319-2C60-402B-9608-E8F827D54CBF}" type="sibTrans" cxnId="{2E41A270-4566-4810-A5BF-A32D7692FDC3}">
      <dgm:prSet/>
      <dgm:spPr/>
      <dgm:t>
        <a:bodyPr/>
        <a:lstStyle/>
        <a:p>
          <a:endParaRPr lang="ru-RU" sz="1200" b="0">
            <a:solidFill>
              <a:srgbClr val="333399"/>
            </a:solidFill>
            <a:effectLst/>
          </a:endParaRPr>
        </a:p>
      </dgm:t>
    </dgm:pt>
    <dgm:pt modelId="{69960357-8183-4A3F-8F99-AEE1EB08D240}">
      <dgm:prSet phldrT="[Текст]" custT="1"/>
      <dgm:spPr>
        <a:gradFill rotWithShape="0">
          <a:gsLst>
            <a:gs pos="0">
              <a:srgbClr val="00B050"/>
            </a:gs>
            <a:gs pos="50000">
              <a:schemeClr val="accent1">
                <a:shade val="67500"/>
                <a:satMod val="115000"/>
              </a:schemeClr>
            </a:gs>
            <a:gs pos="100000">
              <a:schemeClr val="accent1">
                <a:shade val="100000"/>
                <a:satMod val="115000"/>
              </a:schemeClr>
            </a:gs>
          </a:gsLst>
          <a:lin ang="5400000" scaled="0"/>
        </a:gradFill>
        <a:scene3d>
          <a:camera prst="orthographicFront"/>
          <a:lightRig rig="threePt" dir="t"/>
        </a:scene3d>
        <a:sp3d extrusionH="76200" contourW="12700">
          <a:extrusionClr>
            <a:srgbClr val="00B050"/>
          </a:extrusionClr>
          <a:contourClr>
            <a:srgbClr val="00B050"/>
          </a:contourClr>
        </a:sp3d>
      </dgm:spPr>
      <dgm:t>
        <a:bodyPr/>
        <a:lstStyle/>
        <a:p>
          <a:r>
            <a:rPr lang="ru-RU" sz="1200" b="1" dirty="0">
              <a:solidFill>
                <a:schemeClr val="tx1"/>
              </a:solidFill>
              <a:effectLst/>
            </a:rPr>
            <a:t>Применение санкций к ответственным сотрудникам</a:t>
          </a:r>
        </a:p>
      </dgm:t>
    </dgm:pt>
    <dgm:pt modelId="{DC6D5882-62AD-4A8F-8C79-749704D3EA0A}" type="parTrans" cxnId="{59B94C12-FBA5-48B9-9048-F644BD07DB48}">
      <dgm:prSet/>
      <dgm:spPr/>
      <dgm:t>
        <a:bodyPr/>
        <a:lstStyle/>
        <a:p>
          <a:endParaRPr lang="ru-RU" sz="1200" b="0">
            <a:solidFill>
              <a:srgbClr val="333399"/>
            </a:solidFill>
            <a:effectLst/>
          </a:endParaRPr>
        </a:p>
      </dgm:t>
    </dgm:pt>
    <dgm:pt modelId="{29DB30CC-F11C-4D73-B850-074589209883}" type="sibTrans" cxnId="{59B94C12-FBA5-48B9-9048-F644BD07DB48}">
      <dgm:prSet/>
      <dgm:spPr/>
      <dgm:t>
        <a:bodyPr/>
        <a:lstStyle/>
        <a:p>
          <a:endParaRPr lang="ru-RU" sz="1200" b="0">
            <a:solidFill>
              <a:srgbClr val="333399"/>
            </a:solidFill>
            <a:effectLst/>
          </a:endParaRPr>
        </a:p>
      </dgm:t>
    </dgm:pt>
    <dgm:pt modelId="{550F0DD2-A080-4088-8224-DFAD5B60CD05}">
      <dgm:prSet phldrT="[Текст]" custT="1"/>
      <dgm:spPr>
        <a:gradFill rotWithShape="0">
          <a:gsLst>
            <a:gs pos="0">
              <a:srgbClr val="00B050"/>
            </a:gs>
            <a:gs pos="50000">
              <a:schemeClr val="accent1">
                <a:shade val="67500"/>
                <a:satMod val="115000"/>
              </a:schemeClr>
            </a:gs>
            <a:gs pos="100000">
              <a:schemeClr val="accent1">
                <a:shade val="100000"/>
                <a:satMod val="115000"/>
              </a:schemeClr>
            </a:gs>
          </a:gsLst>
          <a:lin ang="5400000" scaled="0"/>
        </a:gradFill>
        <a:scene3d>
          <a:camera prst="orthographicFront"/>
          <a:lightRig rig="threePt" dir="t"/>
        </a:scene3d>
        <a:sp3d extrusionH="76200" contourW="12700">
          <a:extrusionClr>
            <a:srgbClr val="00B050"/>
          </a:extrusionClr>
          <a:contourClr>
            <a:srgbClr val="00B050"/>
          </a:contourClr>
        </a:sp3d>
      </dgm:spPr>
      <dgm:t>
        <a:bodyPr/>
        <a:lstStyle/>
        <a:p>
          <a:r>
            <a:rPr lang="ru-RU" sz="1200" b="1" dirty="0">
              <a:solidFill>
                <a:schemeClr val="tx1"/>
              </a:solidFill>
              <a:effectLst/>
            </a:rPr>
            <a:t>Смягчение или нивелирование санкций ФАС</a:t>
          </a:r>
        </a:p>
      </dgm:t>
    </dgm:pt>
    <dgm:pt modelId="{D56C85FA-A125-4FBD-8E2F-D0D6B396A62F}" type="parTrans" cxnId="{4821537F-2339-4364-B5C1-A4A6735C0F26}">
      <dgm:prSet/>
      <dgm:spPr/>
      <dgm:t>
        <a:bodyPr/>
        <a:lstStyle/>
        <a:p>
          <a:endParaRPr lang="ru-RU" sz="1200" b="0">
            <a:solidFill>
              <a:srgbClr val="333399"/>
            </a:solidFill>
            <a:effectLst/>
          </a:endParaRPr>
        </a:p>
      </dgm:t>
    </dgm:pt>
    <dgm:pt modelId="{303B3EC2-71EE-4FE0-BBBD-EA9B139E6EE0}" type="sibTrans" cxnId="{4821537F-2339-4364-B5C1-A4A6735C0F26}">
      <dgm:prSet/>
      <dgm:spPr/>
      <dgm:t>
        <a:bodyPr/>
        <a:lstStyle/>
        <a:p>
          <a:endParaRPr lang="ru-RU" sz="1200" b="0">
            <a:solidFill>
              <a:srgbClr val="333399"/>
            </a:solidFill>
            <a:effectLst/>
          </a:endParaRPr>
        </a:p>
      </dgm:t>
    </dgm:pt>
    <dgm:pt modelId="{634540E2-3070-4183-AB79-4EA87AC8B57E}" type="pres">
      <dgm:prSet presAssocID="{37D3CF7E-523D-41BE-8CF7-885B5B3A0EC7}" presName="Name0" presStyleCnt="0">
        <dgm:presLayoutVars>
          <dgm:dir/>
          <dgm:resizeHandles val="exact"/>
        </dgm:presLayoutVars>
      </dgm:prSet>
      <dgm:spPr/>
      <dgm:t>
        <a:bodyPr/>
        <a:lstStyle/>
        <a:p>
          <a:endParaRPr lang="ru-RU"/>
        </a:p>
      </dgm:t>
    </dgm:pt>
    <dgm:pt modelId="{B746426E-402B-4125-8D63-AEC0580A7366}" type="pres">
      <dgm:prSet presAssocID="{37D3CF7E-523D-41BE-8CF7-885B5B3A0EC7}" presName="cycle" presStyleCnt="0"/>
      <dgm:spPr>
        <a:scene3d>
          <a:camera prst="orthographicFront"/>
          <a:lightRig rig="threePt" dir="t"/>
        </a:scene3d>
        <a:sp3d extrusionH="76200" contourW="12700">
          <a:extrusionClr>
            <a:srgbClr val="00B050"/>
          </a:extrusionClr>
          <a:contourClr>
            <a:srgbClr val="00B050"/>
          </a:contourClr>
        </a:sp3d>
      </dgm:spPr>
      <dgm:t>
        <a:bodyPr/>
        <a:lstStyle/>
        <a:p>
          <a:endParaRPr lang="ru-RU"/>
        </a:p>
      </dgm:t>
    </dgm:pt>
    <dgm:pt modelId="{5E1C8594-5A51-4AE1-A545-B74F47BB3924}" type="pres">
      <dgm:prSet presAssocID="{DFB2AAC7-DAF3-4303-8886-6B75C2D02DC3}" presName="nodeFirstNode" presStyleLbl="node1" presStyleIdx="0" presStyleCnt="5" custScaleX="117284">
        <dgm:presLayoutVars>
          <dgm:bulletEnabled val="1"/>
        </dgm:presLayoutVars>
      </dgm:prSet>
      <dgm:spPr/>
      <dgm:t>
        <a:bodyPr/>
        <a:lstStyle/>
        <a:p>
          <a:endParaRPr lang="ru-RU"/>
        </a:p>
      </dgm:t>
    </dgm:pt>
    <dgm:pt modelId="{D7430653-969E-4318-AB3D-021E907324D7}" type="pres">
      <dgm:prSet presAssocID="{7CDF9060-9B77-4E08-A843-E47E93EDCAD6}" presName="sibTransFirstNode" presStyleLbl="bgShp" presStyleIdx="0" presStyleCnt="1"/>
      <dgm:spPr/>
      <dgm:t>
        <a:bodyPr/>
        <a:lstStyle/>
        <a:p>
          <a:endParaRPr lang="ru-RU"/>
        </a:p>
      </dgm:t>
    </dgm:pt>
    <dgm:pt modelId="{81CAFDE3-75F8-4E95-AB1E-B72BE67C91BE}" type="pres">
      <dgm:prSet presAssocID="{5387D821-32F2-4E20-8D1D-816782767071}" presName="nodeFollowingNodes" presStyleLbl="node1" presStyleIdx="1" presStyleCnt="5" custScaleX="122798" custRadScaleRad="101080" custRadScaleInc="13786">
        <dgm:presLayoutVars>
          <dgm:bulletEnabled val="1"/>
        </dgm:presLayoutVars>
      </dgm:prSet>
      <dgm:spPr/>
      <dgm:t>
        <a:bodyPr/>
        <a:lstStyle/>
        <a:p>
          <a:endParaRPr lang="ru-RU"/>
        </a:p>
      </dgm:t>
    </dgm:pt>
    <dgm:pt modelId="{A583130D-5944-4044-9AAB-43CD0F3ADDF2}" type="pres">
      <dgm:prSet presAssocID="{35019EB0-E686-4067-8B90-F0882BFEC480}" presName="nodeFollowingNodes" presStyleLbl="node1" presStyleIdx="2" presStyleCnt="5" custScaleX="121547" custRadScaleRad="115009" custRadScaleInc="-30799">
        <dgm:presLayoutVars>
          <dgm:bulletEnabled val="1"/>
        </dgm:presLayoutVars>
      </dgm:prSet>
      <dgm:spPr/>
      <dgm:t>
        <a:bodyPr/>
        <a:lstStyle/>
        <a:p>
          <a:endParaRPr lang="ru-RU"/>
        </a:p>
      </dgm:t>
    </dgm:pt>
    <dgm:pt modelId="{E56644F5-CE83-413B-919C-F532959B40F6}" type="pres">
      <dgm:prSet presAssocID="{69960357-8183-4A3F-8F99-AEE1EB08D240}" presName="nodeFollowingNodes" presStyleLbl="node1" presStyleIdx="3" presStyleCnt="5" custScaleX="129872" custRadScaleRad="108282" custRadScaleInc="26941">
        <dgm:presLayoutVars>
          <dgm:bulletEnabled val="1"/>
        </dgm:presLayoutVars>
      </dgm:prSet>
      <dgm:spPr/>
      <dgm:t>
        <a:bodyPr/>
        <a:lstStyle/>
        <a:p>
          <a:endParaRPr lang="ru-RU"/>
        </a:p>
      </dgm:t>
    </dgm:pt>
    <dgm:pt modelId="{E0CE4EEE-5B81-43A7-B08C-8024B06B1F24}" type="pres">
      <dgm:prSet presAssocID="{550F0DD2-A080-4088-8224-DFAD5B60CD05}" presName="nodeFollowingNodes" presStyleLbl="node1" presStyleIdx="4" presStyleCnt="5" custScaleX="118864" custScaleY="113410" custRadScaleRad="97466" custRadScaleInc="-8473">
        <dgm:presLayoutVars>
          <dgm:bulletEnabled val="1"/>
        </dgm:presLayoutVars>
      </dgm:prSet>
      <dgm:spPr/>
      <dgm:t>
        <a:bodyPr/>
        <a:lstStyle/>
        <a:p>
          <a:endParaRPr lang="ru-RU"/>
        </a:p>
      </dgm:t>
    </dgm:pt>
  </dgm:ptLst>
  <dgm:cxnLst>
    <dgm:cxn modelId="{710061F0-E533-4CD9-9431-186CE3FDBE10}" type="presOf" srcId="{5387D821-32F2-4E20-8D1D-816782767071}" destId="{81CAFDE3-75F8-4E95-AB1E-B72BE67C91BE}" srcOrd="0" destOrd="0" presId="urn:microsoft.com/office/officeart/2005/8/layout/cycle3"/>
    <dgm:cxn modelId="{3A17E132-5801-4580-9C40-D2CFAE095D5F}" srcId="{37D3CF7E-523D-41BE-8CF7-885B5B3A0EC7}" destId="{5387D821-32F2-4E20-8D1D-816782767071}" srcOrd="1" destOrd="0" parTransId="{1B39A3B9-E5AA-4F54-A790-A128901B4EA5}" sibTransId="{3E44C5AA-D7D1-43B6-8ABB-2BBA52A42A33}"/>
    <dgm:cxn modelId="{85ED1D96-08B0-4A9A-B6BF-E9F7A74DF234}" type="presOf" srcId="{35019EB0-E686-4067-8B90-F0882BFEC480}" destId="{A583130D-5944-4044-9AAB-43CD0F3ADDF2}" srcOrd="0" destOrd="0" presId="urn:microsoft.com/office/officeart/2005/8/layout/cycle3"/>
    <dgm:cxn modelId="{6A8E09BE-AC20-4B55-B410-133F9E8A3527}" type="presOf" srcId="{7CDF9060-9B77-4E08-A843-E47E93EDCAD6}" destId="{D7430653-969E-4318-AB3D-021E907324D7}" srcOrd="0" destOrd="0" presId="urn:microsoft.com/office/officeart/2005/8/layout/cycle3"/>
    <dgm:cxn modelId="{59B94C12-FBA5-48B9-9048-F644BD07DB48}" srcId="{37D3CF7E-523D-41BE-8CF7-885B5B3A0EC7}" destId="{69960357-8183-4A3F-8F99-AEE1EB08D240}" srcOrd="3" destOrd="0" parTransId="{DC6D5882-62AD-4A8F-8C79-749704D3EA0A}" sibTransId="{29DB30CC-F11C-4D73-B850-074589209883}"/>
    <dgm:cxn modelId="{2E41A270-4566-4810-A5BF-A32D7692FDC3}" srcId="{37D3CF7E-523D-41BE-8CF7-885B5B3A0EC7}" destId="{35019EB0-E686-4067-8B90-F0882BFEC480}" srcOrd="2" destOrd="0" parTransId="{3594E302-221D-43A8-83CB-E7C66C1E6BF6}" sibTransId="{BCD17319-2C60-402B-9608-E8F827D54CBF}"/>
    <dgm:cxn modelId="{603F4274-0599-4A77-8F16-F8EFB3E45741}" type="presOf" srcId="{DFB2AAC7-DAF3-4303-8886-6B75C2D02DC3}" destId="{5E1C8594-5A51-4AE1-A545-B74F47BB3924}" srcOrd="0" destOrd="0" presId="urn:microsoft.com/office/officeart/2005/8/layout/cycle3"/>
    <dgm:cxn modelId="{E1757CBC-C520-43A1-940D-2D6EDE8B7D38}" type="presOf" srcId="{37D3CF7E-523D-41BE-8CF7-885B5B3A0EC7}" destId="{634540E2-3070-4183-AB79-4EA87AC8B57E}" srcOrd="0" destOrd="0" presId="urn:microsoft.com/office/officeart/2005/8/layout/cycle3"/>
    <dgm:cxn modelId="{5F2C84EB-7785-454E-A4A7-DD8B9D25EA96}" type="presOf" srcId="{550F0DD2-A080-4088-8224-DFAD5B60CD05}" destId="{E0CE4EEE-5B81-43A7-B08C-8024B06B1F24}" srcOrd="0" destOrd="0" presId="urn:microsoft.com/office/officeart/2005/8/layout/cycle3"/>
    <dgm:cxn modelId="{4821537F-2339-4364-B5C1-A4A6735C0F26}" srcId="{37D3CF7E-523D-41BE-8CF7-885B5B3A0EC7}" destId="{550F0DD2-A080-4088-8224-DFAD5B60CD05}" srcOrd="4" destOrd="0" parTransId="{D56C85FA-A125-4FBD-8E2F-D0D6B396A62F}" sibTransId="{303B3EC2-71EE-4FE0-BBBD-EA9B139E6EE0}"/>
    <dgm:cxn modelId="{8999F413-02C4-4CEE-B4C3-395DEBA06D2D}" srcId="{37D3CF7E-523D-41BE-8CF7-885B5B3A0EC7}" destId="{DFB2AAC7-DAF3-4303-8886-6B75C2D02DC3}" srcOrd="0" destOrd="0" parTransId="{530404FF-0BCF-4611-8592-3C4612A4A391}" sibTransId="{7CDF9060-9B77-4E08-A843-E47E93EDCAD6}"/>
    <dgm:cxn modelId="{CD7A11C1-B5CB-4382-B156-594D7376DECB}" type="presOf" srcId="{69960357-8183-4A3F-8F99-AEE1EB08D240}" destId="{E56644F5-CE83-413B-919C-F532959B40F6}" srcOrd="0" destOrd="0" presId="urn:microsoft.com/office/officeart/2005/8/layout/cycle3"/>
    <dgm:cxn modelId="{F62DEF65-DE6A-40D5-B5D6-8A5076A7FF9F}" type="presParOf" srcId="{634540E2-3070-4183-AB79-4EA87AC8B57E}" destId="{B746426E-402B-4125-8D63-AEC0580A7366}" srcOrd="0" destOrd="0" presId="urn:microsoft.com/office/officeart/2005/8/layout/cycle3"/>
    <dgm:cxn modelId="{BE81A2F3-383F-4EC4-BED4-89F064DC7FB0}" type="presParOf" srcId="{B746426E-402B-4125-8D63-AEC0580A7366}" destId="{5E1C8594-5A51-4AE1-A545-B74F47BB3924}" srcOrd="0" destOrd="0" presId="urn:microsoft.com/office/officeart/2005/8/layout/cycle3"/>
    <dgm:cxn modelId="{703590D6-7657-4C2C-AD7B-EA056360B251}" type="presParOf" srcId="{B746426E-402B-4125-8D63-AEC0580A7366}" destId="{D7430653-969E-4318-AB3D-021E907324D7}" srcOrd="1" destOrd="0" presId="urn:microsoft.com/office/officeart/2005/8/layout/cycle3"/>
    <dgm:cxn modelId="{2C4132CB-CFD6-41A6-AA6C-8F2DFAB4794B}" type="presParOf" srcId="{B746426E-402B-4125-8D63-AEC0580A7366}" destId="{81CAFDE3-75F8-4E95-AB1E-B72BE67C91BE}" srcOrd="2" destOrd="0" presId="urn:microsoft.com/office/officeart/2005/8/layout/cycle3"/>
    <dgm:cxn modelId="{118BA646-48B8-4482-A368-55DDC9820719}" type="presParOf" srcId="{B746426E-402B-4125-8D63-AEC0580A7366}" destId="{A583130D-5944-4044-9AAB-43CD0F3ADDF2}" srcOrd="3" destOrd="0" presId="urn:microsoft.com/office/officeart/2005/8/layout/cycle3"/>
    <dgm:cxn modelId="{200720D5-3F39-4BDA-96C2-269EF06D8A79}" type="presParOf" srcId="{B746426E-402B-4125-8D63-AEC0580A7366}" destId="{E56644F5-CE83-413B-919C-F532959B40F6}" srcOrd="4" destOrd="0" presId="urn:microsoft.com/office/officeart/2005/8/layout/cycle3"/>
    <dgm:cxn modelId="{94810504-F73F-4D05-960C-A57DCE8C168D}" type="presParOf" srcId="{B746426E-402B-4125-8D63-AEC0580A7366}" destId="{E0CE4EEE-5B81-43A7-B08C-8024B06B1F24}" srcOrd="5" destOrd="0" presId="urn:microsoft.com/office/officeart/2005/8/layout/cycle3"/>
  </dgm:cxnLst>
  <dgm:b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2BBEC1-A8C9-47C7-8DA0-51E305C3015F}" type="doc">
      <dgm:prSet loTypeId="urn:microsoft.com/office/officeart/2005/8/layout/hProcess7" loCatId="list" qsTypeId="urn:microsoft.com/office/officeart/2005/8/quickstyle/simple3" qsCatId="simple" csTypeId="urn:microsoft.com/office/officeart/2005/8/colors/colorful5" csCatId="colorful" phldr="1"/>
      <dgm:spPr/>
      <dgm:t>
        <a:bodyPr/>
        <a:lstStyle/>
        <a:p>
          <a:endParaRPr lang="ru-RU"/>
        </a:p>
      </dgm:t>
    </dgm:pt>
    <dgm:pt modelId="{3CD285C9-D45B-45B2-BD71-FAFFD55C1FF0}">
      <dgm:prSet phldrT="[Текст]" custT="1"/>
      <dgm:spPr/>
      <dgm:t>
        <a:bodyPr/>
        <a:lstStyle/>
        <a:p>
          <a:r>
            <a:rPr lang="ru-RU" sz="1400" b="1" u="sng" dirty="0" smtClean="0">
              <a:latin typeface="Times New Roman" panose="02020603050405020304" pitchFamily="18" charset="0"/>
              <a:ea typeface="SimSun" panose="02010600030101010101" pitchFamily="2" charset="-122"/>
              <a:cs typeface="Mangal" panose="02040503050203030202" pitchFamily="18" charset="0"/>
            </a:rPr>
            <a:t>до конца 2019 года</a:t>
          </a:r>
          <a:endParaRPr lang="ru-RU" sz="1400" dirty="0"/>
        </a:p>
      </dgm:t>
    </dgm:pt>
    <dgm:pt modelId="{0C6FBEC1-E035-4C99-8B25-9009A65EDF5C}" type="parTrans" cxnId="{C79B1822-5DCF-4926-B7D3-837004299BE3}">
      <dgm:prSet/>
      <dgm:spPr/>
      <dgm:t>
        <a:bodyPr/>
        <a:lstStyle/>
        <a:p>
          <a:endParaRPr lang="ru-RU" sz="1400"/>
        </a:p>
      </dgm:t>
    </dgm:pt>
    <dgm:pt modelId="{28A9DAC9-BF10-425C-8DCA-FB7B3627842A}" type="sibTrans" cxnId="{C79B1822-5DCF-4926-B7D3-837004299BE3}">
      <dgm:prSet/>
      <dgm:spPr/>
      <dgm:t>
        <a:bodyPr/>
        <a:lstStyle/>
        <a:p>
          <a:endParaRPr lang="ru-RU" sz="1400"/>
        </a:p>
      </dgm:t>
    </dgm:pt>
    <dgm:pt modelId="{42245D72-9823-4E1D-AEA0-4FCC89F98A39}">
      <dgm:prSet phldrT="[Текст]" custT="1"/>
      <dgm:spPr/>
      <dgm:t>
        <a:bodyPr/>
        <a:lstStyle/>
        <a:p>
          <a:r>
            <a:rPr lang="ru-RU" sz="1400" dirty="0" smtClean="0">
              <a:latin typeface="Times New Roman" panose="02020603050405020304" pitchFamily="18" charset="0"/>
              <a:ea typeface="SimSun" panose="02010600030101010101" pitchFamily="2" charset="-122"/>
              <a:cs typeface="Mangal" panose="02040503050203030202" pitchFamily="18" charset="0"/>
            </a:rPr>
            <a:t>-упрощение возможности потребителей приобретать напрямую у производителей электроэнергию (мощность);</a:t>
          </a:r>
          <a:endParaRPr lang="ru-RU" sz="1400" dirty="0"/>
        </a:p>
      </dgm:t>
    </dgm:pt>
    <dgm:pt modelId="{8A08F9C8-C333-4347-97E2-D1F8AE4D2D83}" type="parTrans" cxnId="{0E093E0C-B08E-4C7D-82CD-370FCCF8F1DA}">
      <dgm:prSet/>
      <dgm:spPr/>
      <dgm:t>
        <a:bodyPr/>
        <a:lstStyle/>
        <a:p>
          <a:endParaRPr lang="ru-RU" sz="1400"/>
        </a:p>
      </dgm:t>
    </dgm:pt>
    <dgm:pt modelId="{BC89D7E6-D74B-44CE-B1A9-5C66B69FDE0C}" type="sibTrans" cxnId="{0E093E0C-B08E-4C7D-82CD-370FCCF8F1DA}">
      <dgm:prSet/>
      <dgm:spPr/>
      <dgm:t>
        <a:bodyPr/>
        <a:lstStyle/>
        <a:p>
          <a:endParaRPr lang="ru-RU" sz="1400"/>
        </a:p>
      </dgm:t>
    </dgm:pt>
    <dgm:pt modelId="{B07A95A4-91E9-4B4F-BC48-FD806D47EE7A}">
      <dgm:prSet phldrT="[Текст]" custT="1"/>
      <dgm:spPr/>
      <dgm:t>
        <a:bodyPr/>
        <a:lstStyle/>
        <a:p>
          <a:endParaRPr lang="ru-RU" sz="1400" dirty="0" smtClean="0">
            <a:latin typeface="Times New Roman" panose="02020603050405020304" pitchFamily="18" charset="0"/>
            <a:ea typeface="SimSun" panose="02010600030101010101" pitchFamily="2" charset="-122"/>
            <a:cs typeface="Mangal" panose="02040503050203030202" pitchFamily="18" charset="0"/>
          </a:endParaRPr>
        </a:p>
        <a:p>
          <a:r>
            <a:rPr lang="ru-RU" sz="1400" dirty="0" smtClean="0">
              <a:latin typeface="Times New Roman" panose="02020603050405020304" pitchFamily="18" charset="0"/>
              <a:ea typeface="SimSun" panose="02010600030101010101" pitchFamily="2" charset="-122"/>
              <a:cs typeface="Mangal" panose="02040503050203030202" pitchFamily="18" charset="0"/>
            </a:rPr>
            <a:t>- внесение изменений в НПА, в части присоединения изолированных </a:t>
          </a:r>
          <a:r>
            <a:rPr lang="ru-RU" sz="1400" dirty="0" err="1" smtClean="0">
              <a:latin typeface="Times New Roman" panose="02020603050405020304" pitchFamily="18" charset="0"/>
              <a:ea typeface="SimSun" panose="02010600030101010101" pitchFamily="2" charset="-122"/>
              <a:cs typeface="Mangal" panose="02040503050203030202" pitchFamily="18" charset="0"/>
            </a:rPr>
            <a:t>энергорайонов</a:t>
          </a:r>
          <a:r>
            <a:rPr lang="ru-RU" sz="1400" dirty="0" smtClean="0">
              <a:latin typeface="Times New Roman" panose="02020603050405020304" pitchFamily="18" charset="0"/>
              <a:ea typeface="SimSun" panose="02010600030101010101" pitchFamily="2" charset="-122"/>
              <a:cs typeface="Mangal" panose="02040503050203030202" pitchFamily="18" charset="0"/>
            </a:rPr>
            <a:t> к ЕЭС России, расширения территориальных границ действия конкурентных механизмов на оптовом и розничном рынках </a:t>
          </a:r>
          <a:r>
            <a:rPr lang="ru-RU" sz="1400" dirty="0" err="1" smtClean="0">
              <a:latin typeface="Times New Roman" panose="02020603050405020304" pitchFamily="18" charset="0"/>
              <a:ea typeface="SimSun" panose="02010600030101010101" pitchFamily="2" charset="-122"/>
              <a:cs typeface="Mangal" panose="02040503050203030202" pitchFamily="18" charset="0"/>
            </a:rPr>
            <a:t>ээ</a:t>
          </a:r>
          <a:r>
            <a:rPr lang="ru-RU" sz="1400" dirty="0" smtClean="0">
              <a:latin typeface="Times New Roman" panose="02020603050405020304" pitchFamily="18" charset="0"/>
              <a:ea typeface="SimSun" panose="02010600030101010101" pitchFamily="2" charset="-122"/>
              <a:cs typeface="Mangal" panose="02040503050203030202" pitchFamily="18" charset="0"/>
            </a:rPr>
            <a:t> и мощности, а также укрупнение ЗСП;</a:t>
          </a:r>
          <a:endParaRPr lang="ru-RU" sz="1400" dirty="0"/>
        </a:p>
      </dgm:t>
    </dgm:pt>
    <dgm:pt modelId="{AF3C9F87-4099-426F-9879-FFC2F51AAD6D}" type="parTrans" cxnId="{7FD09C4D-160C-447A-9C7F-3BFEC81CA35F}">
      <dgm:prSet/>
      <dgm:spPr/>
      <dgm:t>
        <a:bodyPr/>
        <a:lstStyle/>
        <a:p>
          <a:endParaRPr lang="ru-RU" sz="1400"/>
        </a:p>
      </dgm:t>
    </dgm:pt>
    <dgm:pt modelId="{D2DF865B-19FF-481E-A37E-22D2E8F4D287}" type="sibTrans" cxnId="{7FD09C4D-160C-447A-9C7F-3BFEC81CA35F}">
      <dgm:prSet/>
      <dgm:spPr/>
      <dgm:t>
        <a:bodyPr/>
        <a:lstStyle/>
        <a:p>
          <a:endParaRPr lang="ru-RU" sz="1400"/>
        </a:p>
      </dgm:t>
    </dgm:pt>
    <dgm:pt modelId="{984E89D5-CAF0-4A4B-B708-D1830C5ECF6D}">
      <dgm:prSet phldrT="[Текст]" custT="1"/>
      <dgm:spPr/>
      <dgm:t>
        <a:bodyPr/>
        <a:lstStyle/>
        <a:p>
          <a:r>
            <a:rPr lang="ru-RU" sz="1400" b="1" u="sng" dirty="0" smtClean="0">
              <a:latin typeface="Times New Roman" panose="02020603050405020304" pitchFamily="18" charset="0"/>
              <a:ea typeface="SimSun" panose="02010600030101010101" pitchFamily="2" charset="-122"/>
              <a:cs typeface="Mangal" panose="02040503050203030202" pitchFamily="18" charset="0"/>
            </a:rPr>
            <a:t>В 3 квартале 2019 года:</a:t>
          </a:r>
          <a:endParaRPr lang="ru-RU" sz="1400" dirty="0"/>
        </a:p>
      </dgm:t>
    </dgm:pt>
    <dgm:pt modelId="{BD1842C5-97BA-49F4-81E9-B9993399BC43}" type="parTrans" cxnId="{05C6D5DC-545A-411E-9E3A-0CD36FB2C4FD}">
      <dgm:prSet/>
      <dgm:spPr/>
      <dgm:t>
        <a:bodyPr/>
        <a:lstStyle/>
        <a:p>
          <a:endParaRPr lang="ru-RU" sz="1400"/>
        </a:p>
      </dgm:t>
    </dgm:pt>
    <dgm:pt modelId="{F8EDA578-C6DA-4140-A5A4-04C5799EF2DE}" type="sibTrans" cxnId="{05C6D5DC-545A-411E-9E3A-0CD36FB2C4FD}">
      <dgm:prSet/>
      <dgm:spPr/>
      <dgm:t>
        <a:bodyPr/>
        <a:lstStyle/>
        <a:p>
          <a:endParaRPr lang="ru-RU" sz="1400"/>
        </a:p>
      </dgm:t>
    </dgm:pt>
    <dgm:pt modelId="{1477445C-425A-4224-92EC-A609564DA248}">
      <dgm:prSet phldrT="[Текст]" custT="1"/>
      <dgm:spPr/>
      <dgm:t>
        <a:bodyPr/>
        <a:lstStyle/>
        <a:p>
          <a:endParaRPr lang="ru-RU" sz="1400" dirty="0" smtClean="0">
            <a:latin typeface="Times New Roman" panose="02020603050405020304" pitchFamily="18" charset="0"/>
            <a:ea typeface="SimSun" panose="02010600030101010101" pitchFamily="2" charset="-122"/>
            <a:cs typeface="Mangal" panose="02040503050203030202" pitchFamily="18" charset="0"/>
          </a:endParaRPr>
        </a:p>
        <a:p>
          <a:r>
            <a:rPr lang="ru-RU" sz="1400" dirty="0" smtClean="0">
              <a:latin typeface="Times New Roman" panose="02020603050405020304" pitchFamily="18" charset="0"/>
              <a:ea typeface="SimSun" panose="02010600030101010101" pitchFamily="2" charset="-122"/>
              <a:cs typeface="Mangal" panose="02040503050203030202" pitchFamily="18" charset="0"/>
            </a:rPr>
            <a:t>- выработка предложений по созданию «третьей ценовой зоны» на Дальнем Востоке.</a:t>
          </a:r>
          <a:endParaRPr lang="ru-RU" sz="1400" dirty="0"/>
        </a:p>
      </dgm:t>
    </dgm:pt>
    <dgm:pt modelId="{CA517265-DC21-4461-BAAF-6ACDB62AC66B}" type="parTrans" cxnId="{6D1E3F78-F92A-4F46-B57D-3C7D1E884A44}">
      <dgm:prSet/>
      <dgm:spPr/>
      <dgm:t>
        <a:bodyPr/>
        <a:lstStyle/>
        <a:p>
          <a:endParaRPr lang="ru-RU" sz="1400"/>
        </a:p>
      </dgm:t>
    </dgm:pt>
    <dgm:pt modelId="{D20BC13C-19DB-44FD-8148-25111EAC0FFC}" type="sibTrans" cxnId="{6D1E3F78-F92A-4F46-B57D-3C7D1E884A44}">
      <dgm:prSet/>
      <dgm:spPr/>
      <dgm:t>
        <a:bodyPr/>
        <a:lstStyle/>
        <a:p>
          <a:endParaRPr lang="ru-RU" sz="1400"/>
        </a:p>
      </dgm:t>
    </dgm:pt>
    <dgm:pt modelId="{8E9D5826-B31A-4231-BE32-D9211991530D}">
      <dgm:prSet custT="1"/>
      <dgm:spPr/>
      <dgm:t>
        <a:bodyPr/>
        <a:lstStyle/>
        <a:p>
          <a:r>
            <a:rPr lang="ru-RU" sz="1400" dirty="0" smtClean="0">
              <a:latin typeface="Times New Roman" panose="02020603050405020304" pitchFamily="18" charset="0"/>
              <a:ea typeface="SimSun" panose="02010600030101010101" pitchFamily="2" charset="-122"/>
              <a:cs typeface="Mangal" panose="02040503050203030202" pitchFamily="18" charset="0"/>
            </a:rPr>
            <a:t>- создание стимулов для увеличения доли долгосрочных договоров поставки электроэнергии (мощности);</a:t>
          </a:r>
          <a:endParaRPr lang="ru-RU" sz="1400" dirty="0">
            <a:latin typeface="Times New Roman" panose="02020603050405020304" pitchFamily="18" charset="0"/>
            <a:ea typeface="SimSun" panose="02010600030101010101" pitchFamily="2" charset="-122"/>
            <a:cs typeface="Mangal" panose="02040503050203030202" pitchFamily="18" charset="0"/>
          </a:endParaRPr>
        </a:p>
      </dgm:t>
    </dgm:pt>
    <dgm:pt modelId="{B8ECEF5A-D061-40B6-8547-B3F6ECFE9502}" type="parTrans" cxnId="{5729C508-5431-4975-9024-5A6B70FCADC7}">
      <dgm:prSet/>
      <dgm:spPr/>
      <dgm:t>
        <a:bodyPr/>
        <a:lstStyle/>
        <a:p>
          <a:endParaRPr lang="ru-RU" sz="1400"/>
        </a:p>
      </dgm:t>
    </dgm:pt>
    <dgm:pt modelId="{561A157E-AA7D-4C92-AF0F-BEA9B40A6B5C}" type="sibTrans" cxnId="{5729C508-5431-4975-9024-5A6B70FCADC7}">
      <dgm:prSet/>
      <dgm:spPr/>
      <dgm:t>
        <a:bodyPr/>
        <a:lstStyle/>
        <a:p>
          <a:endParaRPr lang="ru-RU" sz="1400"/>
        </a:p>
      </dgm:t>
    </dgm:pt>
    <dgm:pt modelId="{38D5CF4A-B12A-413D-A420-AF086FD4A693}">
      <dgm:prSet custT="1"/>
      <dgm:spPr/>
      <dgm:t>
        <a:bodyPr/>
        <a:lstStyle/>
        <a:p>
          <a:r>
            <a:rPr lang="ru-RU" sz="1400" dirty="0" smtClean="0">
              <a:latin typeface="Times New Roman" panose="02020603050405020304" pitchFamily="18" charset="0"/>
              <a:ea typeface="SimSun" panose="02010600030101010101" pitchFamily="2" charset="-122"/>
              <a:cs typeface="Mangal" panose="02040503050203030202" pitchFamily="18" charset="0"/>
            </a:rPr>
            <a:t>- увеличение с 4 до 6 лет срока отбора мощности на КОМ и повышение его эффективности;</a:t>
          </a:r>
          <a:endParaRPr lang="ru-RU" sz="1400" dirty="0">
            <a:latin typeface="Times New Roman" panose="02020603050405020304" pitchFamily="18" charset="0"/>
            <a:ea typeface="SimSun" panose="02010600030101010101" pitchFamily="2" charset="-122"/>
            <a:cs typeface="Mangal" panose="02040503050203030202" pitchFamily="18" charset="0"/>
          </a:endParaRPr>
        </a:p>
      </dgm:t>
    </dgm:pt>
    <dgm:pt modelId="{D38E4BE9-45B2-4AF8-A39E-18DB2D482ED4}" type="parTrans" cxnId="{84DDFA62-160B-4120-8AAE-978E7E2C721D}">
      <dgm:prSet/>
      <dgm:spPr/>
      <dgm:t>
        <a:bodyPr/>
        <a:lstStyle/>
        <a:p>
          <a:endParaRPr lang="ru-RU" sz="1400"/>
        </a:p>
      </dgm:t>
    </dgm:pt>
    <dgm:pt modelId="{7FADB3C4-FAD4-4801-8302-795D7D4AFB0C}" type="sibTrans" cxnId="{84DDFA62-160B-4120-8AAE-978E7E2C721D}">
      <dgm:prSet/>
      <dgm:spPr/>
      <dgm:t>
        <a:bodyPr/>
        <a:lstStyle/>
        <a:p>
          <a:endParaRPr lang="ru-RU" sz="1400"/>
        </a:p>
      </dgm:t>
    </dgm:pt>
    <dgm:pt modelId="{22F03194-06ED-419E-A685-5C574DA8D77A}">
      <dgm:prSet custT="1"/>
      <dgm:spPr/>
      <dgm:t>
        <a:bodyPr/>
        <a:lstStyle/>
        <a:p>
          <a:r>
            <a:rPr lang="ru-RU" sz="1400" dirty="0" smtClean="0">
              <a:latin typeface="Times New Roman" panose="02020603050405020304" pitchFamily="18" charset="0"/>
              <a:ea typeface="SimSun" panose="02010600030101010101" pitchFamily="2" charset="-122"/>
              <a:cs typeface="Mangal" panose="02040503050203030202" pitchFamily="18" charset="0"/>
            </a:rPr>
            <a:t>- внедрение конкурентных способов нового строительства и модернизации генерирующих объектов электроэнергетики.</a:t>
          </a:r>
          <a:endParaRPr lang="ru-RU" sz="1400" dirty="0">
            <a:latin typeface="Times New Roman" panose="02020603050405020304" pitchFamily="18" charset="0"/>
            <a:ea typeface="SimSun" panose="02010600030101010101" pitchFamily="2" charset="-122"/>
            <a:cs typeface="Mangal" panose="02040503050203030202" pitchFamily="18" charset="0"/>
          </a:endParaRPr>
        </a:p>
      </dgm:t>
    </dgm:pt>
    <dgm:pt modelId="{F73D5915-9F3F-494E-A9A1-D4ED1C16DB66}" type="parTrans" cxnId="{64FB5553-78B5-46D6-BD71-B39C150AADD7}">
      <dgm:prSet/>
      <dgm:spPr/>
      <dgm:t>
        <a:bodyPr/>
        <a:lstStyle/>
        <a:p>
          <a:endParaRPr lang="ru-RU" sz="1400"/>
        </a:p>
      </dgm:t>
    </dgm:pt>
    <dgm:pt modelId="{ADEF6A80-4CF8-42AB-B958-CFE13A789982}" type="sibTrans" cxnId="{64FB5553-78B5-46D6-BD71-B39C150AADD7}">
      <dgm:prSet/>
      <dgm:spPr/>
      <dgm:t>
        <a:bodyPr/>
        <a:lstStyle/>
        <a:p>
          <a:endParaRPr lang="ru-RU" sz="1400"/>
        </a:p>
      </dgm:t>
    </dgm:pt>
    <dgm:pt modelId="{5A16BF7A-BB52-4E0C-9AED-B680627BB59B}">
      <dgm:prSet phldrT="[Текст]" custT="1"/>
      <dgm:spPr/>
      <dgm:t>
        <a:bodyPr/>
        <a:lstStyle/>
        <a:p>
          <a:r>
            <a:rPr lang="ru-RU" sz="1400" b="1" u="sng" dirty="0" smtClean="0">
              <a:latin typeface="Times New Roman" panose="02020603050405020304" pitchFamily="18" charset="0"/>
              <a:ea typeface="SimSun" panose="02010600030101010101" pitchFamily="2" charset="-122"/>
              <a:cs typeface="Mangal" panose="02040503050203030202" pitchFamily="18" charset="0"/>
            </a:rPr>
            <a:t>До конца 2018 года</a:t>
          </a:r>
          <a:endParaRPr lang="ru-RU" sz="1400" dirty="0"/>
        </a:p>
      </dgm:t>
    </dgm:pt>
    <dgm:pt modelId="{4DDFCE87-584E-4B50-9DFA-00F9AB0E74E9}" type="sibTrans" cxnId="{0AE7B19A-B9C9-429A-B6F0-0AE5CA0BC1AD}">
      <dgm:prSet/>
      <dgm:spPr/>
      <dgm:t>
        <a:bodyPr/>
        <a:lstStyle/>
        <a:p>
          <a:endParaRPr lang="ru-RU" sz="1400"/>
        </a:p>
      </dgm:t>
    </dgm:pt>
    <dgm:pt modelId="{A6BE7CF7-AA4F-40AA-90EB-CBEDCBADDCE1}" type="parTrans" cxnId="{0AE7B19A-B9C9-429A-B6F0-0AE5CA0BC1AD}">
      <dgm:prSet/>
      <dgm:spPr/>
      <dgm:t>
        <a:bodyPr/>
        <a:lstStyle/>
        <a:p>
          <a:endParaRPr lang="ru-RU" sz="1400"/>
        </a:p>
      </dgm:t>
    </dgm:pt>
    <dgm:pt modelId="{8F95AB25-08B6-4700-AD5D-7A9868A77932}" type="pres">
      <dgm:prSet presAssocID="{642BBEC1-A8C9-47C7-8DA0-51E305C3015F}" presName="Name0" presStyleCnt="0">
        <dgm:presLayoutVars>
          <dgm:dir/>
          <dgm:animLvl val="lvl"/>
          <dgm:resizeHandles val="exact"/>
        </dgm:presLayoutVars>
      </dgm:prSet>
      <dgm:spPr/>
      <dgm:t>
        <a:bodyPr/>
        <a:lstStyle/>
        <a:p>
          <a:endParaRPr lang="ru-RU"/>
        </a:p>
      </dgm:t>
    </dgm:pt>
    <dgm:pt modelId="{4A3598B3-E462-4CBC-AA7B-09A160F7F647}" type="pres">
      <dgm:prSet presAssocID="{3CD285C9-D45B-45B2-BD71-FAFFD55C1FF0}" presName="compositeNode" presStyleCnt="0">
        <dgm:presLayoutVars>
          <dgm:bulletEnabled val="1"/>
        </dgm:presLayoutVars>
      </dgm:prSet>
      <dgm:spPr/>
      <dgm:t>
        <a:bodyPr/>
        <a:lstStyle/>
        <a:p>
          <a:endParaRPr lang="ru-RU"/>
        </a:p>
      </dgm:t>
    </dgm:pt>
    <dgm:pt modelId="{B79B4818-D40C-41F8-9F67-18CDE4FBA3C8}" type="pres">
      <dgm:prSet presAssocID="{3CD285C9-D45B-45B2-BD71-FAFFD55C1FF0}" presName="bgRect" presStyleLbl="node1" presStyleIdx="0" presStyleCnt="3" custScaleX="122421" custLinFactX="70784" custLinFactNeighborX="100000" custLinFactNeighborY="981"/>
      <dgm:spPr/>
      <dgm:t>
        <a:bodyPr/>
        <a:lstStyle/>
        <a:p>
          <a:endParaRPr lang="ru-RU"/>
        </a:p>
      </dgm:t>
    </dgm:pt>
    <dgm:pt modelId="{15D28299-D322-4D58-A670-A65230B775D2}" type="pres">
      <dgm:prSet presAssocID="{3CD285C9-D45B-45B2-BD71-FAFFD55C1FF0}" presName="parentNode" presStyleLbl="node1" presStyleIdx="0" presStyleCnt="3">
        <dgm:presLayoutVars>
          <dgm:chMax val="0"/>
          <dgm:bulletEnabled val="1"/>
        </dgm:presLayoutVars>
      </dgm:prSet>
      <dgm:spPr/>
      <dgm:t>
        <a:bodyPr/>
        <a:lstStyle/>
        <a:p>
          <a:endParaRPr lang="ru-RU"/>
        </a:p>
      </dgm:t>
    </dgm:pt>
    <dgm:pt modelId="{42AA9CC3-A0B1-403B-9F63-4A240DA46668}" type="pres">
      <dgm:prSet presAssocID="{3CD285C9-D45B-45B2-BD71-FAFFD55C1FF0}" presName="childNode" presStyleLbl="node1" presStyleIdx="0" presStyleCnt="3">
        <dgm:presLayoutVars>
          <dgm:bulletEnabled val="1"/>
        </dgm:presLayoutVars>
      </dgm:prSet>
      <dgm:spPr/>
      <dgm:t>
        <a:bodyPr/>
        <a:lstStyle/>
        <a:p>
          <a:endParaRPr lang="ru-RU"/>
        </a:p>
      </dgm:t>
    </dgm:pt>
    <dgm:pt modelId="{5FA4AEA4-224A-47A1-B559-A3B7781CB8F1}" type="pres">
      <dgm:prSet presAssocID="{28A9DAC9-BF10-425C-8DCA-FB7B3627842A}" presName="hSp" presStyleCnt="0"/>
      <dgm:spPr/>
      <dgm:t>
        <a:bodyPr/>
        <a:lstStyle/>
        <a:p>
          <a:endParaRPr lang="ru-RU"/>
        </a:p>
      </dgm:t>
    </dgm:pt>
    <dgm:pt modelId="{94F88742-36EE-4321-89CF-16ABD1327F97}" type="pres">
      <dgm:prSet presAssocID="{28A9DAC9-BF10-425C-8DCA-FB7B3627842A}" presName="vProcSp" presStyleCnt="0"/>
      <dgm:spPr/>
      <dgm:t>
        <a:bodyPr/>
        <a:lstStyle/>
        <a:p>
          <a:endParaRPr lang="ru-RU"/>
        </a:p>
      </dgm:t>
    </dgm:pt>
    <dgm:pt modelId="{07FC38CC-95C0-4A9B-9B74-2E87F64529B6}" type="pres">
      <dgm:prSet presAssocID="{28A9DAC9-BF10-425C-8DCA-FB7B3627842A}" presName="vSp1" presStyleCnt="0"/>
      <dgm:spPr/>
      <dgm:t>
        <a:bodyPr/>
        <a:lstStyle/>
        <a:p>
          <a:endParaRPr lang="ru-RU"/>
        </a:p>
      </dgm:t>
    </dgm:pt>
    <dgm:pt modelId="{BF8346AA-BD4D-4FF6-AB4A-CE39452B8E93}" type="pres">
      <dgm:prSet presAssocID="{28A9DAC9-BF10-425C-8DCA-FB7B3627842A}" presName="simulatedConn" presStyleLbl="solidFgAcc1" presStyleIdx="0" presStyleCnt="2" custLinFactX="-100000" custLinFactY="6939" custLinFactNeighborX="-154387" custLinFactNeighborY="100000"/>
      <dgm:spPr/>
      <dgm:t>
        <a:bodyPr/>
        <a:lstStyle/>
        <a:p>
          <a:endParaRPr lang="ru-RU"/>
        </a:p>
      </dgm:t>
    </dgm:pt>
    <dgm:pt modelId="{B25FFA1A-75E6-4371-A459-839EE28D527E}" type="pres">
      <dgm:prSet presAssocID="{28A9DAC9-BF10-425C-8DCA-FB7B3627842A}" presName="vSp2" presStyleCnt="0"/>
      <dgm:spPr/>
      <dgm:t>
        <a:bodyPr/>
        <a:lstStyle/>
        <a:p>
          <a:endParaRPr lang="ru-RU"/>
        </a:p>
      </dgm:t>
    </dgm:pt>
    <dgm:pt modelId="{5EA7999B-D520-4E47-9B96-4E6FE357CEA0}" type="pres">
      <dgm:prSet presAssocID="{28A9DAC9-BF10-425C-8DCA-FB7B3627842A}" presName="sibTrans" presStyleCnt="0"/>
      <dgm:spPr/>
      <dgm:t>
        <a:bodyPr/>
        <a:lstStyle/>
        <a:p>
          <a:endParaRPr lang="ru-RU"/>
        </a:p>
      </dgm:t>
    </dgm:pt>
    <dgm:pt modelId="{CC5F23A8-9A05-4D75-965A-34C706179270}" type="pres">
      <dgm:prSet presAssocID="{5A16BF7A-BB52-4E0C-9AED-B680627BB59B}" presName="compositeNode" presStyleCnt="0">
        <dgm:presLayoutVars>
          <dgm:bulletEnabled val="1"/>
        </dgm:presLayoutVars>
      </dgm:prSet>
      <dgm:spPr/>
      <dgm:t>
        <a:bodyPr/>
        <a:lstStyle/>
        <a:p>
          <a:endParaRPr lang="ru-RU"/>
        </a:p>
      </dgm:t>
    </dgm:pt>
    <dgm:pt modelId="{7D5C5182-FD39-40E4-977C-E8CB1C3937BB}" type="pres">
      <dgm:prSet presAssocID="{5A16BF7A-BB52-4E0C-9AED-B680627BB59B}" presName="bgRect" presStyleLbl="node1" presStyleIdx="1" presStyleCnt="3" custScaleX="88598" custLinFactX="-26125" custLinFactNeighborX="-100000" custLinFactNeighborY="981"/>
      <dgm:spPr/>
      <dgm:t>
        <a:bodyPr/>
        <a:lstStyle/>
        <a:p>
          <a:endParaRPr lang="ru-RU"/>
        </a:p>
      </dgm:t>
    </dgm:pt>
    <dgm:pt modelId="{EA543111-5ADC-4085-ACB6-B80C50356CD1}" type="pres">
      <dgm:prSet presAssocID="{5A16BF7A-BB52-4E0C-9AED-B680627BB59B}" presName="parentNode" presStyleLbl="node1" presStyleIdx="1" presStyleCnt="3">
        <dgm:presLayoutVars>
          <dgm:chMax val="0"/>
          <dgm:bulletEnabled val="1"/>
        </dgm:presLayoutVars>
      </dgm:prSet>
      <dgm:spPr/>
      <dgm:t>
        <a:bodyPr/>
        <a:lstStyle/>
        <a:p>
          <a:endParaRPr lang="ru-RU"/>
        </a:p>
      </dgm:t>
    </dgm:pt>
    <dgm:pt modelId="{D3B6A0E9-CC98-4515-862A-DC2C128EB02A}" type="pres">
      <dgm:prSet presAssocID="{5A16BF7A-BB52-4E0C-9AED-B680627BB59B}" presName="childNode" presStyleLbl="node1" presStyleIdx="1" presStyleCnt="3">
        <dgm:presLayoutVars>
          <dgm:bulletEnabled val="1"/>
        </dgm:presLayoutVars>
      </dgm:prSet>
      <dgm:spPr/>
      <dgm:t>
        <a:bodyPr/>
        <a:lstStyle/>
        <a:p>
          <a:endParaRPr lang="ru-RU"/>
        </a:p>
      </dgm:t>
    </dgm:pt>
    <dgm:pt modelId="{7F72B2EC-6754-4502-8A81-68918051343E}" type="pres">
      <dgm:prSet presAssocID="{4DDFCE87-584E-4B50-9DFA-00F9AB0E74E9}" presName="hSp" presStyleCnt="0"/>
      <dgm:spPr/>
      <dgm:t>
        <a:bodyPr/>
        <a:lstStyle/>
        <a:p>
          <a:endParaRPr lang="ru-RU"/>
        </a:p>
      </dgm:t>
    </dgm:pt>
    <dgm:pt modelId="{B8360DA0-0B78-47EE-B9AF-8934335D884E}" type="pres">
      <dgm:prSet presAssocID="{4DDFCE87-584E-4B50-9DFA-00F9AB0E74E9}" presName="vProcSp" presStyleCnt="0"/>
      <dgm:spPr/>
      <dgm:t>
        <a:bodyPr/>
        <a:lstStyle/>
        <a:p>
          <a:endParaRPr lang="ru-RU"/>
        </a:p>
      </dgm:t>
    </dgm:pt>
    <dgm:pt modelId="{BD00C8D1-32AD-4193-A760-FCE35DD7D41D}" type="pres">
      <dgm:prSet presAssocID="{4DDFCE87-584E-4B50-9DFA-00F9AB0E74E9}" presName="vSp1" presStyleCnt="0"/>
      <dgm:spPr/>
      <dgm:t>
        <a:bodyPr/>
        <a:lstStyle/>
        <a:p>
          <a:endParaRPr lang="ru-RU"/>
        </a:p>
      </dgm:t>
    </dgm:pt>
    <dgm:pt modelId="{88896D8F-507A-4675-A77D-5BE870F6D65A}" type="pres">
      <dgm:prSet presAssocID="{4DDFCE87-584E-4B50-9DFA-00F9AB0E74E9}" presName="simulatedConn" presStyleLbl="solidFgAcc1" presStyleIdx="1" presStyleCnt="2" custLinFactX="-106252" custLinFactY="6939" custLinFactNeighborX="-200000" custLinFactNeighborY="100000"/>
      <dgm:spPr/>
      <dgm:t>
        <a:bodyPr/>
        <a:lstStyle/>
        <a:p>
          <a:endParaRPr lang="ru-RU"/>
        </a:p>
      </dgm:t>
    </dgm:pt>
    <dgm:pt modelId="{7691463D-E219-4217-9259-52706D02CF02}" type="pres">
      <dgm:prSet presAssocID="{4DDFCE87-584E-4B50-9DFA-00F9AB0E74E9}" presName="vSp2" presStyleCnt="0"/>
      <dgm:spPr/>
      <dgm:t>
        <a:bodyPr/>
        <a:lstStyle/>
        <a:p>
          <a:endParaRPr lang="ru-RU"/>
        </a:p>
      </dgm:t>
    </dgm:pt>
    <dgm:pt modelId="{626390F1-E90C-41B0-AF39-52F5A01974E5}" type="pres">
      <dgm:prSet presAssocID="{4DDFCE87-584E-4B50-9DFA-00F9AB0E74E9}" presName="sibTrans" presStyleCnt="0"/>
      <dgm:spPr/>
      <dgm:t>
        <a:bodyPr/>
        <a:lstStyle/>
        <a:p>
          <a:endParaRPr lang="ru-RU"/>
        </a:p>
      </dgm:t>
    </dgm:pt>
    <dgm:pt modelId="{35D41621-42BA-4D54-9A39-1435791B777C}" type="pres">
      <dgm:prSet presAssocID="{984E89D5-CAF0-4A4B-B708-D1830C5ECF6D}" presName="compositeNode" presStyleCnt="0">
        <dgm:presLayoutVars>
          <dgm:bulletEnabled val="1"/>
        </dgm:presLayoutVars>
      </dgm:prSet>
      <dgm:spPr/>
      <dgm:t>
        <a:bodyPr/>
        <a:lstStyle/>
        <a:p>
          <a:endParaRPr lang="ru-RU"/>
        </a:p>
      </dgm:t>
    </dgm:pt>
    <dgm:pt modelId="{03D72803-1454-4496-ACFC-75F5097E37A6}" type="pres">
      <dgm:prSet presAssocID="{984E89D5-CAF0-4A4B-B708-D1830C5ECF6D}" presName="bgRect" presStyleLbl="node1" presStyleIdx="2" presStyleCnt="3" custScaleX="74982" custLinFactX="-27298" custLinFactNeighborX="-100000" custLinFactNeighborY="981"/>
      <dgm:spPr/>
      <dgm:t>
        <a:bodyPr/>
        <a:lstStyle/>
        <a:p>
          <a:endParaRPr lang="ru-RU"/>
        </a:p>
      </dgm:t>
    </dgm:pt>
    <dgm:pt modelId="{8E900EE9-FE95-4F2B-8FB9-3A5E31FD2799}" type="pres">
      <dgm:prSet presAssocID="{984E89D5-CAF0-4A4B-B708-D1830C5ECF6D}" presName="parentNode" presStyleLbl="node1" presStyleIdx="2" presStyleCnt="3">
        <dgm:presLayoutVars>
          <dgm:chMax val="0"/>
          <dgm:bulletEnabled val="1"/>
        </dgm:presLayoutVars>
      </dgm:prSet>
      <dgm:spPr/>
      <dgm:t>
        <a:bodyPr/>
        <a:lstStyle/>
        <a:p>
          <a:endParaRPr lang="ru-RU"/>
        </a:p>
      </dgm:t>
    </dgm:pt>
    <dgm:pt modelId="{5920E96D-F1AF-41C9-8A08-954194826199}" type="pres">
      <dgm:prSet presAssocID="{984E89D5-CAF0-4A4B-B708-D1830C5ECF6D}" presName="childNode" presStyleLbl="node1" presStyleIdx="2" presStyleCnt="3">
        <dgm:presLayoutVars>
          <dgm:bulletEnabled val="1"/>
        </dgm:presLayoutVars>
      </dgm:prSet>
      <dgm:spPr/>
      <dgm:t>
        <a:bodyPr/>
        <a:lstStyle/>
        <a:p>
          <a:endParaRPr lang="ru-RU"/>
        </a:p>
      </dgm:t>
    </dgm:pt>
  </dgm:ptLst>
  <dgm:cxnLst>
    <dgm:cxn modelId="{7410CAE6-98B0-4C94-88FB-47A67FA43FC5}" type="presOf" srcId="{B07A95A4-91E9-4B4F-BC48-FD806D47EE7A}" destId="{D3B6A0E9-CC98-4515-862A-DC2C128EB02A}" srcOrd="0" destOrd="0" presId="urn:microsoft.com/office/officeart/2005/8/layout/hProcess7"/>
    <dgm:cxn modelId="{7BD80CE2-EABE-463E-B997-52E3CAA83B28}" type="presOf" srcId="{984E89D5-CAF0-4A4B-B708-D1830C5ECF6D}" destId="{03D72803-1454-4496-ACFC-75F5097E37A6}" srcOrd="0" destOrd="0" presId="urn:microsoft.com/office/officeart/2005/8/layout/hProcess7"/>
    <dgm:cxn modelId="{7FD09C4D-160C-447A-9C7F-3BFEC81CA35F}" srcId="{5A16BF7A-BB52-4E0C-9AED-B680627BB59B}" destId="{B07A95A4-91E9-4B4F-BC48-FD806D47EE7A}" srcOrd="0" destOrd="0" parTransId="{AF3C9F87-4099-426F-9879-FFC2F51AAD6D}" sibTransId="{D2DF865B-19FF-481E-A37E-22D2E8F4D287}"/>
    <dgm:cxn modelId="{C79B1822-5DCF-4926-B7D3-837004299BE3}" srcId="{642BBEC1-A8C9-47C7-8DA0-51E305C3015F}" destId="{3CD285C9-D45B-45B2-BD71-FAFFD55C1FF0}" srcOrd="0" destOrd="0" parTransId="{0C6FBEC1-E035-4C99-8B25-9009A65EDF5C}" sibTransId="{28A9DAC9-BF10-425C-8DCA-FB7B3627842A}"/>
    <dgm:cxn modelId="{AEA3CFC3-77D1-400C-ACFD-377E4A8D100C}" type="presOf" srcId="{642BBEC1-A8C9-47C7-8DA0-51E305C3015F}" destId="{8F95AB25-08B6-4700-AD5D-7A9868A77932}" srcOrd="0" destOrd="0" presId="urn:microsoft.com/office/officeart/2005/8/layout/hProcess7"/>
    <dgm:cxn modelId="{6D1E3F78-F92A-4F46-B57D-3C7D1E884A44}" srcId="{984E89D5-CAF0-4A4B-B708-D1830C5ECF6D}" destId="{1477445C-425A-4224-92EC-A609564DA248}" srcOrd="0" destOrd="0" parTransId="{CA517265-DC21-4461-BAAF-6ACDB62AC66B}" sibTransId="{D20BC13C-19DB-44FD-8148-25111EAC0FFC}"/>
    <dgm:cxn modelId="{5729C508-5431-4975-9024-5A6B70FCADC7}" srcId="{3CD285C9-D45B-45B2-BD71-FAFFD55C1FF0}" destId="{8E9D5826-B31A-4231-BE32-D9211991530D}" srcOrd="1" destOrd="0" parTransId="{B8ECEF5A-D061-40B6-8547-B3F6ECFE9502}" sibTransId="{561A157E-AA7D-4C92-AF0F-BEA9B40A6B5C}"/>
    <dgm:cxn modelId="{CE030F38-382B-4E19-872C-8DA7A3DCF672}" type="presOf" srcId="{8E9D5826-B31A-4231-BE32-D9211991530D}" destId="{42AA9CC3-A0B1-403B-9F63-4A240DA46668}" srcOrd="0" destOrd="1" presId="urn:microsoft.com/office/officeart/2005/8/layout/hProcess7"/>
    <dgm:cxn modelId="{E24450ED-C31A-451C-A99A-2491E57429EC}" type="presOf" srcId="{3CD285C9-D45B-45B2-BD71-FAFFD55C1FF0}" destId="{15D28299-D322-4D58-A670-A65230B775D2}" srcOrd="1" destOrd="0" presId="urn:microsoft.com/office/officeart/2005/8/layout/hProcess7"/>
    <dgm:cxn modelId="{0AE7B19A-B9C9-429A-B6F0-0AE5CA0BC1AD}" srcId="{642BBEC1-A8C9-47C7-8DA0-51E305C3015F}" destId="{5A16BF7A-BB52-4E0C-9AED-B680627BB59B}" srcOrd="1" destOrd="0" parTransId="{A6BE7CF7-AA4F-40AA-90EB-CBEDCBADDCE1}" sibTransId="{4DDFCE87-584E-4B50-9DFA-00F9AB0E74E9}"/>
    <dgm:cxn modelId="{B5C651D9-8654-43D5-BEE2-7227D04066C9}" type="presOf" srcId="{5A16BF7A-BB52-4E0C-9AED-B680627BB59B}" destId="{7D5C5182-FD39-40E4-977C-E8CB1C3937BB}" srcOrd="0" destOrd="0" presId="urn:microsoft.com/office/officeart/2005/8/layout/hProcess7"/>
    <dgm:cxn modelId="{0E093E0C-B08E-4C7D-82CD-370FCCF8F1DA}" srcId="{3CD285C9-D45B-45B2-BD71-FAFFD55C1FF0}" destId="{42245D72-9823-4E1D-AEA0-4FCC89F98A39}" srcOrd="0" destOrd="0" parTransId="{8A08F9C8-C333-4347-97E2-D1F8AE4D2D83}" sibTransId="{BC89D7E6-D74B-44CE-B1A9-5C66B69FDE0C}"/>
    <dgm:cxn modelId="{05C6D5DC-545A-411E-9E3A-0CD36FB2C4FD}" srcId="{642BBEC1-A8C9-47C7-8DA0-51E305C3015F}" destId="{984E89D5-CAF0-4A4B-B708-D1830C5ECF6D}" srcOrd="2" destOrd="0" parTransId="{BD1842C5-97BA-49F4-81E9-B9993399BC43}" sibTransId="{F8EDA578-C6DA-4140-A5A4-04C5799EF2DE}"/>
    <dgm:cxn modelId="{6C36EBC8-6F5A-4C3C-96DA-DDF463E85279}" type="presOf" srcId="{3CD285C9-D45B-45B2-BD71-FAFFD55C1FF0}" destId="{B79B4818-D40C-41F8-9F67-18CDE4FBA3C8}" srcOrd="0" destOrd="0" presId="urn:microsoft.com/office/officeart/2005/8/layout/hProcess7"/>
    <dgm:cxn modelId="{37C7954F-4264-44D4-AA1C-31AD4F10BC7C}" type="presOf" srcId="{38D5CF4A-B12A-413D-A420-AF086FD4A693}" destId="{42AA9CC3-A0B1-403B-9F63-4A240DA46668}" srcOrd="0" destOrd="2" presId="urn:microsoft.com/office/officeart/2005/8/layout/hProcess7"/>
    <dgm:cxn modelId="{8EF85D00-9CDD-4087-BF60-DCA9AA479384}" type="presOf" srcId="{5A16BF7A-BB52-4E0C-9AED-B680627BB59B}" destId="{EA543111-5ADC-4085-ACB6-B80C50356CD1}" srcOrd="1" destOrd="0" presId="urn:microsoft.com/office/officeart/2005/8/layout/hProcess7"/>
    <dgm:cxn modelId="{20734D9A-D871-4245-B86B-D4668EB9F090}" type="presOf" srcId="{1477445C-425A-4224-92EC-A609564DA248}" destId="{5920E96D-F1AF-41C9-8A08-954194826199}" srcOrd="0" destOrd="0" presId="urn:microsoft.com/office/officeart/2005/8/layout/hProcess7"/>
    <dgm:cxn modelId="{E7B859F3-73F1-4CEA-8559-88FE99FA9CA1}" type="presOf" srcId="{984E89D5-CAF0-4A4B-B708-D1830C5ECF6D}" destId="{8E900EE9-FE95-4F2B-8FB9-3A5E31FD2799}" srcOrd="1" destOrd="0" presId="urn:microsoft.com/office/officeart/2005/8/layout/hProcess7"/>
    <dgm:cxn modelId="{7BC98442-5802-4BCF-B94E-4044DF0C9024}" type="presOf" srcId="{42245D72-9823-4E1D-AEA0-4FCC89F98A39}" destId="{42AA9CC3-A0B1-403B-9F63-4A240DA46668}" srcOrd="0" destOrd="0" presId="urn:microsoft.com/office/officeart/2005/8/layout/hProcess7"/>
    <dgm:cxn modelId="{64FB5553-78B5-46D6-BD71-B39C150AADD7}" srcId="{3CD285C9-D45B-45B2-BD71-FAFFD55C1FF0}" destId="{22F03194-06ED-419E-A685-5C574DA8D77A}" srcOrd="3" destOrd="0" parTransId="{F73D5915-9F3F-494E-A9A1-D4ED1C16DB66}" sibTransId="{ADEF6A80-4CF8-42AB-B958-CFE13A789982}"/>
    <dgm:cxn modelId="{84DDFA62-160B-4120-8AAE-978E7E2C721D}" srcId="{3CD285C9-D45B-45B2-BD71-FAFFD55C1FF0}" destId="{38D5CF4A-B12A-413D-A420-AF086FD4A693}" srcOrd="2" destOrd="0" parTransId="{D38E4BE9-45B2-4AF8-A39E-18DB2D482ED4}" sibTransId="{7FADB3C4-FAD4-4801-8302-795D7D4AFB0C}"/>
    <dgm:cxn modelId="{74B11BF1-BF72-49F0-B4D1-E4076AF851AB}" type="presOf" srcId="{22F03194-06ED-419E-A685-5C574DA8D77A}" destId="{42AA9CC3-A0B1-403B-9F63-4A240DA46668}" srcOrd="0" destOrd="3" presId="urn:microsoft.com/office/officeart/2005/8/layout/hProcess7"/>
    <dgm:cxn modelId="{4023F59F-CA59-4AB6-859E-285062C04BDE}" type="presParOf" srcId="{8F95AB25-08B6-4700-AD5D-7A9868A77932}" destId="{4A3598B3-E462-4CBC-AA7B-09A160F7F647}" srcOrd="0" destOrd="0" presId="urn:microsoft.com/office/officeart/2005/8/layout/hProcess7"/>
    <dgm:cxn modelId="{025719BA-C8C7-4E79-8D37-ED17927BF889}" type="presParOf" srcId="{4A3598B3-E462-4CBC-AA7B-09A160F7F647}" destId="{B79B4818-D40C-41F8-9F67-18CDE4FBA3C8}" srcOrd="0" destOrd="0" presId="urn:microsoft.com/office/officeart/2005/8/layout/hProcess7"/>
    <dgm:cxn modelId="{4E126CE0-E0B8-41B9-AE72-27C8BB1A53A5}" type="presParOf" srcId="{4A3598B3-E462-4CBC-AA7B-09A160F7F647}" destId="{15D28299-D322-4D58-A670-A65230B775D2}" srcOrd="1" destOrd="0" presId="urn:microsoft.com/office/officeart/2005/8/layout/hProcess7"/>
    <dgm:cxn modelId="{5185693C-3D2B-4BE1-A023-1F184D4FCC66}" type="presParOf" srcId="{4A3598B3-E462-4CBC-AA7B-09A160F7F647}" destId="{42AA9CC3-A0B1-403B-9F63-4A240DA46668}" srcOrd="2" destOrd="0" presId="urn:microsoft.com/office/officeart/2005/8/layout/hProcess7"/>
    <dgm:cxn modelId="{E843A327-E04A-45E7-A630-58AB37B74F4E}" type="presParOf" srcId="{8F95AB25-08B6-4700-AD5D-7A9868A77932}" destId="{5FA4AEA4-224A-47A1-B559-A3B7781CB8F1}" srcOrd="1" destOrd="0" presId="urn:microsoft.com/office/officeart/2005/8/layout/hProcess7"/>
    <dgm:cxn modelId="{CFA15EF3-1167-4CC5-9025-3AD44E6026B4}" type="presParOf" srcId="{8F95AB25-08B6-4700-AD5D-7A9868A77932}" destId="{94F88742-36EE-4321-89CF-16ABD1327F97}" srcOrd="2" destOrd="0" presId="urn:microsoft.com/office/officeart/2005/8/layout/hProcess7"/>
    <dgm:cxn modelId="{9109AC18-E5A2-4A79-89DA-CA38C1CD33C9}" type="presParOf" srcId="{94F88742-36EE-4321-89CF-16ABD1327F97}" destId="{07FC38CC-95C0-4A9B-9B74-2E87F64529B6}" srcOrd="0" destOrd="0" presId="urn:microsoft.com/office/officeart/2005/8/layout/hProcess7"/>
    <dgm:cxn modelId="{87B35F89-BF71-40F0-88A0-8E264151D1C6}" type="presParOf" srcId="{94F88742-36EE-4321-89CF-16ABD1327F97}" destId="{BF8346AA-BD4D-4FF6-AB4A-CE39452B8E93}" srcOrd="1" destOrd="0" presId="urn:microsoft.com/office/officeart/2005/8/layout/hProcess7"/>
    <dgm:cxn modelId="{E60B1969-658A-48C5-B204-D6CAC3D266B6}" type="presParOf" srcId="{94F88742-36EE-4321-89CF-16ABD1327F97}" destId="{B25FFA1A-75E6-4371-A459-839EE28D527E}" srcOrd="2" destOrd="0" presId="urn:microsoft.com/office/officeart/2005/8/layout/hProcess7"/>
    <dgm:cxn modelId="{E2B92E9E-653D-494D-BEBC-238601F691B3}" type="presParOf" srcId="{8F95AB25-08B6-4700-AD5D-7A9868A77932}" destId="{5EA7999B-D520-4E47-9B96-4E6FE357CEA0}" srcOrd="3" destOrd="0" presId="urn:microsoft.com/office/officeart/2005/8/layout/hProcess7"/>
    <dgm:cxn modelId="{656E9B27-0A7B-4AD9-ABDF-5CB4135EDD8C}" type="presParOf" srcId="{8F95AB25-08B6-4700-AD5D-7A9868A77932}" destId="{CC5F23A8-9A05-4D75-965A-34C706179270}" srcOrd="4" destOrd="0" presId="urn:microsoft.com/office/officeart/2005/8/layout/hProcess7"/>
    <dgm:cxn modelId="{20BF0D49-F2E8-4AA8-9471-167C76ABFA7E}" type="presParOf" srcId="{CC5F23A8-9A05-4D75-965A-34C706179270}" destId="{7D5C5182-FD39-40E4-977C-E8CB1C3937BB}" srcOrd="0" destOrd="0" presId="urn:microsoft.com/office/officeart/2005/8/layout/hProcess7"/>
    <dgm:cxn modelId="{D0E07C59-E009-4147-A3F9-33D9A17B61AA}" type="presParOf" srcId="{CC5F23A8-9A05-4D75-965A-34C706179270}" destId="{EA543111-5ADC-4085-ACB6-B80C50356CD1}" srcOrd="1" destOrd="0" presId="urn:microsoft.com/office/officeart/2005/8/layout/hProcess7"/>
    <dgm:cxn modelId="{44C8887A-74A6-488C-BDF5-2A858D1516D7}" type="presParOf" srcId="{CC5F23A8-9A05-4D75-965A-34C706179270}" destId="{D3B6A0E9-CC98-4515-862A-DC2C128EB02A}" srcOrd="2" destOrd="0" presId="urn:microsoft.com/office/officeart/2005/8/layout/hProcess7"/>
    <dgm:cxn modelId="{810FCD08-1A6E-4FEF-ADB1-1BFCF8D76C85}" type="presParOf" srcId="{8F95AB25-08B6-4700-AD5D-7A9868A77932}" destId="{7F72B2EC-6754-4502-8A81-68918051343E}" srcOrd="5" destOrd="0" presId="urn:microsoft.com/office/officeart/2005/8/layout/hProcess7"/>
    <dgm:cxn modelId="{D6448FE4-8ADB-4FD2-8B3B-568EB1E36FB4}" type="presParOf" srcId="{8F95AB25-08B6-4700-AD5D-7A9868A77932}" destId="{B8360DA0-0B78-47EE-B9AF-8934335D884E}" srcOrd="6" destOrd="0" presId="urn:microsoft.com/office/officeart/2005/8/layout/hProcess7"/>
    <dgm:cxn modelId="{55F63870-99A5-42E7-9051-3C0179C31516}" type="presParOf" srcId="{B8360DA0-0B78-47EE-B9AF-8934335D884E}" destId="{BD00C8D1-32AD-4193-A760-FCE35DD7D41D}" srcOrd="0" destOrd="0" presId="urn:microsoft.com/office/officeart/2005/8/layout/hProcess7"/>
    <dgm:cxn modelId="{0D383AF9-02D9-4700-803C-42998051DA92}" type="presParOf" srcId="{B8360DA0-0B78-47EE-B9AF-8934335D884E}" destId="{88896D8F-507A-4675-A77D-5BE870F6D65A}" srcOrd="1" destOrd="0" presId="urn:microsoft.com/office/officeart/2005/8/layout/hProcess7"/>
    <dgm:cxn modelId="{3E1E4BDB-8914-419C-990A-848D76BD04FC}" type="presParOf" srcId="{B8360DA0-0B78-47EE-B9AF-8934335D884E}" destId="{7691463D-E219-4217-9259-52706D02CF02}" srcOrd="2" destOrd="0" presId="urn:microsoft.com/office/officeart/2005/8/layout/hProcess7"/>
    <dgm:cxn modelId="{773BAE15-6124-4205-8A1B-93395343D832}" type="presParOf" srcId="{8F95AB25-08B6-4700-AD5D-7A9868A77932}" destId="{626390F1-E90C-41B0-AF39-52F5A01974E5}" srcOrd="7" destOrd="0" presId="urn:microsoft.com/office/officeart/2005/8/layout/hProcess7"/>
    <dgm:cxn modelId="{699EDCAE-3CFA-4D0D-978A-F693F01BA415}" type="presParOf" srcId="{8F95AB25-08B6-4700-AD5D-7A9868A77932}" destId="{35D41621-42BA-4D54-9A39-1435791B777C}" srcOrd="8" destOrd="0" presId="urn:microsoft.com/office/officeart/2005/8/layout/hProcess7"/>
    <dgm:cxn modelId="{93A2C32A-DC63-4000-BEF1-9530526826BF}" type="presParOf" srcId="{35D41621-42BA-4D54-9A39-1435791B777C}" destId="{03D72803-1454-4496-ACFC-75F5097E37A6}" srcOrd="0" destOrd="0" presId="urn:microsoft.com/office/officeart/2005/8/layout/hProcess7"/>
    <dgm:cxn modelId="{523DF200-1B16-406C-AD02-500021F47370}" type="presParOf" srcId="{35D41621-42BA-4D54-9A39-1435791B777C}" destId="{8E900EE9-FE95-4F2B-8FB9-3A5E31FD2799}" srcOrd="1" destOrd="0" presId="urn:microsoft.com/office/officeart/2005/8/layout/hProcess7"/>
    <dgm:cxn modelId="{49C6FCF5-3403-4F69-92D1-F2B492A6F5C8}" type="presParOf" srcId="{35D41621-42BA-4D54-9A39-1435791B777C}" destId="{5920E96D-F1AF-41C9-8A08-95419482619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052B7-B258-4ABE-BD87-AE6AEEDE276F}" type="doc">
      <dgm:prSet loTypeId="urn:microsoft.com/office/officeart/2005/8/layout/pyramid1" loCatId="pyramid" qsTypeId="urn:microsoft.com/office/officeart/2005/8/quickstyle/simple1" qsCatId="simple" csTypeId="urn:microsoft.com/office/officeart/2005/8/colors/accent1_3" csCatId="accent1" phldr="1"/>
      <dgm:spPr/>
    </dgm:pt>
    <dgm:pt modelId="{221A19BB-C6C0-4242-B1B2-02CCE5947AE0}">
      <dgm:prSet phldrT="[Текст]" custT="1"/>
      <dgm:spPr/>
      <dgm:t>
        <a:bodyPr/>
        <a:lstStyle/>
        <a:p>
          <a:r>
            <a:rPr lang="ru-RU" sz="2000" dirty="0" smtClean="0">
              <a:solidFill>
                <a:srgbClr val="C00000"/>
              </a:solidFill>
            </a:rPr>
            <a:t>10</a:t>
          </a:r>
        </a:p>
        <a:p>
          <a:r>
            <a:rPr lang="ru-RU" sz="2000" dirty="0" smtClean="0">
              <a:solidFill>
                <a:srgbClr val="C00000"/>
              </a:solidFill>
            </a:rPr>
            <a:t>место</a:t>
          </a:r>
          <a:endParaRPr lang="ru-RU" sz="2000" dirty="0">
            <a:solidFill>
              <a:srgbClr val="C00000"/>
            </a:solidFill>
          </a:endParaRPr>
        </a:p>
      </dgm:t>
    </dgm:pt>
    <dgm:pt modelId="{9CC93EAE-7B10-4F45-95D9-3C6344A5822F}" type="parTrans" cxnId="{28BEF0D1-70EE-4834-BD41-854B4CCE7253}">
      <dgm:prSet/>
      <dgm:spPr/>
      <dgm:t>
        <a:bodyPr/>
        <a:lstStyle/>
        <a:p>
          <a:endParaRPr lang="ru-RU"/>
        </a:p>
      </dgm:t>
    </dgm:pt>
    <dgm:pt modelId="{F6FED379-8A46-41E1-83B6-339D0BABD6A6}" type="sibTrans" cxnId="{28BEF0D1-70EE-4834-BD41-854B4CCE7253}">
      <dgm:prSet/>
      <dgm:spPr/>
      <dgm:t>
        <a:bodyPr/>
        <a:lstStyle/>
        <a:p>
          <a:endParaRPr lang="ru-RU"/>
        </a:p>
      </dgm:t>
    </dgm:pt>
    <dgm:pt modelId="{4E1AC486-3F6C-417D-9D97-C9BB372ABBB3}">
      <dgm:prSet phldrT="[Текст]" custT="1"/>
      <dgm:spPr/>
      <dgm:t>
        <a:bodyPr/>
        <a:lstStyle/>
        <a:p>
          <a:r>
            <a:rPr lang="ru-RU" sz="2000" dirty="0" smtClean="0"/>
            <a:t>26</a:t>
          </a:r>
        </a:p>
        <a:p>
          <a:r>
            <a:rPr lang="ru-RU" sz="2000" dirty="0" smtClean="0"/>
            <a:t>место</a:t>
          </a:r>
          <a:endParaRPr lang="ru-RU" sz="2000" dirty="0"/>
        </a:p>
      </dgm:t>
    </dgm:pt>
    <dgm:pt modelId="{AB9CB3FE-5D43-42E0-B267-2CB6438977E4}" type="parTrans" cxnId="{9A4F78FD-A6F1-47FC-8342-C8B3F9E82929}">
      <dgm:prSet/>
      <dgm:spPr/>
      <dgm:t>
        <a:bodyPr/>
        <a:lstStyle/>
        <a:p>
          <a:endParaRPr lang="ru-RU"/>
        </a:p>
      </dgm:t>
    </dgm:pt>
    <dgm:pt modelId="{05679481-2611-4D1E-8954-982C67553588}" type="sibTrans" cxnId="{9A4F78FD-A6F1-47FC-8342-C8B3F9E82929}">
      <dgm:prSet/>
      <dgm:spPr/>
      <dgm:t>
        <a:bodyPr/>
        <a:lstStyle/>
        <a:p>
          <a:endParaRPr lang="ru-RU"/>
        </a:p>
      </dgm:t>
    </dgm:pt>
    <dgm:pt modelId="{E7D0089F-ED7E-471B-BB29-EE0FEE19C4E0}">
      <dgm:prSet phldrT="[Текст]" custT="1"/>
      <dgm:spPr/>
      <dgm:t>
        <a:bodyPr/>
        <a:lstStyle/>
        <a:p>
          <a:r>
            <a:rPr lang="ru-RU" sz="2000" dirty="0" smtClean="0"/>
            <a:t>183 </a:t>
          </a:r>
        </a:p>
        <a:p>
          <a:r>
            <a:rPr lang="ru-RU" sz="2000" dirty="0" smtClean="0"/>
            <a:t>место</a:t>
          </a:r>
          <a:endParaRPr lang="ru-RU" sz="2000" dirty="0"/>
        </a:p>
      </dgm:t>
    </dgm:pt>
    <dgm:pt modelId="{3356AC1A-3FCC-4D97-8979-15C26551DEE8}" type="parTrans" cxnId="{9A99C9AC-ACF4-48CB-901E-3B6F329C72ED}">
      <dgm:prSet/>
      <dgm:spPr/>
      <dgm:t>
        <a:bodyPr/>
        <a:lstStyle/>
        <a:p>
          <a:endParaRPr lang="ru-RU"/>
        </a:p>
      </dgm:t>
    </dgm:pt>
    <dgm:pt modelId="{12CFB11F-CB52-4E4F-BB33-13A7FAC28348}" type="sibTrans" cxnId="{9A99C9AC-ACF4-48CB-901E-3B6F329C72ED}">
      <dgm:prSet/>
      <dgm:spPr/>
      <dgm:t>
        <a:bodyPr/>
        <a:lstStyle/>
        <a:p>
          <a:endParaRPr lang="ru-RU"/>
        </a:p>
      </dgm:t>
    </dgm:pt>
    <dgm:pt modelId="{1C6CACF1-78E7-4534-B1C3-2BA4E5D767BA}" type="pres">
      <dgm:prSet presAssocID="{E53052B7-B258-4ABE-BD87-AE6AEEDE276F}" presName="Name0" presStyleCnt="0">
        <dgm:presLayoutVars>
          <dgm:dir/>
          <dgm:animLvl val="lvl"/>
          <dgm:resizeHandles val="exact"/>
        </dgm:presLayoutVars>
      </dgm:prSet>
      <dgm:spPr/>
    </dgm:pt>
    <dgm:pt modelId="{5A540D59-F628-42BB-9D53-87013A13E078}" type="pres">
      <dgm:prSet presAssocID="{221A19BB-C6C0-4242-B1B2-02CCE5947AE0}" presName="Name8" presStyleCnt="0"/>
      <dgm:spPr/>
    </dgm:pt>
    <dgm:pt modelId="{0C620F38-07E5-45BC-9BCC-5C079DD52CD8}" type="pres">
      <dgm:prSet presAssocID="{221A19BB-C6C0-4242-B1B2-02CCE5947AE0}" presName="level" presStyleLbl="node1" presStyleIdx="0" presStyleCnt="3" custLinFactNeighborX="811" custLinFactNeighborY="2126">
        <dgm:presLayoutVars>
          <dgm:chMax val="1"/>
          <dgm:bulletEnabled val="1"/>
        </dgm:presLayoutVars>
      </dgm:prSet>
      <dgm:spPr/>
      <dgm:t>
        <a:bodyPr/>
        <a:lstStyle/>
        <a:p>
          <a:endParaRPr lang="ru-RU"/>
        </a:p>
      </dgm:t>
    </dgm:pt>
    <dgm:pt modelId="{8A360575-79C7-4935-A9F3-BC9CA2C84AF3}" type="pres">
      <dgm:prSet presAssocID="{221A19BB-C6C0-4242-B1B2-02CCE5947AE0}" presName="levelTx" presStyleLbl="revTx" presStyleIdx="0" presStyleCnt="0">
        <dgm:presLayoutVars>
          <dgm:chMax val="1"/>
          <dgm:bulletEnabled val="1"/>
        </dgm:presLayoutVars>
      </dgm:prSet>
      <dgm:spPr/>
      <dgm:t>
        <a:bodyPr/>
        <a:lstStyle/>
        <a:p>
          <a:endParaRPr lang="ru-RU"/>
        </a:p>
      </dgm:t>
    </dgm:pt>
    <dgm:pt modelId="{C99C7666-22DC-4509-B536-69A740BF4C01}" type="pres">
      <dgm:prSet presAssocID="{4E1AC486-3F6C-417D-9D97-C9BB372ABBB3}" presName="Name8" presStyleCnt="0"/>
      <dgm:spPr/>
    </dgm:pt>
    <dgm:pt modelId="{1F11EC53-F97B-4756-94BE-A14394EFBF5B}" type="pres">
      <dgm:prSet presAssocID="{4E1AC486-3F6C-417D-9D97-C9BB372ABBB3}" presName="level" presStyleLbl="node1" presStyleIdx="1" presStyleCnt="3">
        <dgm:presLayoutVars>
          <dgm:chMax val="1"/>
          <dgm:bulletEnabled val="1"/>
        </dgm:presLayoutVars>
      </dgm:prSet>
      <dgm:spPr/>
      <dgm:t>
        <a:bodyPr/>
        <a:lstStyle/>
        <a:p>
          <a:endParaRPr lang="ru-RU"/>
        </a:p>
      </dgm:t>
    </dgm:pt>
    <dgm:pt modelId="{6DBB895A-076B-4A82-B945-87AAAC1B8618}" type="pres">
      <dgm:prSet presAssocID="{4E1AC486-3F6C-417D-9D97-C9BB372ABBB3}" presName="levelTx" presStyleLbl="revTx" presStyleIdx="0" presStyleCnt="0">
        <dgm:presLayoutVars>
          <dgm:chMax val="1"/>
          <dgm:bulletEnabled val="1"/>
        </dgm:presLayoutVars>
      </dgm:prSet>
      <dgm:spPr/>
      <dgm:t>
        <a:bodyPr/>
        <a:lstStyle/>
        <a:p>
          <a:endParaRPr lang="ru-RU"/>
        </a:p>
      </dgm:t>
    </dgm:pt>
    <dgm:pt modelId="{5067B681-2F39-453D-8738-135EC096BCFF}" type="pres">
      <dgm:prSet presAssocID="{E7D0089F-ED7E-471B-BB29-EE0FEE19C4E0}" presName="Name8" presStyleCnt="0"/>
      <dgm:spPr/>
    </dgm:pt>
    <dgm:pt modelId="{27943C80-75E0-4716-B640-A5960B4C922B}" type="pres">
      <dgm:prSet presAssocID="{E7D0089F-ED7E-471B-BB29-EE0FEE19C4E0}" presName="level" presStyleLbl="node1" presStyleIdx="2" presStyleCnt="3">
        <dgm:presLayoutVars>
          <dgm:chMax val="1"/>
          <dgm:bulletEnabled val="1"/>
        </dgm:presLayoutVars>
      </dgm:prSet>
      <dgm:spPr/>
      <dgm:t>
        <a:bodyPr/>
        <a:lstStyle/>
        <a:p>
          <a:endParaRPr lang="ru-RU"/>
        </a:p>
      </dgm:t>
    </dgm:pt>
    <dgm:pt modelId="{E351DA38-6CEA-45C1-BFB3-8D9829B17D3E}" type="pres">
      <dgm:prSet presAssocID="{E7D0089F-ED7E-471B-BB29-EE0FEE19C4E0}" presName="levelTx" presStyleLbl="revTx" presStyleIdx="0" presStyleCnt="0">
        <dgm:presLayoutVars>
          <dgm:chMax val="1"/>
          <dgm:bulletEnabled val="1"/>
        </dgm:presLayoutVars>
      </dgm:prSet>
      <dgm:spPr/>
      <dgm:t>
        <a:bodyPr/>
        <a:lstStyle/>
        <a:p>
          <a:endParaRPr lang="ru-RU"/>
        </a:p>
      </dgm:t>
    </dgm:pt>
  </dgm:ptLst>
  <dgm:cxnLst>
    <dgm:cxn modelId="{9A4F78FD-A6F1-47FC-8342-C8B3F9E82929}" srcId="{E53052B7-B258-4ABE-BD87-AE6AEEDE276F}" destId="{4E1AC486-3F6C-417D-9D97-C9BB372ABBB3}" srcOrd="1" destOrd="0" parTransId="{AB9CB3FE-5D43-42E0-B267-2CB6438977E4}" sibTransId="{05679481-2611-4D1E-8954-982C67553588}"/>
    <dgm:cxn modelId="{BFDCA54C-5F99-4BD0-A5CC-CF1976E34726}" type="presOf" srcId="{4E1AC486-3F6C-417D-9D97-C9BB372ABBB3}" destId="{1F11EC53-F97B-4756-94BE-A14394EFBF5B}" srcOrd="0" destOrd="0" presId="urn:microsoft.com/office/officeart/2005/8/layout/pyramid1"/>
    <dgm:cxn modelId="{D13AB226-F5BD-4C1C-B62E-4CB1EDE7200A}" type="presOf" srcId="{221A19BB-C6C0-4242-B1B2-02CCE5947AE0}" destId="{8A360575-79C7-4935-A9F3-BC9CA2C84AF3}" srcOrd="1" destOrd="0" presId="urn:microsoft.com/office/officeart/2005/8/layout/pyramid1"/>
    <dgm:cxn modelId="{9A99C9AC-ACF4-48CB-901E-3B6F329C72ED}" srcId="{E53052B7-B258-4ABE-BD87-AE6AEEDE276F}" destId="{E7D0089F-ED7E-471B-BB29-EE0FEE19C4E0}" srcOrd="2" destOrd="0" parTransId="{3356AC1A-3FCC-4D97-8979-15C26551DEE8}" sibTransId="{12CFB11F-CB52-4E4F-BB33-13A7FAC28348}"/>
    <dgm:cxn modelId="{DB0B45B5-EEF1-43E2-8578-A0CF6B79309E}" type="presOf" srcId="{221A19BB-C6C0-4242-B1B2-02CCE5947AE0}" destId="{0C620F38-07E5-45BC-9BCC-5C079DD52CD8}" srcOrd="0" destOrd="0" presId="urn:microsoft.com/office/officeart/2005/8/layout/pyramid1"/>
    <dgm:cxn modelId="{D9DBDE7A-F700-4341-894F-A8727244A3C6}" type="presOf" srcId="{E53052B7-B258-4ABE-BD87-AE6AEEDE276F}" destId="{1C6CACF1-78E7-4534-B1C3-2BA4E5D767BA}" srcOrd="0" destOrd="0" presId="urn:microsoft.com/office/officeart/2005/8/layout/pyramid1"/>
    <dgm:cxn modelId="{52D4DA36-7575-4997-9661-F996203DBF1F}" type="presOf" srcId="{E7D0089F-ED7E-471B-BB29-EE0FEE19C4E0}" destId="{E351DA38-6CEA-45C1-BFB3-8D9829B17D3E}" srcOrd="1" destOrd="0" presId="urn:microsoft.com/office/officeart/2005/8/layout/pyramid1"/>
    <dgm:cxn modelId="{6F6B3B09-E754-4F7C-B616-36D575D45B4C}" type="presOf" srcId="{4E1AC486-3F6C-417D-9D97-C9BB372ABBB3}" destId="{6DBB895A-076B-4A82-B945-87AAAC1B8618}" srcOrd="1" destOrd="0" presId="urn:microsoft.com/office/officeart/2005/8/layout/pyramid1"/>
    <dgm:cxn modelId="{28BEF0D1-70EE-4834-BD41-854B4CCE7253}" srcId="{E53052B7-B258-4ABE-BD87-AE6AEEDE276F}" destId="{221A19BB-C6C0-4242-B1B2-02CCE5947AE0}" srcOrd="0" destOrd="0" parTransId="{9CC93EAE-7B10-4F45-95D9-3C6344A5822F}" sibTransId="{F6FED379-8A46-41E1-83B6-339D0BABD6A6}"/>
    <dgm:cxn modelId="{C6FC935F-AB81-423B-9A87-7C91A52BFD1B}" type="presOf" srcId="{E7D0089F-ED7E-471B-BB29-EE0FEE19C4E0}" destId="{27943C80-75E0-4716-B640-A5960B4C922B}" srcOrd="0" destOrd="0" presId="urn:microsoft.com/office/officeart/2005/8/layout/pyramid1"/>
    <dgm:cxn modelId="{F3939C71-F51B-4E2D-88D7-0E45B610D8CB}" type="presParOf" srcId="{1C6CACF1-78E7-4534-B1C3-2BA4E5D767BA}" destId="{5A540D59-F628-42BB-9D53-87013A13E078}" srcOrd="0" destOrd="0" presId="urn:microsoft.com/office/officeart/2005/8/layout/pyramid1"/>
    <dgm:cxn modelId="{E25882A4-1F26-49B1-9469-223D52EE346F}" type="presParOf" srcId="{5A540D59-F628-42BB-9D53-87013A13E078}" destId="{0C620F38-07E5-45BC-9BCC-5C079DD52CD8}" srcOrd="0" destOrd="0" presId="urn:microsoft.com/office/officeart/2005/8/layout/pyramid1"/>
    <dgm:cxn modelId="{CFA40DE6-31CF-4F41-850B-1835B88F1212}" type="presParOf" srcId="{5A540D59-F628-42BB-9D53-87013A13E078}" destId="{8A360575-79C7-4935-A9F3-BC9CA2C84AF3}" srcOrd="1" destOrd="0" presId="urn:microsoft.com/office/officeart/2005/8/layout/pyramid1"/>
    <dgm:cxn modelId="{F8196218-2F8C-4CD1-B12A-2479C979143C}" type="presParOf" srcId="{1C6CACF1-78E7-4534-B1C3-2BA4E5D767BA}" destId="{C99C7666-22DC-4509-B536-69A740BF4C01}" srcOrd="1" destOrd="0" presId="urn:microsoft.com/office/officeart/2005/8/layout/pyramid1"/>
    <dgm:cxn modelId="{1DD9B63A-3A8A-44E2-B3BA-5CAA0E61A15D}" type="presParOf" srcId="{C99C7666-22DC-4509-B536-69A740BF4C01}" destId="{1F11EC53-F97B-4756-94BE-A14394EFBF5B}" srcOrd="0" destOrd="0" presId="urn:microsoft.com/office/officeart/2005/8/layout/pyramid1"/>
    <dgm:cxn modelId="{636DAAE8-7D94-4D3A-A9CB-DFCE9993D591}" type="presParOf" srcId="{C99C7666-22DC-4509-B536-69A740BF4C01}" destId="{6DBB895A-076B-4A82-B945-87AAAC1B8618}" srcOrd="1" destOrd="0" presId="urn:microsoft.com/office/officeart/2005/8/layout/pyramid1"/>
    <dgm:cxn modelId="{8DEFD563-2DCD-4BAB-B03D-B624D6CCA839}" type="presParOf" srcId="{1C6CACF1-78E7-4534-B1C3-2BA4E5D767BA}" destId="{5067B681-2F39-453D-8738-135EC096BCFF}" srcOrd="2" destOrd="0" presId="urn:microsoft.com/office/officeart/2005/8/layout/pyramid1"/>
    <dgm:cxn modelId="{3FF60063-0ED0-4830-AC02-0FD702E1C1E8}" type="presParOf" srcId="{5067B681-2F39-453D-8738-135EC096BCFF}" destId="{27943C80-75E0-4716-B640-A5960B4C922B}" srcOrd="0" destOrd="0" presId="urn:microsoft.com/office/officeart/2005/8/layout/pyramid1"/>
    <dgm:cxn modelId="{ED4015A2-220B-4B48-94B6-148C27B956C9}" type="presParOf" srcId="{5067B681-2F39-453D-8738-135EC096BCFF}" destId="{E351DA38-6CEA-45C1-BFB3-8D9829B17D3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CB6685-072F-4A0F-915B-9657D4B5246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ru-RU"/>
        </a:p>
      </dgm:t>
    </dgm:pt>
    <dgm:pt modelId="{B1401EED-CD2C-40A9-B127-E77ED680D325}">
      <dgm:prSet custT="1"/>
      <dgm:spPr/>
      <dgm:t>
        <a:bodyPr/>
        <a:lstStyle/>
        <a:p>
          <a:pPr rtl="0"/>
          <a:r>
            <a:rPr lang="ru-RU" sz="2400" b="0" u="sng" dirty="0" smtClean="0"/>
            <a:t>Эталоны затрат </a:t>
          </a:r>
          <a:endParaRPr lang="ru-RU" sz="2400" b="0" dirty="0"/>
        </a:p>
      </dgm:t>
    </dgm:pt>
    <dgm:pt modelId="{54E041A0-9233-486F-97EC-36557E2B76A1}" type="parTrans" cxnId="{EF417112-CD92-463F-A84B-CA34AF2E65CF}">
      <dgm:prSet/>
      <dgm:spPr/>
      <dgm:t>
        <a:bodyPr/>
        <a:lstStyle/>
        <a:p>
          <a:endParaRPr lang="ru-RU" sz="1800" b="0">
            <a:solidFill>
              <a:srgbClr val="333399"/>
            </a:solidFill>
          </a:endParaRPr>
        </a:p>
      </dgm:t>
    </dgm:pt>
    <dgm:pt modelId="{58BFCBE7-54EE-40EB-A96A-9FF407773DDA}" type="sibTrans" cxnId="{EF417112-CD92-463F-A84B-CA34AF2E65CF}">
      <dgm:prSet/>
      <dgm:spPr/>
      <dgm:t>
        <a:bodyPr/>
        <a:lstStyle/>
        <a:p>
          <a:endParaRPr lang="ru-RU" sz="1800" b="0">
            <a:solidFill>
              <a:srgbClr val="333399"/>
            </a:solidFill>
          </a:endParaRPr>
        </a:p>
      </dgm:t>
    </dgm:pt>
    <dgm:pt modelId="{07A2ED56-90FE-4728-BE5C-16C2BD02D834}">
      <dgm:prSet custT="1"/>
      <dgm:spPr/>
      <dgm:t>
        <a:bodyPr/>
        <a:lstStyle/>
        <a:p>
          <a:pPr algn="ctr" rtl="0"/>
          <a:r>
            <a:rPr lang="ru-RU" sz="2000" b="0" dirty="0" smtClean="0"/>
            <a:t>формирование эталонной выручки территориальных сетевых организаций</a:t>
          </a:r>
          <a:endParaRPr lang="ru-RU" sz="2000" b="0" dirty="0"/>
        </a:p>
      </dgm:t>
    </dgm:pt>
    <dgm:pt modelId="{7100603F-9EA8-418F-A4D2-2695864BC734}" type="parTrans" cxnId="{517B9BD3-0E8D-416E-83C2-9C97AE2A4DE2}">
      <dgm:prSet/>
      <dgm:spPr/>
      <dgm:t>
        <a:bodyPr/>
        <a:lstStyle/>
        <a:p>
          <a:endParaRPr lang="ru-RU" sz="1800" b="0">
            <a:solidFill>
              <a:srgbClr val="333399"/>
            </a:solidFill>
          </a:endParaRPr>
        </a:p>
      </dgm:t>
    </dgm:pt>
    <dgm:pt modelId="{18D4BF11-CB01-4B93-A5A4-5D70F01278D1}" type="sibTrans" cxnId="{517B9BD3-0E8D-416E-83C2-9C97AE2A4DE2}">
      <dgm:prSet/>
      <dgm:spPr/>
      <dgm:t>
        <a:bodyPr/>
        <a:lstStyle/>
        <a:p>
          <a:endParaRPr lang="ru-RU" sz="1800" b="0">
            <a:solidFill>
              <a:srgbClr val="333399"/>
            </a:solidFill>
          </a:endParaRPr>
        </a:p>
      </dgm:t>
    </dgm:pt>
    <dgm:pt modelId="{70B13540-3209-4A6E-9163-54CB9356D6D1}">
      <dgm:prSet custT="1"/>
      <dgm:spPr/>
      <dgm:t>
        <a:bodyPr/>
        <a:lstStyle/>
        <a:p>
          <a:pPr algn="l" rtl="0"/>
          <a:r>
            <a:rPr lang="ru-RU" sz="1800" b="0" dirty="0" smtClean="0"/>
            <a:t>Эталоны будут применяться с использованием коэффициентов, учитывающих параметры качества и необходимость развития сетевого комплекса, применения новых технологий для обеспечения надежного и бесперебойного электроснабжения потребителей</a:t>
          </a:r>
          <a:endParaRPr lang="ru-RU" sz="1800" b="0" dirty="0"/>
        </a:p>
      </dgm:t>
    </dgm:pt>
    <dgm:pt modelId="{F65FC0E3-F3D5-473E-B84C-7B47AE8E9244}" type="parTrans" cxnId="{63D97383-EA0C-4A0C-BD87-0256D8B1A536}">
      <dgm:prSet/>
      <dgm:spPr/>
      <dgm:t>
        <a:bodyPr/>
        <a:lstStyle/>
        <a:p>
          <a:endParaRPr lang="ru-RU" sz="1800" b="0">
            <a:solidFill>
              <a:srgbClr val="333399"/>
            </a:solidFill>
          </a:endParaRPr>
        </a:p>
      </dgm:t>
    </dgm:pt>
    <dgm:pt modelId="{B43AABCC-65DE-4063-9430-5AEABF02C1FD}" type="sibTrans" cxnId="{63D97383-EA0C-4A0C-BD87-0256D8B1A536}">
      <dgm:prSet/>
      <dgm:spPr/>
      <dgm:t>
        <a:bodyPr/>
        <a:lstStyle/>
        <a:p>
          <a:endParaRPr lang="ru-RU" sz="1800" b="0">
            <a:solidFill>
              <a:srgbClr val="333399"/>
            </a:solidFill>
          </a:endParaRPr>
        </a:p>
      </dgm:t>
    </dgm:pt>
    <dgm:pt modelId="{941E0C64-B24C-4628-9F94-04B83EE1DD7F}" type="pres">
      <dgm:prSet presAssocID="{20CB6685-072F-4A0F-915B-9657D4B52467}" presName="rootnode" presStyleCnt="0">
        <dgm:presLayoutVars>
          <dgm:chMax/>
          <dgm:chPref/>
          <dgm:dir/>
          <dgm:animLvl val="lvl"/>
        </dgm:presLayoutVars>
      </dgm:prSet>
      <dgm:spPr/>
      <dgm:t>
        <a:bodyPr/>
        <a:lstStyle/>
        <a:p>
          <a:endParaRPr lang="ru-RU"/>
        </a:p>
      </dgm:t>
    </dgm:pt>
    <dgm:pt modelId="{0A75023B-2859-4FF9-9A2E-E33817B7D05A}" type="pres">
      <dgm:prSet presAssocID="{B1401EED-CD2C-40A9-B127-E77ED680D325}" presName="composite" presStyleCnt="0"/>
      <dgm:spPr/>
    </dgm:pt>
    <dgm:pt modelId="{E4C4F174-D64B-4C56-88C4-75FA562B2B37}" type="pres">
      <dgm:prSet presAssocID="{B1401EED-CD2C-40A9-B127-E77ED680D325}" presName="LShape" presStyleLbl="alignNode1" presStyleIdx="0" presStyleCnt="5"/>
      <dgm:spPr/>
    </dgm:pt>
    <dgm:pt modelId="{9AE567C9-795A-422F-950A-11439C4A3F7A}" type="pres">
      <dgm:prSet presAssocID="{B1401EED-CD2C-40A9-B127-E77ED680D325}" presName="ParentText" presStyleLbl="revTx" presStyleIdx="0" presStyleCnt="3">
        <dgm:presLayoutVars>
          <dgm:chMax val="0"/>
          <dgm:chPref val="0"/>
          <dgm:bulletEnabled val="1"/>
        </dgm:presLayoutVars>
      </dgm:prSet>
      <dgm:spPr/>
      <dgm:t>
        <a:bodyPr/>
        <a:lstStyle/>
        <a:p>
          <a:endParaRPr lang="ru-RU"/>
        </a:p>
      </dgm:t>
    </dgm:pt>
    <dgm:pt modelId="{EF3A3D49-C029-48B2-A9AE-7EDA108B5F91}" type="pres">
      <dgm:prSet presAssocID="{B1401EED-CD2C-40A9-B127-E77ED680D325}" presName="Triangle" presStyleLbl="alignNode1" presStyleIdx="1" presStyleCnt="5"/>
      <dgm:spPr/>
    </dgm:pt>
    <dgm:pt modelId="{4F4851FF-7C0B-42A4-8C01-B1E3431C8FA0}" type="pres">
      <dgm:prSet presAssocID="{58BFCBE7-54EE-40EB-A96A-9FF407773DDA}" presName="sibTrans" presStyleCnt="0"/>
      <dgm:spPr/>
    </dgm:pt>
    <dgm:pt modelId="{C7EA5DEB-5EC8-46CA-936D-BA2685B2EAAC}" type="pres">
      <dgm:prSet presAssocID="{58BFCBE7-54EE-40EB-A96A-9FF407773DDA}" presName="space" presStyleCnt="0"/>
      <dgm:spPr/>
    </dgm:pt>
    <dgm:pt modelId="{759E9149-64C4-43C6-8509-17613CFFF665}" type="pres">
      <dgm:prSet presAssocID="{07A2ED56-90FE-4728-BE5C-16C2BD02D834}" presName="composite" presStyleCnt="0"/>
      <dgm:spPr/>
    </dgm:pt>
    <dgm:pt modelId="{FD8CA216-EB19-43AB-BC31-035985192641}" type="pres">
      <dgm:prSet presAssocID="{07A2ED56-90FE-4728-BE5C-16C2BD02D834}" presName="LShape" presStyleLbl="alignNode1" presStyleIdx="2" presStyleCnt="5"/>
      <dgm:spPr/>
    </dgm:pt>
    <dgm:pt modelId="{9596E0E5-47BA-4F40-8ED4-0FA3C8BA859D}" type="pres">
      <dgm:prSet presAssocID="{07A2ED56-90FE-4728-BE5C-16C2BD02D834}" presName="ParentText" presStyleLbl="revTx" presStyleIdx="1" presStyleCnt="3">
        <dgm:presLayoutVars>
          <dgm:chMax val="0"/>
          <dgm:chPref val="0"/>
          <dgm:bulletEnabled val="1"/>
        </dgm:presLayoutVars>
      </dgm:prSet>
      <dgm:spPr/>
      <dgm:t>
        <a:bodyPr/>
        <a:lstStyle/>
        <a:p>
          <a:endParaRPr lang="ru-RU"/>
        </a:p>
      </dgm:t>
    </dgm:pt>
    <dgm:pt modelId="{D278ED64-3BED-4593-BD0B-67BAC9207716}" type="pres">
      <dgm:prSet presAssocID="{07A2ED56-90FE-4728-BE5C-16C2BD02D834}" presName="Triangle" presStyleLbl="alignNode1" presStyleIdx="3" presStyleCnt="5"/>
      <dgm:spPr/>
    </dgm:pt>
    <dgm:pt modelId="{E4E963CD-C5F6-418D-B3DE-8A10BF52555C}" type="pres">
      <dgm:prSet presAssocID="{18D4BF11-CB01-4B93-A5A4-5D70F01278D1}" presName="sibTrans" presStyleCnt="0"/>
      <dgm:spPr/>
    </dgm:pt>
    <dgm:pt modelId="{CE6A0BE1-67A0-4DF7-8675-F1FC72A80FC4}" type="pres">
      <dgm:prSet presAssocID="{18D4BF11-CB01-4B93-A5A4-5D70F01278D1}" presName="space" presStyleCnt="0"/>
      <dgm:spPr/>
    </dgm:pt>
    <dgm:pt modelId="{502B3465-837B-4EC9-AE60-8D319D7C95F8}" type="pres">
      <dgm:prSet presAssocID="{70B13540-3209-4A6E-9163-54CB9356D6D1}" presName="composite" presStyleCnt="0"/>
      <dgm:spPr/>
    </dgm:pt>
    <dgm:pt modelId="{D0220FC7-0E5C-494F-8B5A-F7EDE8D688E4}" type="pres">
      <dgm:prSet presAssocID="{70B13540-3209-4A6E-9163-54CB9356D6D1}" presName="LShape" presStyleLbl="alignNode1" presStyleIdx="4" presStyleCnt="5"/>
      <dgm:spPr/>
    </dgm:pt>
    <dgm:pt modelId="{F2050E88-12F3-4C83-9634-6AF9AAA3A26B}" type="pres">
      <dgm:prSet presAssocID="{70B13540-3209-4A6E-9163-54CB9356D6D1}" presName="ParentText" presStyleLbl="revTx" presStyleIdx="2" presStyleCnt="3">
        <dgm:presLayoutVars>
          <dgm:chMax val="0"/>
          <dgm:chPref val="0"/>
          <dgm:bulletEnabled val="1"/>
        </dgm:presLayoutVars>
      </dgm:prSet>
      <dgm:spPr/>
      <dgm:t>
        <a:bodyPr/>
        <a:lstStyle/>
        <a:p>
          <a:endParaRPr lang="ru-RU"/>
        </a:p>
      </dgm:t>
    </dgm:pt>
  </dgm:ptLst>
  <dgm:cxnLst>
    <dgm:cxn modelId="{EF417112-CD92-463F-A84B-CA34AF2E65CF}" srcId="{20CB6685-072F-4A0F-915B-9657D4B52467}" destId="{B1401EED-CD2C-40A9-B127-E77ED680D325}" srcOrd="0" destOrd="0" parTransId="{54E041A0-9233-486F-97EC-36557E2B76A1}" sibTransId="{58BFCBE7-54EE-40EB-A96A-9FF407773DDA}"/>
    <dgm:cxn modelId="{63D97383-EA0C-4A0C-BD87-0256D8B1A536}" srcId="{20CB6685-072F-4A0F-915B-9657D4B52467}" destId="{70B13540-3209-4A6E-9163-54CB9356D6D1}" srcOrd="2" destOrd="0" parTransId="{F65FC0E3-F3D5-473E-B84C-7B47AE8E9244}" sibTransId="{B43AABCC-65DE-4063-9430-5AEABF02C1FD}"/>
    <dgm:cxn modelId="{517B9BD3-0E8D-416E-83C2-9C97AE2A4DE2}" srcId="{20CB6685-072F-4A0F-915B-9657D4B52467}" destId="{07A2ED56-90FE-4728-BE5C-16C2BD02D834}" srcOrd="1" destOrd="0" parTransId="{7100603F-9EA8-418F-A4D2-2695864BC734}" sibTransId="{18D4BF11-CB01-4B93-A5A4-5D70F01278D1}"/>
    <dgm:cxn modelId="{4C57FE02-BAF1-4BA1-B8B4-601C0E0894AB}" type="presOf" srcId="{70B13540-3209-4A6E-9163-54CB9356D6D1}" destId="{F2050E88-12F3-4C83-9634-6AF9AAA3A26B}" srcOrd="0" destOrd="0" presId="urn:microsoft.com/office/officeart/2009/3/layout/StepUpProcess"/>
    <dgm:cxn modelId="{4EEBB964-1999-4ACC-8B2A-4C51829B6A9F}" type="presOf" srcId="{B1401EED-CD2C-40A9-B127-E77ED680D325}" destId="{9AE567C9-795A-422F-950A-11439C4A3F7A}" srcOrd="0" destOrd="0" presId="urn:microsoft.com/office/officeart/2009/3/layout/StepUpProcess"/>
    <dgm:cxn modelId="{53D4A010-3CDE-4064-BD63-2B8FE9960620}" type="presOf" srcId="{20CB6685-072F-4A0F-915B-9657D4B52467}" destId="{941E0C64-B24C-4628-9F94-04B83EE1DD7F}" srcOrd="0" destOrd="0" presId="urn:microsoft.com/office/officeart/2009/3/layout/StepUpProcess"/>
    <dgm:cxn modelId="{7BA4CA85-FA8D-4882-AEDE-BB3986ED74C2}" type="presOf" srcId="{07A2ED56-90FE-4728-BE5C-16C2BD02D834}" destId="{9596E0E5-47BA-4F40-8ED4-0FA3C8BA859D}" srcOrd="0" destOrd="0" presId="urn:microsoft.com/office/officeart/2009/3/layout/StepUpProcess"/>
    <dgm:cxn modelId="{AADA981F-3CFE-42F9-83C3-42B0746CD50D}" type="presParOf" srcId="{941E0C64-B24C-4628-9F94-04B83EE1DD7F}" destId="{0A75023B-2859-4FF9-9A2E-E33817B7D05A}" srcOrd="0" destOrd="0" presId="urn:microsoft.com/office/officeart/2009/3/layout/StepUpProcess"/>
    <dgm:cxn modelId="{CD423B61-FD89-416B-9994-61907DCC8896}" type="presParOf" srcId="{0A75023B-2859-4FF9-9A2E-E33817B7D05A}" destId="{E4C4F174-D64B-4C56-88C4-75FA562B2B37}" srcOrd="0" destOrd="0" presId="urn:microsoft.com/office/officeart/2009/3/layout/StepUpProcess"/>
    <dgm:cxn modelId="{C749B739-C700-42E9-9B4C-31C117FB7524}" type="presParOf" srcId="{0A75023B-2859-4FF9-9A2E-E33817B7D05A}" destId="{9AE567C9-795A-422F-950A-11439C4A3F7A}" srcOrd="1" destOrd="0" presId="urn:microsoft.com/office/officeart/2009/3/layout/StepUpProcess"/>
    <dgm:cxn modelId="{3D6B9D24-8C94-4421-B1E7-F5560BD619C5}" type="presParOf" srcId="{0A75023B-2859-4FF9-9A2E-E33817B7D05A}" destId="{EF3A3D49-C029-48B2-A9AE-7EDA108B5F91}" srcOrd="2" destOrd="0" presId="urn:microsoft.com/office/officeart/2009/3/layout/StepUpProcess"/>
    <dgm:cxn modelId="{7C7B583B-34A6-4C9B-8744-DFF39F38B716}" type="presParOf" srcId="{941E0C64-B24C-4628-9F94-04B83EE1DD7F}" destId="{4F4851FF-7C0B-42A4-8C01-B1E3431C8FA0}" srcOrd="1" destOrd="0" presId="urn:microsoft.com/office/officeart/2009/3/layout/StepUpProcess"/>
    <dgm:cxn modelId="{5B962AA6-B3BF-4AE8-9B39-616D7482C910}" type="presParOf" srcId="{4F4851FF-7C0B-42A4-8C01-B1E3431C8FA0}" destId="{C7EA5DEB-5EC8-46CA-936D-BA2685B2EAAC}" srcOrd="0" destOrd="0" presId="urn:microsoft.com/office/officeart/2009/3/layout/StepUpProcess"/>
    <dgm:cxn modelId="{3E6B9EAA-F6A2-49F2-8060-36B72592D776}" type="presParOf" srcId="{941E0C64-B24C-4628-9F94-04B83EE1DD7F}" destId="{759E9149-64C4-43C6-8509-17613CFFF665}" srcOrd="2" destOrd="0" presId="urn:microsoft.com/office/officeart/2009/3/layout/StepUpProcess"/>
    <dgm:cxn modelId="{B4DA84B8-316F-4515-BD09-0A1746FE23FC}" type="presParOf" srcId="{759E9149-64C4-43C6-8509-17613CFFF665}" destId="{FD8CA216-EB19-43AB-BC31-035985192641}" srcOrd="0" destOrd="0" presId="urn:microsoft.com/office/officeart/2009/3/layout/StepUpProcess"/>
    <dgm:cxn modelId="{8B2DAB66-0F09-4123-A2CF-40B81A1D592D}" type="presParOf" srcId="{759E9149-64C4-43C6-8509-17613CFFF665}" destId="{9596E0E5-47BA-4F40-8ED4-0FA3C8BA859D}" srcOrd="1" destOrd="0" presId="urn:microsoft.com/office/officeart/2009/3/layout/StepUpProcess"/>
    <dgm:cxn modelId="{D8FDCD70-2A20-4A50-B155-B416CACD684E}" type="presParOf" srcId="{759E9149-64C4-43C6-8509-17613CFFF665}" destId="{D278ED64-3BED-4593-BD0B-67BAC9207716}" srcOrd="2" destOrd="0" presId="urn:microsoft.com/office/officeart/2009/3/layout/StepUpProcess"/>
    <dgm:cxn modelId="{6F6D05ED-E563-4E84-8781-6EE049C37948}" type="presParOf" srcId="{941E0C64-B24C-4628-9F94-04B83EE1DD7F}" destId="{E4E963CD-C5F6-418D-B3DE-8A10BF52555C}" srcOrd="3" destOrd="0" presId="urn:microsoft.com/office/officeart/2009/3/layout/StepUpProcess"/>
    <dgm:cxn modelId="{380387F8-95A3-4ECE-B577-24E640815887}" type="presParOf" srcId="{E4E963CD-C5F6-418D-B3DE-8A10BF52555C}" destId="{CE6A0BE1-67A0-4DF7-8675-F1FC72A80FC4}" srcOrd="0" destOrd="0" presId="urn:microsoft.com/office/officeart/2009/3/layout/StepUpProcess"/>
    <dgm:cxn modelId="{0FFF7168-ADF4-4928-A909-A0F6E11D341C}" type="presParOf" srcId="{941E0C64-B24C-4628-9F94-04B83EE1DD7F}" destId="{502B3465-837B-4EC9-AE60-8D319D7C95F8}" srcOrd="4" destOrd="0" presId="urn:microsoft.com/office/officeart/2009/3/layout/StepUpProcess"/>
    <dgm:cxn modelId="{C28CCDD4-6AE4-45E4-9A4C-79F9CE41F83B}" type="presParOf" srcId="{502B3465-837B-4EC9-AE60-8D319D7C95F8}" destId="{D0220FC7-0E5C-494F-8B5A-F7EDE8D688E4}" srcOrd="0" destOrd="0" presId="urn:microsoft.com/office/officeart/2009/3/layout/StepUpProcess"/>
    <dgm:cxn modelId="{2507510E-8E1B-4BF2-996B-1359D999C7C9}" type="presParOf" srcId="{502B3465-837B-4EC9-AE60-8D319D7C95F8}" destId="{F2050E88-12F3-4C83-9634-6AF9AAA3A26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0.50559</cdr:x>
      <cdr:y>0.14423</cdr:y>
    </cdr:from>
    <cdr:to>
      <cdr:x>0.71842</cdr:x>
      <cdr:y>0.37946</cdr:y>
    </cdr:to>
    <cdr:sp macro="" textlink="">
      <cdr:nvSpPr>
        <cdr:cNvPr id="2" name="TextBox 1"/>
        <cdr:cNvSpPr txBox="1"/>
      </cdr:nvSpPr>
      <cdr:spPr>
        <a:xfrm xmlns:a="http://schemas.openxmlformats.org/drawingml/2006/main">
          <a:off x="4623115" y="581122"/>
          <a:ext cx="1946127" cy="947752"/>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a:solidFill>
                <a:srgbClr val="C00000"/>
              </a:solidFill>
              <a:latin typeface="Times New Roman" panose="02020603050405020304" pitchFamily="18" charset="0"/>
              <a:cs typeface="Times New Roman" panose="02020603050405020304" pitchFamily="18" charset="0"/>
            </a:rPr>
            <a:t>Среднее значение </a:t>
          </a:r>
          <a:endParaRPr lang="en-US" sz="1400" b="1" dirty="0">
            <a:solidFill>
              <a:srgbClr val="C00000"/>
            </a:solidFill>
            <a:latin typeface="Times New Roman" panose="02020603050405020304" pitchFamily="18" charset="0"/>
            <a:cs typeface="Times New Roman" panose="02020603050405020304" pitchFamily="18" charset="0"/>
          </a:endParaRPr>
        </a:p>
        <a:p xmlns:a="http://schemas.openxmlformats.org/drawingml/2006/main">
          <a:pPr algn="ctr"/>
          <a:r>
            <a:rPr lang="ru-RU" sz="1400" b="1" dirty="0">
              <a:solidFill>
                <a:srgbClr val="C00000"/>
              </a:solidFill>
              <a:latin typeface="Times New Roman" panose="02020603050405020304" pitchFamily="18" charset="0"/>
              <a:cs typeface="Times New Roman" panose="02020603050405020304" pitchFamily="18" charset="0"/>
            </a:rPr>
            <a:t>по РФ</a:t>
          </a:r>
        </a:p>
        <a:p xmlns:a="http://schemas.openxmlformats.org/drawingml/2006/main">
          <a:pPr algn="ctr"/>
          <a:r>
            <a:rPr lang="ru-RU" sz="1400" b="1" baseline="0" dirty="0">
              <a:solidFill>
                <a:srgbClr val="C00000"/>
              </a:solidFill>
              <a:latin typeface="Times New Roman" panose="02020603050405020304" pitchFamily="18" charset="0"/>
              <a:cs typeface="Times New Roman" panose="02020603050405020304" pitchFamily="18" charset="0"/>
            </a:rPr>
            <a:t>42 </a:t>
          </a:r>
          <a:endParaRPr lang="ru-RU" sz="1400" b="1" dirty="0">
            <a:solidFill>
              <a:srgbClr val="C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0.22491</cdr:x>
      <cdr:y>0.2265</cdr:y>
    </cdr:from>
    <cdr:to>
      <cdr:x>0.55195</cdr:x>
      <cdr:y>0.35295</cdr:y>
    </cdr:to>
    <cdr:sp macro="" textlink="">
      <cdr:nvSpPr>
        <cdr:cNvPr id="3" name="Правая фигурная скобка 2"/>
        <cdr:cNvSpPr/>
      </cdr:nvSpPr>
      <cdr:spPr>
        <a:xfrm xmlns:a="http://schemas.openxmlformats.org/drawingml/2006/main" rot="16200000">
          <a:off x="3297048" y="-327911"/>
          <a:ext cx="509477" cy="2990454"/>
        </a:xfrm>
        <a:prstGeom xmlns:a="http://schemas.openxmlformats.org/drawingml/2006/main" prst="rightBrace">
          <a:avLst/>
        </a:prstGeom>
        <a:solidFill xmlns:a="http://schemas.openxmlformats.org/drawingml/2006/main">
          <a:schemeClr val="bg1"/>
        </a:solidFill>
        <a:ln xmlns:a="http://schemas.openxmlformats.org/drawingml/2006/main">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0.14945</cdr:x>
      <cdr:y>0.10115</cdr:y>
    </cdr:from>
    <cdr:to>
      <cdr:x>0.62296</cdr:x>
      <cdr:y>0.2663</cdr:y>
    </cdr:to>
    <cdr:sp macro="" textlink="">
      <cdr:nvSpPr>
        <cdr:cNvPr id="4" name="TextBox 1"/>
        <cdr:cNvSpPr txBox="1"/>
      </cdr:nvSpPr>
      <cdr:spPr>
        <a:xfrm xmlns:a="http://schemas.openxmlformats.org/drawingml/2006/main">
          <a:off x="1247010" y="407532"/>
          <a:ext cx="3950938" cy="6653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200" dirty="0">
              <a:latin typeface="+mn-lt"/>
              <a:cs typeface="Times New Roman" panose="02020603050405020304" pitchFamily="18" charset="0"/>
            </a:rPr>
            <a:t>Большинство</a:t>
          </a:r>
          <a:r>
            <a:rPr lang="ru-RU" sz="1200" baseline="0" dirty="0">
              <a:latin typeface="+mn-lt"/>
              <a:cs typeface="Times New Roman" panose="02020603050405020304" pitchFamily="18" charset="0"/>
            </a:rPr>
            <a:t> (35) субъектов РФ </a:t>
          </a:r>
          <a:endParaRPr lang="en-US" sz="1200" baseline="0" dirty="0">
            <a:latin typeface="+mn-lt"/>
            <a:cs typeface="Times New Roman" panose="02020603050405020304" pitchFamily="18" charset="0"/>
          </a:endParaRPr>
        </a:p>
        <a:p xmlns:a="http://schemas.openxmlformats.org/drawingml/2006/main">
          <a:pPr algn="ctr"/>
          <a:r>
            <a:rPr lang="ru-RU" sz="1200" baseline="0" dirty="0">
              <a:latin typeface="+mn-lt"/>
              <a:cs typeface="Times New Roman" panose="02020603050405020304" pitchFamily="18" charset="0"/>
            </a:rPr>
            <a:t>в диапазоне 30-40 тыс. рублей.</a:t>
          </a:r>
          <a:endParaRPr lang="ru-RU" sz="1200" dirty="0">
            <a:latin typeface="+mn-lt"/>
            <a:cs typeface="Times New Roman" panose="02020603050405020304" pitchFamily="18" charset="0"/>
          </a:endParaRPr>
        </a:p>
      </cdr:txBody>
    </cdr:sp>
  </cdr:relSizeAnchor>
  <cdr:relSizeAnchor xmlns:cdr="http://schemas.openxmlformats.org/drawingml/2006/chartDrawing">
    <cdr:from>
      <cdr:x>0.09737</cdr:x>
      <cdr:y>0.41598</cdr:y>
    </cdr:from>
    <cdr:to>
      <cdr:x>0.12237</cdr:x>
      <cdr:y>0.43688</cdr:y>
    </cdr:to>
    <cdr:sp macro="" textlink="">
      <cdr:nvSpPr>
        <cdr:cNvPr id="5" name="TextBox 4"/>
        <cdr:cNvSpPr txBox="1"/>
      </cdr:nvSpPr>
      <cdr:spPr>
        <a:xfrm xmlns:a="http://schemas.openxmlformats.org/drawingml/2006/main">
          <a:off x="890337" y="1675996"/>
          <a:ext cx="228600" cy="842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0.94474</cdr:x>
      <cdr:y>0.13527</cdr:y>
    </cdr:from>
    <cdr:to>
      <cdr:x>1</cdr:x>
      <cdr:y>0.20993</cdr:y>
    </cdr:to>
    <cdr:sp macro="" textlink="">
      <cdr:nvSpPr>
        <cdr:cNvPr id="6" name="TextBox 5"/>
        <cdr:cNvSpPr txBox="1"/>
      </cdr:nvSpPr>
      <cdr:spPr>
        <a:xfrm xmlns:a="http://schemas.openxmlformats.org/drawingml/2006/main">
          <a:off x="8638673" y="545027"/>
          <a:ext cx="505327" cy="3007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91</a:t>
          </a:r>
          <a:endParaRPr lang="ru-RU" sz="1100" dirty="0"/>
        </a:p>
      </cdr:txBody>
    </cdr:sp>
  </cdr:relSizeAnchor>
  <cdr:relSizeAnchor xmlns:cdr="http://schemas.openxmlformats.org/drawingml/2006/chartDrawing">
    <cdr:from>
      <cdr:x>0.91053</cdr:x>
      <cdr:y>0.17177</cdr:y>
    </cdr:from>
    <cdr:to>
      <cdr:x>0.96579</cdr:x>
      <cdr:y>0.24643</cdr:y>
    </cdr:to>
    <cdr:sp macro="" textlink="">
      <cdr:nvSpPr>
        <cdr:cNvPr id="7" name="TextBox 1"/>
        <cdr:cNvSpPr txBox="1"/>
      </cdr:nvSpPr>
      <cdr:spPr>
        <a:xfrm xmlns:a="http://schemas.openxmlformats.org/drawingml/2006/main">
          <a:off x="8325852" y="692079"/>
          <a:ext cx="505327" cy="3007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dirty="0" smtClean="0"/>
            <a:t>89,8</a:t>
          </a:r>
          <a:endParaRPr lang="ru-RU" sz="1100" dirty="0"/>
        </a:p>
      </cdr:txBody>
    </cdr:sp>
  </cdr:relSizeAnchor>
  <cdr:relSizeAnchor xmlns:cdr="http://schemas.openxmlformats.org/drawingml/2006/chartDrawing">
    <cdr:from>
      <cdr:x>0.87895</cdr:x>
      <cdr:y>0.20163</cdr:y>
    </cdr:from>
    <cdr:to>
      <cdr:x>0.93421</cdr:x>
      <cdr:y>0.27629</cdr:y>
    </cdr:to>
    <cdr:sp macro="" textlink="">
      <cdr:nvSpPr>
        <cdr:cNvPr id="8" name="TextBox 1"/>
        <cdr:cNvSpPr txBox="1"/>
      </cdr:nvSpPr>
      <cdr:spPr>
        <a:xfrm xmlns:a="http://schemas.openxmlformats.org/drawingml/2006/main">
          <a:off x="8037093" y="812395"/>
          <a:ext cx="505327" cy="3007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dirty="0" smtClean="0"/>
            <a:t>70,2</a:t>
          </a:r>
          <a:endParaRPr lang="ru-RU" sz="1100" dirty="0"/>
        </a:p>
      </cdr:txBody>
    </cdr:sp>
  </cdr:relSizeAnchor>
  <cdr:relSizeAnchor xmlns:cdr="http://schemas.openxmlformats.org/drawingml/2006/chartDrawing">
    <cdr:from>
      <cdr:x>0.075</cdr:x>
      <cdr:y>0.42535</cdr:y>
    </cdr:from>
    <cdr:to>
      <cdr:x>0.13026</cdr:x>
      <cdr:y>0.5</cdr:y>
    </cdr:to>
    <cdr:sp macro="" textlink="">
      <cdr:nvSpPr>
        <cdr:cNvPr id="9" name="TextBox 1"/>
        <cdr:cNvSpPr txBox="1"/>
      </cdr:nvSpPr>
      <cdr:spPr>
        <a:xfrm xmlns:a="http://schemas.openxmlformats.org/drawingml/2006/main">
          <a:off x="685798" y="1713748"/>
          <a:ext cx="505327" cy="3007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dirty="0" smtClean="0"/>
            <a:t>17,7</a:t>
          </a:r>
          <a:endParaRPr lang="ru-RU" sz="1100" dirty="0"/>
        </a:p>
      </cdr:txBody>
    </cdr:sp>
  </cdr:relSizeAnchor>
  <cdr:relSizeAnchor xmlns:cdr="http://schemas.openxmlformats.org/drawingml/2006/chartDrawing">
    <cdr:from>
      <cdr:x>0.09766</cdr:x>
      <cdr:y>0.38802</cdr:y>
    </cdr:from>
    <cdr:to>
      <cdr:x>0.15292</cdr:x>
      <cdr:y>0.46267</cdr:y>
    </cdr:to>
    <cdr:sp macro="" textlink="">
      <cdr:nvSpPr>
        <cdr:cNvPr id="10" name="TextBox 1"/>
        <cdr:cNvSpPr txBox="1"/>
      </cdr:nvSpPr>
      <cdr:spPr>
        <a:xfrm xmlns:a="http://schemas.openxmlformats.org/drawingml/2006/main">
          <a:off x="893009" y="1563354"/>
          <a:ext cx="505327" cy="3007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dirty="0" smtClean="0"/>
            <a:t>17,9</a:t>
          </a:r>
          <a:endParaRPr lang="ru-RU" sz="1100" dirty="0"/>
        </a:p>
      </cdr:txBody>
    </cdr:sp>
  </cdr:relSizeAnchor>
  <cdr:relSizeAnchor xmlns:cdr="http://schemas.openxmlformats.org/drawingml/2006/chartDrawing">
    <cdr:from>
      <cdr:x>0.13216</cdr:x>
      <cdr:y>0.38802</cdr:y>
    </cdr:from>
    <cdr:to>
      <cdr:x>0.18743</cdr:x>
      <cdr:y>0.46267</cdr:y>
    </cdr:to>
    <cdr:sp macro="" textlink="">
      <cdr:nvSpPr>
        <cdr:cNvPr id="11" name="TextBox 1"/>
        <cdr:cNvSpPr txBox="1"/>
      </cdr:nvSpPr>
      <cdr:spPr>
        <a:xfrm xmlns:a="http://schemas.openxmlformats.org/drawingml/2006/main">
          <a:off x="1208504" y="1563354"/>
          <a:ext cx="505327" cy="3007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dirty="0" smtClean="0"/>
            <a:t>19,6</a:t>
          </a:r>
          <a:endParaRPr lang="ru-RU" sz="1100" dirty="0"/>
        </a:p>
      </cdr:txBody>
    </cdr:sp>
  </cdr:relSizeAnchor>
  <cdr:relSizeAnchor xmlns:cdr="http://schemas.openxmlformats.org/drawingml/2006/chartDrawing">
    <cdr:from>
      <cdr:x>0.15482</cdr:x>
      <cdr:y>0.34389</cdr:y>
    </cdr:from>
    <cdr:to>
      <cdr:x>0.21009</cdr:x>
      <cdr:y>0.41854</cdr:y>
    </cdr:to>
    <cdr:sp macro="" textlink="">
      <cdr:nvSpPr>
        <cdr:cNvPr id="12" name="TextBox 1"/>
        <cdr:cNvSpPr txBox="1"/>
      </cdr:nvSpPr>
      <cdr:spPr>
        <a:xfrm xmlns:a="http://schemas.openxmlformats.org/drawingml/2006/main">
          <a:off x="1415715" y="1385554"/>
          <a:ext cx="505327" cy="3007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dirty="0" smtClean="0"/>
            <a:t>25,8</a:t>
          </a:r>
          <a:endParaRPr lang="ru-RU"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1"/>
            <a:ext cx="4279916" cy="340156"/>
          </a:xfrm>
          <a:prstGeom prst="rect">
            <a:avLst/>
          </a:prstGeom>
        </p:spPr>
        <p:txBody>
          <a:bodyPr vert="horz" lIns="91418" tIns="45709" rIns="91418" bIns="45709" rtlCol="0"/>
          <a:lstStyle>
            <a:lvl1pPr algn="l">
              <a:defRPr sz="1200"/>
            </a:lvl1pPr>
          </a:lstStyle>
          <a:p>
            <a:endParaRPr lang="ru-RU" dirty="0"/>
          </a:p>
        </p:txBody>
      </p:sp>
      <p:sp>
        <p:nvSpPr>
          <p:cNvPr id="3" name="Дата 2"/>
          <p:cNvSpPr>
            <a:spLocks noGrp="1"/>
          </p:cNvSpPr>
          <p:nvPr>
            <p:ph type="dt" sz="quarter" idx="1"/>
          </p:nvPr>
        </p:nvSpPr>
        <p:spPr>
          <a:xfrm>
            <a:off x="5592029" y="1"/>
            <a:ext cx="4279916" cy="340156"/>
          </a:xfrm>
          <a:prstGeom prst="rect">
            <a:avLst/>
          </a:prstGeom>
        </p:spPr>
        <p:txBody>
          <a:bodyPr vert="horz" lIns="91418" tIns="45709" rIns="91418" bIns="45709" rtlCol="0"/>
          <a:lstStyle>
            <a:lvl1pPr algn="r">
              <a:defRPr sz="1200"/>
            </a:lvl1pPr>
          </a:lstStyle>
          <a:p>
            <a:fld id="{C03A2E45-123C-4DFF-B2ED-E95116189C2C}" type="datetimeFigureOut">
              <a:rPr lang="ru-RU" smtClean="0"/>
              <a:pPr/>
              <a:t>30.05.2018</a:t>
            </a:fld>
            <a:endParaRPr lang="ru-RU" dirty="0"/>
          </a:p>
        </p:txBody>
      </p:sp>
      <p:sp>
        <p:nvSpPr>
          <p:cNvPr id="4" name="Нижний колонтитул 3"/>
          <p:cNvSpPr>
            <a:spLocks noGrp="1"/>
          </p:cNvSpPr>
          <p:nvPr>
            <p:ph type="ftr" sz="quarter" idx="2"/>
          </p:nvPr>
        </p:nvSpPr>
        <p:spPr>
          <a:xfrm>
            <a:off x="3" y="6456437"/>
            <a:ext cx="4279916" cy="340155"/>
          </a:xfrm>
          <a:prstGeom prst="rect">
            <a:avLst/>
          </a:prstGeom>
        </p:spPr>
        <p:txBody>
          <a:bodyPr vert="horz" lIns="91418" tIns="45709" rIns="91418" bIns="45709" rtlCol="0" anchor="b"/>
          <a:lstStyle>
            <a:lvl1pPr algn="l">
              <a:defRPr sz="1200"/>
            </a:lvl1pPr>
          </a:lstStyle>
          <a:p>
            <a:endParaRPr lang="ru-RU" dirty="0"/>
          </a:p>
        </p:txBody>
      </p:sp>
      <p:sp>
        <p:nvSpPr>
          <p:cNvPr id="5" name="Номер слайда 4"/>
          <p:cNvSpPr>
            <a:spLocks noGrp="1"/>
          </p:cNvSpPr>
          <p:nvPr>
            <p:ph type="sldNum" sz="quarter" idx="3"/>
          </p:nvPr>
        </p:nvSpPr>
        <p:spPr>
          <a:xfrm>
            <a:off x="5592029" y="6456437"/>
            <a:ext cx="4279916" cy="340155"/>
          </a:xfrm>
          <a:prstGeom prst="rect">
            <a:avLst/>
          </a:prstGeom>
        </p:spPr>
        <p:txBody>
          <a:bodyPr vert="horz" lIns="91418" tIns="45709" rIns="91418" bIns="45709" rtlCol="0" anchor="b"/>
          <a:lstStyle>
            <a:lvl1pPr algn="r">
              <a:defRPr sz="1200"/>
            </a:lvl1pPr>
          </a:lstStyle>
          <a:p>
            <a:fld id="{D2F48323-C7BC-43BE-A3C2-5CF3211CD8BD}" type="slidenum">
              <a:rPr lang="ru-RU" smtClean="0"/>
              <a:pPr/>
              <a:t>‹#›</a:t>
            </a:fld>
            <a:endParaRPr lang="ru-RU" dirty="0"/>
          </a:p>
        </p:txBody>
      </p:sp>
    </p:spTree>
    <p:extLst>
      <p:ext uri="{BB962C8B-B14F-4D97-AF65-F5344CB8AC3E}">
        <p14:creationId xmlns:p14="http://schemas.microsoft.com/office/powerpoint/2010/main" val="831734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6" y="1"/>
            <a:ext cx="4278842" cy="341064"/>
          </a:xfrm>
          <a:prstGeom prst="rect">
            <a:avLst/>
          </a:prstGeom>
        </p:spPr>
        <p:txBody>
          <a:bodyPr vert="horz" lIns="91418" tIns="45709" rIns="91418" bIns="45709" rtlCol="0"/>
          <a:lstStyle>
            <a:lvl1pPr algn="l">
              <a:defRPr sz="1200"/>
            </a:lvl1pPr>
          </a:lstStyle>
          <a:p>
            <a:endParaRPr lang="ru-RU" dirty="0"/>
          </a:p>
        </p:txBody>
      </p:sp>
      <p:sp>
        <p:nvSpPr>
          <p:cNvPr id="3" name="Дата 2"/>
          <p:cNvSpPr>
            <a:spLocks noGrp="1"/>
          </p:cNvSpPr>
          <p:nvPr>
            <p:ph type="dt" idx="1"/>
          </p:nvPr>
        </p:nvSpPr>
        <p:spPr>
          <a:xfrm>
            <a:off x="5593130" y="1"/>
            <a:ext cx="4278842" cy="341064"/>
          </a:xfrm>
          <a:prstGeom prst="rect">
            <a:avLst/>
          </a:prstGeom>
        </p:spPr>
        <p:txBody>
          <a:bodyPr vert="horz" lIns="91418" tIns="45709" rIns="91418" bIns="45709" rtlCol="0"/>
          <a:lstStyle>
            <a:lvl1pPr algn="r">
              <a:defRPr sz="1200"/>
            </a:lvl1pPr>
          </a:lstStyle>
          <a:p>
            <a:fld id="{5B179AD8-3FD2-4EF3-891B-D6DBDDF5A535}" type="datetimeFigureOut">
              <a:rPr lang="ru-RU" smtClean="0"/>
              <a:pPr/>
              <a:t>30.05.2018</a:t>
            </a:fld>
            <a:endParaRPr lang="ru-RU" dirty="0"/>
          </a:p>
        </p:txBody>
      </p:sp>
      <p:sp>
        <p:nvSpPr>
          <p:cNvPr id="4" name="Образ слайда 3"/>
          <p:cNvSpPr>
            <a:spLocks noGrp="1" noRot="1" noChangeAspect="1"/>
          </p:cNvSpPr>
          <p:nvPr>
            <p:ph type="sldImg" idx="2"/>
          </p:nvPr>
        </p:nvSpPr>
        <p:spPr>
          <a:xfrm>
            <a:off x="3406775" y="849313"/>
            <a:ext cx="3060700" cy="2295525"/>
          </a:xfrm>
          <a:prstGeom prst="rect">
            <a:avLst/>
          </a:prstGeom>
          <a:noFill/>
          <a:ln w="12700">
            <a:solidFill>
              <a:prstClr val="black"/>
            </a:solidFill>
          </a:ln>
        </p:spPr>
        <p:txBody>
          <a:bodyPr vert="horz" lIns="91418" tIns="45709" rIns="91418" bIns="45709" rtlCol="0" anchor="ctr"/>
          <a:lstStyle/>
          <a:p>
            <a:endParaRPr lang="ru-RU" dirty="0"/>
          </a:p>
        </p:txBody>
      </p:sp>
      <p:sp>
        <p:nvSpPr>
          <p:cNvPr id="5" name="Заметки 4"/>
          <p:cNvSpPr>
            <a:spLocks noGrp="1"/>
          </p:cNvSpPr>
          <p:nvPr>
            <p:ph type="body" sz="quarter" idx="3"/>
          </p:nvPr>
        </p:nvSpPr>
        <p:spPr>
          <a:xfrm>
            <a:off x="987425" y="3271385"/>
            <a:ext cx="7899400" cy="2676585"/>
          </a:xfrm>
          <a:prstGeom prst="rect">
            <a:avLst/>
          </a:prstGeom>
        </p:spPr>
        <p:txBody>
          <a:bodyPr vert="horz" lIns="91418" tIns="45709" rIns="91418" bIns="4570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6" y="6456616"/>
            <a:ext cx="4278842" cy="341063"/>
          </a:xfrm>
          <a:prstGeom prst="rect">
            <a:avLst/>
          </a:prstGeom>
        </p:spPr>
        <p:txBody>
          <a:bodyPr vert="horz" lIns="91418" tIns="45709" rIns="91418" bIns="45709" rtlCol="0" anchor="b"/>
          <a:lstStyle>
            <a:lvl1pPr algn="l">
              <a:defRPr sz="1200"/>
            </a:lvl1pPr>
          </a:lstStyle>
          <a:p>
            <a:endParaRPr lang="ru-RU" dirty="0"/>
          </a:p>
        </p:txBody>
      </p:sp>
      <p:sp>
        <p:nvSpPr>
          <p:cNvPr id="7" name="Номер слайда 6"/>
          <p:cNvSpPr>
            <a:spLocks noGrp="1"/>
          </p:cNvSpPr>
          <p:nvPr>
            <p:ph type="sldNum" sz="quarter" idx="5"/>
          </p:nvPr>
        </p:nvSpPr>
        <p:spPr>
          <a:xfrm>
            <a:off x="5593130" y="6456616"/>
            <a:ext cx="4278842" cy="341063"/>
          </a:xfrm>
          <a:prstGeom prst="rect">
            <a:avLst/>
          </a:prstGeom>
        </p:spPr>
        <p:txBody>
          <a:bodyPr vert="horz" lIns="91418" tIns="45709" rIns="91418" bIns="45709" rtlCol="0" anchor="b"/>
          <a:lstStyle>
            <a:lvl1pPr algn="r">
              <a:defRPr sz="1200"/>
            </a:lvl1pPr>
          </a:lstStyle>
          <a:p>
            <a:fld id="{BCD4731F-5EB1-4524-B4E5-6AB95659073E}" type="slidenum">
              <a:rPr lang="ru-RU" smtClean="0"/>
              <a:pPr/>
              <a:t>‹#›</a:t>
            </a:fld>
            <a:endParaRPr lang="ru-RU" dirty="0"/>
          </a:p>
        </p:txBody>
      </p:sp>
    </p:spTree>
    <p:extLst>
      <p:ext uri="{BB962C8B-B14F-4D97-AF65-F5344CB8AC3E}">
        <p14:creationId xmlns:p14="http://schemas.microsoft.com/office/powerpoint/2010/main" val="374014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06775" y="849313"/>
            <a:ext cx="3060700" cy="2295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503D825-286A-43BA-8325-B9AC7C7849FF}" type="slidenum">
              <a:rPr lang="ru-RU" smtClean="0"/>
              <a:pPr>
                <a:defRPr/>
              </a:pPr>
              <a:t>1</a:t>
            </a:fld>
            <a:endParaRPr lang="ru-RU" dirty="0"/>
          </a:p>
        </p:txBody>
      </p:sp>
    </p:spTree>
    <p:extLst>
      <p:ext uri="{BB962C8B-B14F-4D97-AF65-F5344CB8AC3E}">
        <p14:creationId xmlns:p14="http://schemas.microsoft.com/office/powerpoint/2010/main" val="208768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a:ln/>
        </p:spPr>
        <p:txBody>
          <a:bodyPr/>
          <a:lstStyle/>
          <a:p>
            <a:endParaRPr lang="ru-RU" altLang="ru-RU" dirty="0" smtClean="0"/>
          </a:p>
        </p:txBody>
      </p:sp>
      <p:sp>
        <p:nvSpPr>
          <p:cNvPr id="24580" name="Номер слайда 3"/>
          <p:cNvSpPr>
            <a:spLocks noGrp="1"/>
          </p:cNvSpPr>
          <p:nvPr>
            <p:ph type="sldNum" sz="quarter" idx="5"/>
          </p:nvPr>
        </p:nvSpPr>
        <p:spPr>
          <a:noFill/>
        </p:spPr>
        <p:txBody>
          <a:bodyPr/>
          <a:lstStyle/>
          <a:p>
            <a:fld id="{547A9C97-5213-4586-9762-711558F99E05}" type="slidenum">
              <a:rPr lang="ru-RU" altLang="ru-RU">
                <a:solidFill>
                  <a:srgbClr val="000000"/>
                </a:solidFill>
              </a:rPr>
              <a:pPr/>
              <a:t>2</a:t>
            </a:fld>
            <a:endParaRPr lang="ru-RU" altLang="ru-RU" dirty="0">
              <a:solidFill>
                <a:srgbClr val="000000"/>
              </a:solidFill>
            </a:endParaRPr>
          </a:p>
        </p:txBody>
      </p:sp>
    </p:spTree>
    <p:extLst>
      <p:ext uri="{BB962C8B-B14F-4D97-AF65-F5344CB8AC3E}">
        <p14:creationId xmlns:p14="http://schemas.microsoft.com/office/powerpoint/2010/main" val="30329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D4731F-5EB1-4524-B4E5-6AB95659073E}"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1984107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06775" y="849313"/>
            <a:ext cx="3060700" cy="2295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503D825-286A-43BA-8325-B9AC7C7849FF}" type="slidenum">
              <a:rPr lang="ru-RU" smtClean="0"/>
              <a:pPr>
                <a:defRPr/>
              </a:pPr>
              <a:t>17</a:t>
            </a:fld>
            <a:endParaRPr lang="ru-RU" dirty="0"/>
          </a:p>
        </p:txBody>
      </p:sp>
    </p:spTree>
    <p:extLst>
      <p:ext uri="{BB962C8B-B14F-4D97-AF65-F5344CB8AC3E}">
        <p14:creationId xmlns:p14="http://schemas.microsoft.com/office/powerpoint/2010/main" val="208768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06775" y="849313"/>
            <a:ext cx="3060700" cy="2295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503D825-286A-43BA-8325-B9AC7C7849FF}" type="slidenum">
              <a:rPr lang="ru-RU" smtClean="0"/>
              <a:pPr>
                <a:defRPr/>
              </a:pPr>
              <a:t>24</a:t>
            </a:fld>
            <a:endParaRPr lang="ru-RU" dirty="0"/>
          </a:p>
        </p:txBody>
      </p:sp>
    </p:spTree>
    <p:extLst>
      <p:ext uri="{BB962C8B-B14F-4D97-AF65-F5344CB8AC3E}">
        <p14:creationId xmlns:p14="http://schemas.microsoft.com/office/powerpoint/2010/main" val="208768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a:ln/>
        </p:spPr>
      </p:sp>
      <p:sp>
        <p:nvSpPr>
          <p:cNvPr id="49155" name="Заметки 2"/>
          <p:cNvSpPr>
            <a:spLocks noGrp="1"/>
          </p:cNvSpPr>
          <p:nvPr>
            <p:ph type="body" idx="1"/>
          </p:nvPr>
        </p:nvSpPr>
        <p:spPr>
          <a:noFill/>
          <a:ln/>
        </p:spPr>
        <p:txBody>
          <a:bodyPr/>
          <a:lstStyle/>
          <a:p>
            <a:endParaRPr lang="ru-RU" altLang="ru-RU" smtClean="0"/>
          </a:p>
        </p:txBody>
      </p:sp>
      <p:sp>
        <p:nvSpPr>
          <p:cNvPr id="49156" name="Номер слайда 3"/>
          <p:cNvSpPr>
            <a:spLocks noGrp="1"/>
          </p:cNvSpPr>
          <p:nvPr>
            <p:ph type="sldNum" sz="quarter" idx="5"/>
          </p:nvPr>
        </p:nvSpPr>
        <p:spPr>
          <a:noFill/>
        </p:spPr>
        <p:txBody>
          <a:bodyPr/>
          <a:lstStyle/>
          <a:p>
            <a:pPr defTabSz="930275"/>
            <a:fld id="{F43D19BD-CA06-4E14-BB64-155714A435DE}" type="slidenum">
              <a:rPr lang="ru-RU" altLang="ru-RU"/>
              <a:pPr defTabSz="930275"/>
              <a:t>30</a:t>
            </a:fld>
            <a:endParaRPr lang="ru-RU" altLang="ru-RU"/>
          </a:p>
        </p:txBody>
      </p:sp>
    </p:spTree>
    <p:extLst>
      <p:ext uri="{BB962C8B-B14F-4D97-AF65-F5344CB8AC3E}">
        <p14:creationId xmlns:p14="http://schemas.microsoft.com/office/powerpoint/2010/main" val="1704839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cstate="print"/>
          <a:srcRect/>
          <a:stretch>
            <a:fillRect/>
          </a:stretch>
        </p:blipFill>
        <p:spPr bwMode="auto">
          <a:xfrm>
            <a:off x="0" y="2"/>
            <a:ext cx="9144000" cy="2638425"/>
          </a:xfrm>
          <a:prstGeom prst="rect">
            <a:avLst/>
          </a:prstGeom>
          <a:noFill/>
          <a:ln w="9525">
            <a:noFill/>
            <a:miter lim="800000"/>
            <a:headEnd/>
            <a:tailEnd/>
          </a:ln>
        </p:spPr>
      </p:pic>
      <p:pic>
        <p:nvPicPr>
          <p:cNvPr id="3" name="Picture 8" descr="пр2"/>
          <p:cNvPicPr>
            <a:picLocks noChangeAspect="1" noChangeArrowheads="1"/>
          </p:cNvPicPr>
          <p:nvPr userDrawn="1"/>
        </p:nvPicPr>
        <p:blipFill>
          <a:blip r:embed="rId3" cstate="print"/>
          <a:srcRect/>
          <a:stretch>
            <a:fillRect/>
          </a:stretch>
        </p:blipFill>
        <p:spPr bwMode="auto">
          <a:xfrm>
            <a:off x="0" y="6624638"/>
            <a:ext cx="9144000" cy="260350"/>
          </a:xfrm>
          <a:prstGeom prst="rect">
            <a:avLst/>
          </a:prstGeom>
          <a:noFill/>
          <a:ln w="9525">
            <a:noFill/>
            <a:miter lim="800000"/>
            <a:headEnd/>
            <a:tailEnd/>
          </a:ln>
        </p:spPr>
      </p:pic>
    </p:spTree>
    <p:extLst>
      <p:ext uri="{BB962C8B-B14F-4D97-AF65-F5344CB8AC3E}">
        <p14:creationId xmlns:p14="http://schemas.microsoft.com/office/powerpoint/2010/main" val="19577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509DDE4B-8B30-4645-A0E5-0119F153AA4B}"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316548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CC1F9396-7A55-445A-88FD-9A7E0A3091A4}"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481882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2"/>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pPr>
              <a:defRPr/>
            </a:pPr>
            <a:fld id="{42197086-880D-476A-9924-DFC22C382D01}"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2817204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2"/>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8200" y="1600202"/>
            <a:ext cx="4038600" cy="4525963"/>
          </a:xfrm>
        </p:spPr>
        <p:txBody>
          <a:bodyPr/>
          <a:lstStyle/>
          <a:p>
            <a:pPr lvl="0"/>
            <a:endParaRPr lang="ru-RU" noProof="0" dirty="0" smtClean="0"/>
          </a:p>
        </p:txBody>
      </p:sp>
      <p:sp>
        <p:nvSpPr>
          <p:cNvPr id="5" name="Rectangle 10"/>
          <p:cNvSpPr>
            <a:spLocks noGrp="1" noChangeArrowheads="1"/>
          </p:cNvSpPr>
          <p:nvPr>
            <p:ph type="sldNum" sz="quarter" idx="10"/>
          </p:nvPr>
        </p:nvSpPr>
        <p:spPr>
          <a:ln/>
        </p:spPr>
        <p:txBody>
          <a:bodyPr/>
          <a:lstStyle>
            <a:lvl1pPr>
              <a:defRPr/>
            </a:lvl1pPr>
          </a:lstStyle>
          <a:p>
            <a:pPr>
              <a:defRPr/>
            </a:pPr>
            <a:fld id="{EAE72116-5C6D-47CA-BC92-A4DBEAE4BDA6}"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92311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2"/>
            <a:ext cx="8229600" cy="4525963"/>
          </a:xfrm>
        </p:spPr>
        <p:txBody>
          <a:bodyPr/>
          <a:lstStyle/>
          <a:p>
            <a:pPr lvl="0"/>
            <a:endParaRPr lang="ru-RU" noProof="0" dirty="0" smtClean="0"/>
          </a:p>
        </p:txBody>
      </p:sp>
      <p:sp>
        <p:nvSpPr>
          <p:cNvPr id="4" name="Rectangle 10"/>
          <p:cNvSpPr>
            <a:spLocks noGrp="1" noChangeArrowheads="1"/>
          </p:cNvSpPr>
          <p:nvPr>
            <p:ph type="sldNum" sz="quarter" idx="10"/>
          </p:nvPr>
        </p:nvSpPr>
        <p:spPr>
          <a:ln/>
        </p:spPr>
        <p:txBody>
          <a:bodyPr/>
          <a:lstStyle>
            <a:lvl1pPr>
              <a:defRPr/>
            </a:lvl1pPr>
          </a:lstStyle>
          <a:p>
            <a:pPr>
              <a:defRPr/>
            </a:pPr>
            <a:fld id="{05D4CE99-1BB7-4898-B056-F1E35115EAF2}"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2395563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40"/>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0"/>
          <p:cNvSpPr>
            <a:spLocks noGrp="1" noChangeArrowheads="1"/>
          </p:cNvSpPr>
          <p:nvPr>
            <p:ph type="sldNum" sz="quarter" idx="10"/>
          </p:nvPr>
        </p:nvSpPr>
        <p:spPr>
          <a:ln/>
        </p:spPr>
        <p:txBody>
          <a:bodyPr/>
          <a:lstStyle>
            <a:lvl1pPr>
              <a:defRPr/>
            </a:lvl1pPr>
          </a:lstStyle>
          <a:p>
            <a:pPr>
              <a:defRPr/>
            </a:pPr>
            <a:fld id="{71C32A19-7491-4FC0-B6E9-320453ECFD00}"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2992453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1827728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2361011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2741859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371629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BC763ACF-489A-4BAD-B362-0ACED2251F57}"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4242468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825275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1599707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2135037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3930093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2856012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989180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2574871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cstate="print"/>
          <a:srcRect/>
          <a:stretch>
            <a:fillRect/>
          </a:stretch>
        </p:blipFill>
        <p:spPr bwMode="auto">
          <a:xfrm>
            <a:off x="0" y="2"/>
            <a:ext cx="9144000" cy="2638425"/>
          </a:xfrm>
          <a:prstGeom prst="rect">
            <a:avLst/>
          </a:prstGeom>
          <a:noFill/>
          <a:ln w="9525">
            <a:noFill/>
            <a:miter lim="800000"/>
            <a:headEnd/>
            <a:tailEnd/>
          </a:ln>
        </p:spPr>
      </p:pic>
      <p:pic>
        <p:nvPicPr>
          <p:cNvPr id="3" name="Picture 8" descr="пр2"/>
          <p:cNvPicPr>
            <a:picLocks noChangeAspect="1" noChangeArrowheads="1"/>
          </p:cNvPicPr>
          <p:nvPr userDrawn="1"/>
        </p:nvPicPr>
        <p:blipFill>
          <a:blip r:embed="rId3" cstate="print"/>
          <a:srcRect/>
          <a:stretch>
            <a:fillRect/>
          </a:stretch>
        </p:blipFill>
        <p:spPr bwMode="auto">
          <a:xfrm>
            <a:off x="0" y="6624638"/>
            <a:ext cx="9144000" cy="260350"/>
          </a:xfrm>
          <a:prstGeom prst="rect">
            <a:avLst/>
          </a:prstGeom>
          <a:noFill/>
          <a:ln w="9525">
            <a:noFill/>
            <a:miter lim="800000"/>
            <a:headEnd/>
            <a:tailEnd/>
          </a:ln>
        </p:spPr>
      </p:pic>
    </p:spTree>
    <p:extLst>
      <p:ext uri="{BB962C8B-B14F-4D97-AF65-F5344CB8AC3E}">
        <p14:creationId xmlns:p14="http://schemas.microsoft.com/office/powerpoint/2010/main" val="114536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a:srcRect/>
          <a:stretch>
            <a:fillRect/>
          </a:stretch>
        </p:blipFill>
        <p:spPr bwMode="auto">
          <a:xfrm>
            <a:off x="0" y="0"/>
            <a:ext cx="9144000" cy="2638425"/>
          </a:xfrm>
          <a:prstGeom prst="rect">
            <a:avLst/>
          </a:prstGeom>
          <a:noFill/>
          <a:ln w="9525">
            <a:noFill/>
            <a:miter lim="800000"/>
            <a:headEnd/>
            <a:tailEnd/>
          </a:ln>
        </p:spPr>
      </p:pic>
      <p:pic>
        <p:nvPicPr>
          <p:cNvPr id="3" name="Picture 8" descr="пр2"/>
          <p:cNvPicPr>
            <a:picLocks noChangeAspect="1" noChangeArrowheads="1"/>
          </p:cNvPicPr>
          <p:nvPr userDrawn="1"/>
        </p:nvPicPr>
        <p:blipFill>
          <a:blip r:embed="rId3"/>
          <a:srcRect/>
          <a:stretch>
            <a:fillRect/>
          </a:stretch>
        </p:blipFill>
        <p:spPr bwMode="auto">
          <a:xfrm>
            <a:off x="0" y="6624638"/>
            <a:ext cx="9144000" cy="260350"/>
          </a:xfrm>
          <a:prstGeom prst="rect">
            <a:avLst/>
          </a:prstGeom>
          <a:noFill/>
          <a:ln w="9525">
            <a:noFill/>
            <a:miter lim="800000"/>
            <a:headEnd/>
            <a:tailEnd/>
          </a:ln>
        </p:spPr>
      </p:pic>
    </p:spTree>
    <p:extLst>
      <p:ext uri="{BB962C8B-B14F-4D97-AF65-F5344CB8AC3E}">
        <p14:creationId xmlns:p14="http://schemas.microsoft.com/office/powerpoint/2010/main" val="2593098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fld id="{0A770948-9A32-4A99-B2CE-FF9A53B9CD10}"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46222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3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ru-RU" smtClean="0"/>
              <a:t>Образец текста</a:t>
            </a:r>
          </a:p>
        </p:txBody>
      </p:sp>
      <p:sp>
        <p:nvSpPr>
          <p:cNvPr id="4" name="Rectangle 10"/>
          <p:cNvSpPr>
            <a:spLocks noGrp="1" noChangeArrowheads="1"/>
          </p:cNvSpPr>
          <p:nvPr>
            <p:ph type="sldNum" sz="quarter" idx="10"/>
          </p:nvPr>
        </p:nvSpPr>
        <p:spPr>
          <a:ln/>
        </p:spPr>
        <p:txBody>
          <a:bodyPr/>
          <a:lstStyle>
            <a:lvl1pPr>
              <a:defRPr/>
            </a:lvl1pPr>
          </a:lstStyle>
          <a:p>
            <a:pPr>
              <a:defRPr/>
            </a:pPr>
            <a:fld id="{32ABD279-F3DD-437D-A337-386CBFE1FD69}"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3340215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0"/>
          <p:cNvSpPr>
            <a:spLocks noGrp="1" noChangeArrowheads="1"/>
          </p:cNvSpPr>
          <p:nvPr>
            <p:ph type="sldNum" sz="quarter" idx="10"/>
          </p:nvPr>
        </p:nvSpPr>
        <p:spPr>
          <a:ln/>
        </p:spPr>
        <p:txBody>
          <a:bodyPr/>
          <a:lstStyle>
            <a:lvl1pPr>
              <a:defRPr/>
            </a:lvl1pPr>
          </a:lstStyle>
          <a:p>
            <a:fld id="{69A44865-2CB8-44B5-9228-B9C7357F0812}"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795394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fld id="{2F59F1F8-D3EA-4EF9-9771-F25B88F86788}"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552965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0"/>
          <p:cNvSpPr>
            <a:spLocks noGrp="1" noChangeArrowheads="1"/>
          </p:cNvSpPr>
          <p:nvPr>
            <p:ph type="sldNum" sz="quarter" idx="10"/>
          </p:nvPr>
        </p:nvSpPr>
        <p:spPr>
          <a:ln/>
        </p:spPr>
        <p:txBody>
          <a:bodyPr/>
          <a:lstStyle>
            <a:lvl1pPr>
              <a:defRPr/>
            </a:lvl1pPr>
          </a:lstStyle>
          <a:p>
            <a:fld id="{35523EBB-9B94-4550-BD32-BAE120D37D5E}"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953963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0"/>
          <p:cNvSpPr>
            <a:spLocks noGrp="1" noChangeArrowheads="1"/>
          </p:cNvSpPr>
          <p:nvPr>
            <p:ph type="sldNum" sz="quarter" idx="10"/>
          </p:nvPr>
        </p:nvSpPr>
        <p:spPr>
          <a:ln/>
        </p:spPr>
        <p:txBody>
          <a:bodyPr/>
          <a:lstStyle>
            <a:lvl1pPr>
              <a:defRPr/>
            </a:lvl1pPr>
          </a:lstStyle>
          <a:p>
            <a:fld id="{F29D48F8-18C4-48D7-9365-BFF0750EE955}"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714897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F74330A1-09E3-44FE-9882-059830B01031}"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854677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fld id="{D134143E-0A1B-4D33-993E-08C4082D98C7}"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239757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fld id="{3310D054-A427-42ED-8A29-A4AC287C65CC}"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770633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fld id="{AF822302-210B-481D-9DD9-EB7894135F82}"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73090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fld id="{8E3C6C7C-AB27-420B-995D-58B5C0152009}"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907182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2"/>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fld id="{69170384-227F-4204-A68C-27B465E244DE}"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6709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pPr>
              <a:defRPr/>
            </a:pPr>
            <a:fld id="{E93C9410-9F92-4D34-B0DA-23BF1BA7D9A7}"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649434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2"/>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8200" y="1600202"/>
            <a:ext cx="4038600" cy="4525963"/>
          </a:xfrm>
        </p:spPr>
        <p:txBody>
          <a:bodyPr/>
          <a:lstStyle/>
          <a:p>
            <a:pPr lvl="0"/>
            <a:endParaRPr lang="ru-RU" noProof="0" dirty="0" smtClean="0"/>
          </a:p>
        </p:txBody>
      </p:sp>
      <p:sp>
        <p:nvSpPr>
          <p:cNvPr id="5" name="Rectangle 10"/>
          <p:cNvSpPr>
            <a:spLocks noGrp="1" noChangeArrowheads="1"/>
          </p:cNvSpPr>
          <p:nvPr>
            <p:ph type="sldNum" sz="quarter" idx="10"/>
          </p:nvPr>
        </p:nvSpPr>
        <p:spPr>
          <a:ln/>
        </p:spPr>
        <p:txBody>
          <a:bodyPr/>
          <a:lstStyle>
            <a:lvl1pPr>
              <a:defRPr/>
            </a:lvl1pPr>
          </a:lstStyle>
          <a:p>
            <a:fld id="{A97915D5-BD9D-459A-B06A-B9A6258F789F}"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322854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2"/>
            <a:ext cx="8229600" cy="4525963"/>
          </a:xfrm>
        </p:spPr>
        <p:txBody>
          <a:bodyPr/>
          <a:lstStyle/>
          <a:p>
            <a:pPr lvl="0"/>
            <a:endParaRPr lang="ru-RU" noProof="0" dirty="0" smtClean="0"/>
          </a:p>
        </p:txBody>
      </p:sp>
      <p:sp>
        <p:nvSpPr>
          <p:cNvPr id="4" name="Rectangle 10"/>
          <p:cNvSpPr>
            <a:spLocks noGrp="1" noChangeArrowheads="1"/>
          </p:cNvSpPr>
          <p:nvPr>
            <p:ph type="sldNum" sz="quarter" idx="10"/>
          </p:nvPr>
        </p:nvSpPr>
        <p:spPr>
          <a:ln/>
        </p:spPr>
        <p:txBody>
          <a:bodyPr/>
          <a:lstStyle>
            <a:lvl1pPr>
              <a:defRPr/>
            </a:lvl1pPr>
          </a:lstStyle>
          <a:p>
            <a:fld id="{5E8AF431-E23B-4821-8EB2-E2970E3527A8}" type="slidenum">
              <a:rPr lang="ru-RU">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955986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694FF9-7BA8-4DEA-8A8E-1F40A811B5B8}" type="datetime1">
              <a:rPr lang="ru-RU"/>
              <a:pPr>
                <a:defRPr/>
              </a:pPr>
              <a:t>30.05.2018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46F563-BF19-4DB4-8BC4-6340B0D637F8}" type="slidenum">
              <a:rPr lang="en-US"/>
              <a:pPr>
                <a:defRPr/>
              </a:pPr>
              <a:t>‹#›</a:t>
            </a:fld>
            <a:endParaRPr lang="en-US" dirty="0"/>
          </a:p>
        </p:txBody>
      </p:sp>
    </p:spTree>
    <p:extLst>
      <p:ext uri="{BB962C8B-B14F-4D97-AF65-F5344CB8AC3E}">
        <p14:creationId xmlns:p14="http://schemas.microsoft.com/office/powerpoint/2010/main" val="4236873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445AF5-E330-4C76-8A6A-C783FD7ABC40}" type="datetime1">
              <a:rPr lang="ru-RU"/>
              <a:pPr>
                <a:defRPr/>
              </a:pPr>
              <a:t>30.05.2018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5C508A-9CF4-46FA-8D04-B8401116436F}" type="slidenum">
              <a:rPr lang="en-US"/>
              <a:pPr>
                <a:defRPr/>
              </a:pPr>
              <a:t>‹#›</a:t>
            </a:fld>
            <a:endParaRPr lang="en-US" dirty="0"/>
          </a:p>
        </p:txBody>
      </p:sp>
    </p:spTree>
    <p:extLst>
      <p:ext uri="{BB962C8B-B14F-4D97-AF65-F5344CB8AC3E}">
        <p14:creationId xmlns:p14="http://schemas.microsoft.com/office/powerpoint/2010/main" val="2653675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EC613E-C644-41A3-8897-9D295D7703CF}" type="datetime1">
              <a:rPr lang="ru-RU"/>
              <a:pPr>
                <a:defRPr/>
              </a:pPr>
              <a:t>30.05.2018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F89914-5E72-4171-9AC9-8ADF18056931}" type="slidenum">
              <a:rPr lang="en-US"/>
              <a:pPr>
                <a:defRPr/>
              </a:pPr>
              <a:t>‹#›</a:t>
            </a:fld>
            <a:endParaRPr lang="en-US" dirty="0"/>
          </a:p>
        </p:txBody>
      </p:sp>
    </p:spTree>
    <p:extLst>
      <p:ext uri="{BB962C8B-B14F-4D97-AF65-F5344CB8AC3E}">
        <p14:creationId xmlns:p14="http://schemas.microsoft.com/office/powerpoint/2010/main" val="1999348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EB5F1F-5906-4CE6-9973-A784D64D4445}" type="datetime1">
              <a:rPr lang="ru-RU"/>
              <a:pPr>
                <a:defRPr/>
              </a:pPr>
              <a:t>30.05.2018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E9F7E1-8E3A-42E9-9B71-02A3B551DE6E}" type="slidenum">
              <a:rPr lang="en-US"/>
              <a:pPr>
                <a:defRPr/>
              </a:pPr>
              <a:t>‹#›</a:t>
            </a:fld>
            <a:endParaRPr lang="en-US" dirty="0"/>
          </a:p>
        </p:txBody>
      </p:sp>
    </p:spTree>
    <p:extLst>
      <p:ext uri="{BB962C8B-B14F-4D97-AF65-F5344CB8AC3E}">
        <p14:creationId xmlns:p14="http://schemas.microsoft.com/office/powerpoint/2010/main" val="1124735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Vertical Title 5"/>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238820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3EF60AE-181D-4327-AA9E-480596CFC6DA}" type="datetime1">
              <a:rPr lang="ru-RU"/>
              <a:pPr>
                <a:defRPr/>
              </a:pPr>
              <a:t>30.05.2018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AD56F7-D305-4594-9BCD-A3EE92B03B01}" type="slidenum">
              <a:rPr lang="en-US"/>
              <a:pPr>
                <a:defRPr/>
              </a:pPr>
              <a:t>‹#›</a:t>
            </a:fld>
            <a:endParaRPr lang="en-US" dirty="0"/>
          </a:p>
        </p:txBody>
      </p:sp>
    </p:spTree>
    <p:extLst>
      <p:ext uri="{BB962C8B-B14F-4D97-AF65-F5344CB8AC3E}">
        <p14:creationId xmlns:p14="http://schemas.microsoft.com/office/powerpoint/2010/main" val="1866892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5DB3F2-B4E3-4AEA-AB21-BC93870185F4}" type="datetime1">
              <a:rPr lang="ru-RU"/>
              <a:pPr>
                <a:defRPr/>
              </a:pPr>
              <a:t>30.05.2018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13EE2C-B24F-4176-9EF4-F3D6A60943AE}" type="slidenum">
              <a:rPr lang="en-US"/>
              <a:pPr>
                <a:defRPr/>
              </a:pPr>
              <a:t>‹#›</a:t>
            </a:fld>
            <a:endParaRPr lang="en-US" dirty="0"/>
          </a:p>
        </p:txBody>
      </p:sp>
    </p:spTree>
    <p:extLst>
      <p:ext uri="{BB962C8B-B14F-4D97-AF65-F5344CB8AC3E}">
        <p14:creationId xmlns:p14="http://schemas.microsoft.com/office/powerpoint/2010/main" val="371117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6FB816-9F0C-4636-BFD0-24283D17397B}" type="datetime1">
              <a:rPr lang="ru-RU"/>
              <a:pPr>
                <a:defRPr/>
              </a:pPr>
              <a:t>30.05.2018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5E11A2-1DFD-4F27-8F7B-EEEA146465FC}" type="slidenum">
              <a:rPr lang="en-US"/>
              <a:pPr>
                <a:defRPr/>
              </a:pPr>
              <a:t>‹#›</a:t>
            </a:fld>
            <a:endParaRPr lang="en-US" dirty="0"/>
          </a:p>
        </p:txBody>
      </p:sp>
    </p:spTree>
    <p:extLst>
      <p:ext uri="{BB962C8B-B14F-4D97-AF65-F5344CB8AC3E}">
        <p14:creationId xmlns:p14="http://schemas.microsoft.com/office/powerpoint/2010/main" val="83908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0"/>
          <p:cNvSpPr>
            <a:spLocks noGrp="1" noChangeArrowheads="1"/>
          </p:cNvSpPr>
          <p:nvPr>
            <p:ph type="sldNum" sz="quarter" idx="10"/>
          </p:nvPr>
        </p:nvSpPr>
        <p:spPr>
          <a:ln/>
        </p:spPr>
        <p:txBody>
          <a:bodyPr/>
          <a:lstStyle>
            <a:lvl1pPr>
              <a:defRPr/>
            </a:lvl1pPr>
          </a:lstStyle>
          <a:p>
            <a:pPr>
              <a:defRPr/>
            </a:pPr>
            <a:fld id="{07B96D7D-B978-4365-85C9-85207FD9B93F}"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910582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CE7B3E-C872-4F77-A594-22D90FE03BF5}" type="datetime1">
              <a:rPr lang="ru-RU"/>
              <a:pPr>
                <a:defRPr/>
              </a:pPr>
              <a:t>30.05.2018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30EEA4-A77A-4124-AE76-1DF882F19F22}" type="slidenum">
              <a:rPr lang="en-US"/>
              <a:pPr>
                <a:defRPr/>
              </a:pPr>
              <a:t>‹#›</a:t>
            </a:fld>
            <a:endParaRPr lang="en-US" dirty="0"/>
          </a:p>
        </p:txBody>
      </p:sp>
    </p:spTree>
    <p:extLst>
      <p:ext uri="{BB962C8B-B14F-4D97-AF65-F5344CB8AC3E}">
        <p14:creationId xmlns:p14="http://schemas.microsoft.com/office/powerpoint/2010/main" val="15107022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3183040-87AD-4AA0-9618-8B853871383F}" type="datetime1">
              <a:rPr lang="ru-RU"/>
              <a:pPr>
                <a:defRPr/>
              </a:pPr>
              <a:t>30.05.2018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306F24-69A7-42EF-B2B2-DFB68F250B32}" type="slidenum">
              <a:rPr lang="en-US"/>
              <a:pPr>
                <a:defRPr/>
              </a:pPr>
              <a:t>‹#›</a:t>
            </a:fld>
            <a:endParaRPr lang="en-US" dirty="0"/>
          </a:p>
        </p:txBody>
      </p:sp>
    </p:spTree>
    <p:extLst>
      <p:ext uri="{BB962C8B-B14F-4D97-AF65-F5344CB8AC3E}">
        <p14:creationId xmlns:p14="http://schemas.microsoft.com/office/powerpoint/2010/main" val="1569206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417E89-DA4E-49EF-A620-8B6D50294EEC}" type="datetime1">
              <a:rPr lang="ru-RU"/>
              <a:pPr>
                <a:defRPr/>
              </a:pPr>
              <a:t>30.05.2018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AE0226D-70DC-4C3F-AF00-E94D55E09F20}" type="slidenum">
              <a:rPr lang="en-US"/>
              <a:pPr>
                <a:defRPr/>
              </a:pPr>
              <a:t>‹#›</a:t>
            </a:fld>
            <a:endParaRPr lang="en-US" dirty="0"/>
          </a:p>
        </p:txBody>
      </p:sp>
    </p:spTree>
    <p:extLst>
      <p:ext uri="{BB962C8B-B14F-4D97-AF65-F5344CB8AC3E}">
        <p14:creationId xmlns:p14="http://schemas.microsoft.com/office/powerpoint/2010/main" val="1317609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4E6DCD-B9B7-42C0-8860-C6BAEF104BC6}" type="datetime1">
              <a:rPr lang="ru-RU"/>
              <a:pPr>
                <a:defRPr/>
              </a:pPr>
              <a:t>30.05.2018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31C535-85D6-4B9C-8E63-6F461E321D36}" type="slidenum">
              <a:rPr lang="en-US"/>
              <a:pPr>
                <a:defRPr/>
              </a:pPr>
              <a:t>‹#›</a:t>
            </a:fld>
            <a:endParaRPr lang="en-US" dirty="0"/>
          </a:p>
        </p:txBody>
      </p:sp>
    </p:spTree>
    <p:extLst>
      <p:ext uri="{BB962C8B-B14F-4D97-AF65-F5344CB8AC3E}">
        <p14:creationId xmlns:p14="http://schemas.microsoft.com/office/powerpoint/2010/main" val="23116735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2229A6-2BCF-40D2-A206-5D359D32440F}" type="datetime1">
              <a:rPr lang="ru-RU"/>
              <a:pPr>
                <a:defRPr/>
              </a:pPr>
              <a:t>30.05.2018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45BE55-2AEC-419C-8FCC-8FA5EE11D447}" type="slidenum">
              <a:rPr lang="en-US"/>
              <a:pPr>
                <a:defRPr/>
              </a:pPr>
              <a:t>‹#›</a:t>
            </a:fld>
            <a:endParaRPr lang="en-US" dirty="0"/>
          </a:p>
        </p:txBody>
      </p:sp>
    </p:spTree>
    <p:extLst>
      <p:ext uri="{BB962C8B-B14F-4D97-AF65-F5344CB8AC3E}">
        <p14:creationId xmlns:p14="http://schemas.microsoft.com/office/powerpoint/2010/main" val="2730431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7BEE3A-249E-46A4-9BAA-A26372F1DDDD}" type="datetime1">
              <a:rPr lang="ru-RU"/>
              <a:pPr>
                <a:defRPr/>
              </a:pPr>
              <a:t>30.05.2018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3A245D-7F15-4BF8-8F7C-29A4A456AA18}" type="slidenum">
              <a:rPr lang="en-US"/>
              <a:pPr>
                <a:defRPr/>
              </a:pPr>
              <a:t>‹#›</a:t>
            </a:fld>
            <a:endParaRPr lang="en-US" dirty="0"/>
          </a:p>
        </p:txBody>
      </p:sp>
    </p:spTree>
    <p:extLst>
      <p:ext uri="{BB962C8B-B14F-4D97-AF65-F5344CB8AC3E}">
        <p14:creationId xmlns:p14="http://schemas.microsoft.com/office/powerpoint/2010/main" val="2736497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C21D7B-BC75-4A6D-9B97-3ADA3B76138D}" type="datetime1">
              <a:rPr lang="ru-RU"/>
              <a:pPr>
                <a:defRPr/>
              </a:pPr>
              <a:t>30.05.2018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3C7D69-128B-4915-8FA5-553495C72268}" type="slidenum">
              <a:rPr lang="en-US"/>
              <a:pPr>
                <a:defRPr/>
              </a:pPr>
              <a:t>‹#›</a:t>
            </a:fld>
            <a:endParaRPr lang="en-US" dirty="0"/>
          </a:p>
        </p:txBody>
      </p:sp>
    </p:spTree>
    <p:extLst>
      <p:ext uri="{BB962C8B-B14F-4D97-AF65-F5344CB8AC3E}">
        <p14:creationId xmlns:p14="http://schemas.microsoft.com/office/powerpoint/2010/main" val="27088815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10C449-5A50-4D29-8E7C-BDD093EEFBEC}" type="datetime1">
              <a:rPr lang="ru-RU"/>
              <a:pPr>
                <a:defRPr/>
              </a:pPr>
              <a:t>30.05.2018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7706F5-0144-4E82-80A4-21071E4C3933}" type="slidenum">
              <a:rPr lang="en-US"/>
              <a:pPr>
                <a:defRPr/>
              </a:pPr>
              <a:t>‹#›</a:t>
            </a:fld>
            <a:endParaRPr lang="en-US" dirty="0"/>
          </a:p>
        </p:txBody>
      </p:sp>
    </p:spTree>
    <p:extLst>
      <p:ext uri="{BB962C8B-B14F-4D97-AF65-F5344CB8AC3E}">
        <p14:creationId xmlns:p14="http://schemas.microsoft.com/office/powerpoint/2010/main" val="3187266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694FF9-7BA8-4DEA-8A8E-1F40A811B5B8}" type="datetime1">
              <a:rPr lang="ru-RU"/>
              <a:pPr>
                <a:defRPr/>
              </a:pPr>
              <a:t>30.05.2018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46F563-BF19-4DB4-8BC4-6340B0D637F8}" type="slidenum">
              <a:rPr lang="en-US"/>
              <a:pPr>
                <a:defRPr/>
              </a:pPr>
              <a:t>‹#›</a:t>
            </a:fld>
            <a:endParaRPr lang="en-US"/>
          </a:p>
        </p:txBody>
      </p:sp>
    </p:spTree>
    <p:extLst>
      <p:ext uri="{BB962C8B-B14F-4D97-AF65-F5344CB8AC3E}">
        <p14:creationId xmlns:p14="http://schemas.microsoft.com/office/powerpoint/2010/main" val="8373230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445AF5-E330-4C76-8A6A-C783FD7ABC40}" type="datetime1">
              <a:rPr lang="ru-RU"/>
              <a:pPr>
                <a:defRPr/>
              </a:pPr>
              <a:t>30.05.2018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5C508A-9CF4-46FA-8D04-B8401116436F}" type="slidenum">
              <a:rPr lang="en-US"/>
              <a:pPr>
                <a:defRPr/>
              </a:pPr>
              <a:t>‹#›</a:t>
            </a:fld>
            <a:endParaRPr lang="en-US"/>
          </a:p>
        </p:txBody>
      </p:sp>
    </p:spTree>
    <p:extLst>
      <p:ext uri="{BB962C8B-B14F-4D97-AF65-F5344CB8AC3E}">
        <p14:creationId xmlns:p14="http://schemas.microsoft.com/office/powerpoint/2010/main" val="385263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0"/>
          <p:cNvSpPr>
            <a:spLocks noGrp="1" noChangeArrowheads="1"/>
          </p:cNvSpPr>
          <p:nvPr>
            <p:ph type="sldNum" sz="quarter" idx="10"/>
          </p:nvPr>
        </p:nvSpPr>
        <p:spPr>
          <a:ln/>
        </p:spPr>
        <p:txBody>
          <a:bodyPr/>
          <a:lstStyle>
            <a:lvl1pPr>
              <a:defRPr/>
            </a:lvl1pPr>
          </a:lstStyle>
          <a:p>
            <a:pPr>
              <a:defRPr/>
            </a:pPr>
            <a:fld id="{D332B101-1A0E-412E-B29D-B25D855F5033}"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703118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EC613E-C644-41A3-8897-9D295D7703CF}"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F89914-5E72-4171-9AC9-8ADF18056931}" type="slidenum">
              <a:rPr lang="en-US"/>
              <a:pPr>
                <a:defRPr/>
              </a:pPr>
              <a:t>‹#›</a:t>
            </a:fld>
            <a:endParaRPr lang="en-US"/>
          </a:p>
        </p:txBody>
      </p:sp>
    </p:spTree>
    <p:extLst>
      <p:ext uri="{BB962C8B-B14F-4D97-AF65-F5344CB8AC3E}">
        <p14:creationId xmlns:p14="http://schemas.microsoft.com/office/powerpoint/2010/main" val="8381963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EB5F1F-5906-4CE6-9973-A784D64D4445}"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E9F7E1-8E3A-42E9-9B71-02A3B551DE6E}" type="slidenum">
              <a:rPr lang="en-US"/>
              <a:pPr>
                <a:defRPr/>
              </a:pPr>
              <a:t>‹#›</a:t>
            </a:fld>
            <a:endParaRPr lang="en-US"/>
          </a:p>
        </p:txBody>
      </p:sp>
    </p:spTree>
    <p:extLst>
      <p:ext uri="{BB962C8B-B14F-4D97-AF65-F5344CB8AC3E}">
        <p14:creationId xmlns:p14="http://schemas.microsoft.com/office/powerpoint/2010/main" val="29045514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Vertical Title 5"/>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2778997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3EF60AE-181D-4327-AA9E-480596CFC6DA}"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AD56F7-D305-4594-9BCD-A3EE92B03B01}" type="slidenum">
              <a:rPr lang="en-US"/>
              <a:pPr>
                <a:defRPr/>
              </a:pPr>
              <a:t>‹#›</a:t>
            </a:fld>
            <a:endParaRPr lang="en-US"/>
          </a:p>
        </p:txBody>
      </p:sp>
    </p:spTree>
    <p:extLst>
      <p:ext uri="{BB962C8B-B14F-4D97-AF65-F5344CB8AC3E}">
        <p14:creationId xmlns:p14="http://schemas.microsoft.com/office/powerpoint/2010/main" val="11170059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5DB3F2-B4E3-4AEA-AB21-BC93870185F4}"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13EE2C-B24F-4176-9EF4-F3D6A60943AE}" type="slidenum">
              <a:rPr lang="en-US"/>
              <a:pPr>
                <a:defRPr/>
              </a:pPr>
              <a:t>‹#›</a:t>
            </a:fld>
            <a:endParaRPr lang="en-US"/>
          </a:p>
        </p:txBody>
      </p:sp>
    </p:spTree>
    <p:extLst>
      <p:ext uri="{BB962C8B-B14F-4D97-AF65-F5344CB8AC3E}">
        <p14:creationId xmlns:p14="http://schemas.microsoft.com/office/powerpoint/2010/main" val="3159670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6FB816-9F0C-4636-BFD0-24283D17397B}"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5E11A2-1DFD-4F27-8F7B-EEEA146465FC}" type="slidenum">
              <a:rPr lang="en-US"/>
              <a:pPr>
                <a:defRPr/>
              </a:pPr>
              <a:t>‹#›</a:t>
            </a:fld>
            <a:endParaRPr lang="en-US"/>
          </a:p>
        </p:txBody>
      </p:sp>
    </p:spTree>
    <p:extLst>
      <p:ext uri="{BB962C8B-B14F-4D97-AF65-F5344CB8AC3E}">
        <p14:creationId xmlns:p14="http://schemas.microsoft.com/office/powerpoint/2010/main" val="26687458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CE7B3E-C872-4F77-A594-22D90FE03BF5}" type="datetime1">
              <a:rPr lang="ru-RU"/>
              <a:pPr>
                <a:defRPr/>
              </a:pPr>
              <a:t>30.05.2018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30EEA4-A77A-4124-AE76-1DF882F19F22}" type="slidenum">
              <a:rPr lang="en-US"/>
              <a:pPr>
                <a:defRPr/>
              </a:pPr>
              <a:t>‹#›</a:t>
            </a:fld>
            <a:endParaRPr lang="en-US"/>
          </a:p>
        </p:txBody>
      </p:sp>
    </p:spTree>
    <p:extLst>
      <p:ext uri="{BB962C8B-B14F-4D97-AF65-F5344CB8AC3E}">
        <p14:creationId xmlns:p14="http://schemas.microsoft.com/office/powerpoint/2010/main" val="10296667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3183040-87AD-4AA0-9618-8B853871383F}" type="datetime1">
              <a:rPr lang="ru-RU"/>
              <a:pPr>
                <a:defRPr/>
              </a:pPr>
              <a:t>30.05.2018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306F24-69A7-42EF-B2B2-DFB68F250B32}" type="slidenum">
              <a:rPr lang="en-US"/>
              <a:pPr>
                <a:defRPr/>
              </a:pPr>
              <a:t>‹#›</a:t>
            </a:fld>
            <a:endParaRPr lang="en-US"/>
          </a:p>
        </p:txBody>
      </p:sp>
    </p:spTree>
    <p:extLst>
      <p:ext uri="{BB962C8B-B14F-4D97-AF65-F5344CB8AC3E}">
        <p14:creationId xmlns:p14="http://schemas.microsoft.com/office/powerpoint/2010/main" val="42343910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417E89-DA4E-49EF-A620-8B6D50294EEC}" type="datetime1">
              <a:rPr lang="ru-RU"/>
              <a:pPr>
                <a:defRPr/>
              </a:pPr>
              <a:t>30.05.2018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AE0226D-70DC-4C3F-AF00-E94D55E09F20}" type="slidenum">
              <a:rPr lang="en-US"/>
              <a:pPr>
                <a:defRPr/>
              </a:pPr>
              <a:t>‹#›</a:t>
            </a:fld>
            <a:endParaRPr lang="en-US"/>
          </a:p>
        </p:txBody>
      </p:sp>
    </p:spTree>
    <p:extLst>
      <p:ext uri="{BB962C8B-B14F-4D97-AF65-F5344CB8AC3E}">
        <p14:creationId xmlns:p14="http://schemas.microsoft.com/office/powerpoint/2010/main" val="35084340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4E6DCD-B9B7-42C0-8860-C6BAEF104BC6}" type="datetime1">
              <a:rPr lang="ru-RU"/>
              <a:pPr>
                <a:defRPr/>
              </a:pPr>
              <a:t>30.05.2018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31C535-85D6-4B9C-8E63-6F461E321D36}" type="slidenum">
              <a:rPr lang="en-US"/>
              <a:pPr>
                <a:defRPr/>
              </a:pPr>
              <a:t>‹#›</a:t>
            </a:fld>
            <a:endParaRPr lang="en-US"/>
          </a:p>
        </p:txBody>
      </p:sp>
    </p:spTree>
    <p:extLst>
      <p:ext uri="{BB962C8B-B14F-4D97-AF65-F5344CB8AC3E}">
        <p14:creationId xmlns:p14="http://schemas.microsoft.com/office/powerpoint/2010/main" val="79611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9C0B33A0-2D83-4904-8E04-062BF1EF93B9}"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39904356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2229A6-2BCF-40D2-A206-5D359D32440F}" type="datetime1">
              <a:rPr lang="ru-RU"/>
              <a:pPr>
                <a:defRPr/>
              </a:pPr>
              <a:t>30.05.2018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45BE55-2AEC-419C-8FCC-8FA5EE11D447}" type="slidenum">
              <a:rPr lang="en-US"/>
              <a:pPr>
                <a:defRPr/>
              </a:pPr>
              <a:t>‹#›</a:t>
            </a:fld>
            <a:endParaRPr lang="en-US"/>
          </a:p>
        </p:txBody>
      </p:sp>
    </p:spTree>
    <p:extLst>
      <p:ext uri="{BB962C8B-B14F-4D97-AF65-F5344CB8AC3E}">
        <p14:creationId xmlns:p14="http://schemas.microsoft.com/office/powerpoint/2010/main" val="6581191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7BEE3A-249E-46A4-9BAA-A26372F1DDDD}" type="datetime1">
              <a:rPr lang="ru-RU"/>
              <a:pPr>
                <a:defRPr/>
              </a:pPr>
              <a:t>30.05.2018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3A245D-7F15-4BF8-8F7C-29A4A456AA18}" type="slidenum">
              <a:rPr lang="en-US"/>
              <a:pPr>
                <a:defRPr/>
              </a:pPr>
              <a:t>‹#›</a:t>
            </a:fld>
            <a:endParaRPr lang="en-US"/>
          </a:p>
        </p:txBody>
      </p:sp>
    </p:spTree>
    <p:extLst>
      <p:ext uri="{BB962C8B-B14F-4D97-AF65-F5344CB8AC3E}">
        <p14:creationId xmlns:p14="http://schemas.microsoft.com/office/powerpoint/2010/main" val="14041190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C21D7B-BC75-4A6D-9B97-3ADA3B76138D}"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3C7D69-128B-4915-8FA5-553495C72268}" type="slidenum">
              <a:rPr lang="en-US"/>
              <a:pPr>
                <a:defRPr/>
              </a:pPr>
              <a:t>‹#›</a:t>
            </a:fld>
            <a:endParaRPr lang="en-US"/>
          </a:p>
        </p:txBody>
      </p:sp>
    </p:spTree>
    <p:extLst>
      <p:ext uri="{BB962C8B-B14F-4D97-AF65-F5344CB8AC3E}">
        <p14:creationId xmlns:p14="http://schemas.microsoft.com/office/powerpoint/2010/main" val="16415417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10C449-5A50-4D29-8E7C-BDD093EEFBEC}"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7706F5-0144-4E82-80A4-21071E4C3933}" type="slidenum">
              <a:rPr lang="en-US"/>
              <a:pPr>
                <a:defRPr/>
              </a:pPr>
              <a:t>‹#›</a:t>
            </a:fld>
            <a:endParaRPr lang="en-US"/>
          </a:p>
        </p:txBody>
      </p:sp>
    </p:spTree>
    <p:extLst>
      <p:ext uri="{BB962C8B-B14F-4D97-AF65-F5344CB8AC3E}">
        <p14:creationId xmlns:p14="http://schemas.microsoft.com/office/powerpoint/2010/main" val="42293748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694FF9-7BA8-4DEA-8A8E-1F40A811B5B8}" type="datetime1">
              <a:rPr lang="ru-RU"/>
              <a:pPr>
                <a:defRPr/>
              </a:pPr>
              <a:t>30.05.2018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46F563-BF19-4DB4-8BC4-6340B0D637F8}" type="slidenum">
              <a:rPr lang="en-US"/>
              <a:pPr>
                <a:defRPr/>
              </a:pPr>
              <a:t>‹#›</a:t>
            </a:fld>
            <a:endParaRPr lang="en-US"/>
          </a:p>
        </p:txBody>
      </p:sp>
    </p:spTree>
    <p:extLst>
      <p:ext uri="{BB962C8B-B14F-4D97-AF65-F5344CB8AC3E}">
        <p14:creationId xmlns:p14="http://schemas.microsoft.com/office/powerpoint/2010/main" val="27434455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445AF5-E330-4C76-8A6A-C783FD7ABC40}" type="datetime1">
              <a:rPr lang="ru-RU"/>
              <a:pPr>
                <a:defRPr/>
              </a:pPr>
              <a:t>30.05.2018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5C508A-9CF4-46FA-8D04-B8401116436F}" type="slidenum">
              <a:rPr lang="en-US"/>
              <a:pPr>
                <a:defRPr/>
              </a:pPr>
              <a:t>‹#›</a:t>
            </a:fld>
            <a:endParaRPr lang="en-US"/>
          </a:p>
        </p:txBody>
      </p:sp>
    </p:spTree>
    <p:extLst>
      <p:ext uri="{BB962C8B-B14F-4D97-AF65-F5344CB8AC3E}">
        <p14:creationId xmlns:p14="http://schemas.microsoft.com/office/powerpoint/2010/main" val="12653560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EC613E-C644-41A3-8897-9D295D7703CF}"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F89914-5E72-4171-9AC9-8ADF18056931}" type="slidenum">
              <a:rPr lang="en-US"/>
              <a:pPr>
                <a:defRPr/>
              </a:pPr>
              <a:t>‹#›</a:t>
            </a:fld>
            <a:endParaRPr lang="en-US"/>
          </a:p>
        </p:txBody>
      </p:sp>
    </p:spTree>
    <p:extLst>
      <p:ext uri="{BB962C8B-B14F-4D97-AF65-F5344CB8AC3E}">
        <p14:creationId xmlns:p14="http://schemas.microsoft.com/office/powerpoint/2010/main" val="2235607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EB5F1F-5906-4CE6-9973-A784D64D4445}"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E9F7E1-8E3A-42E9-9B71-02A3B551DE6E}" type="slidenum">
              <a:rPr lang="en-US"/>
              <a:pPr>
                <a:defRPr/>
              </a:pPr>
              <a:t>‹#›</a:t>
            </a:fld>
            <a:endParaRPr lang="en-US"/>
          </a:p>
        </p:txBody>
      </p:sp>
    </p:spTree>
    <p:extLst>
      <p:ext uri="{BB962C8B-B14F-4D97-AF65-F5344CB8AC3E}">
        <p14:creationId xmlns:p14="http://schemas.microsoft.com/office/powerpoint/2010/main" val="7384134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Vertical Title 5"/>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4031089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3EF60AE-181D-4327-AA9E-480596CFC6DA}"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AD56F7-D305-4594-9BCD-A3EE92B03B01}" type="slidenum">
              <a:rPr lang="en-US"/>
              <a:pPr>
                <a:defRPr/>
              </a:pPr>
              <a:t>‹#›</a:t>
            </a:fld>
            <a:endParaRPr lang="en-US"/>
          </a:p>
        </p:txBody>
      </p:sp>
    </p:spTree>
    <p:extLst>
      <p:ext uri="{BB962C8B-B14F-4D97-AF65-F5344CB8AC3E}">
        <p14:creationId xmlns:p14="http://schemas.microsoft.com/office/powerpoint/2010/main" val="425649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15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pPr>
              <a:defRPr/>
            </a:pPr>
            <a:fld id="{6DA6C0A4-F887-4CBC-B17E-ACCC9DC4943F}"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23172009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5DB3F2-B4E3-4AEA-AB21-BC93870185F4}"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13EE2C-B24F-4176-9EF4-F3D6A60943AE}" type="slidenum">
              <a:rPr lang="en-US"/>
              <a:pPr>
                <a:defRPr/>
              </a:pPr>
              <a:t>‹#›</a:t>
            </a:fld>
            <a:endParaRPr lang="en-US"/>
          </a:p>
        </p:txBody>
      </p:sp>
    </p:spTree>
    <p:extLst>
      <p:ext uri="{BB962C8B-B14F-4D97-AF65-F5344CB8AC3E}">
        <p14:creationId xmlns:p14="http://schemas.microsoft.com/office/powerpoint/2010/main" val="3821620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6FB816-9F0C-4636-BFD0-24283D17397B}"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5E11A2-1DFD-4F27-8F7B-EEEA146465FC}" type="slidenum">
              <a:rPr lang="en-US"/>
              <a:pPr>
                <a:defRPr/>
              </a:pPr>
              <a:t>‹#›</a:t>
            </a:fld>
            <a:endParaRPr lang="en-US"/>
          </a:p>
        </p:txBody>
      </p:sp>
    </p:spTree>
    <p:extLst>
      <p:ext uri="{BB962C8B-B14F-4D97-AF65-F5344CB8AC3E}">
        <p14:creationId xmlns:p14="http://schemas.microsoft.com/office/powerpoint/2010/main" val="2898046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CE7B3E-C872-4F77-A594-22D90FE03BF5}" type="datetime1">
              <a:rPr lang="ru-RU"/>
              <a:pPr>
                <a:defRPr/>
              </a:pPr>
              <a:t>30.05.2018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30EEA4-A77A-4124-AE76-1DF882F19F22}" type="slidenum">
              <a:rPr lang="en-US"/>
              <a:pPr>
                <a:defRPr/>
              </a:pPr>
              <a:t>‹#›</a:t>
            </a:fld>
            <a:endParaRPr lang="en-US"/>
          </a:p>
        </p:txBody>
      </p:sp>
    </p:spTree>
    <p:extLst>
      <p:ext uri="{BB962C8B-B14F-4D97-AF65-F5344CB8AC3E}">
        <p14:creationId xmlns:p14="http://schemas.microsoft.com/office/powerpoint/2010/main" val="1066702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3183040-87AD-4AA0-9618-8B853871383F}" type="datetime1">
              <a:rPr lang="ru-RU"/>
              <a:pPr>
                <a:defRPr/>
              </a:pPr>
              <a:t>30.05.2018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306F24-69A7-42EF-B2B2-DFB68F250B32}" type="slidenum">
              <a:rPr lang="en-US"/>
              <a:pPr>
                <a:defRPr/>
              </a:pPr>
              <a:t>‹#›</a:t>
            </a:fld>
            <a:endParaRPr lang="en-US"/>
          </a:p>
        </p:txBody>
      </p:sp>
    </p:spTree>
    <p:extLst>
      <p:ext uri="{BB962C8B-B14F-4D97-AF65-F5344CB8AC3E}">
        <p14:creationId xmlns:p14="http://schemas.microsoft.com/office/powerpoint/2010/main" val="349903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417E89-DA4E-49EF-A620-8B6D50294EEC}" type="datetime1">
              <a:rPr lang="ru-RU"/>
              <a:pPr>
                <a:defRPr/>
              </a:pPr>
              <a:t>30.05.2018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AE0226D-70DC-4C3F-AF00-E94D55E09F20}" type="slidenum">
              <a:rPr lang="en-US"/>
              <a:pPr>
                <a:defRPr/>
              </a:pPr>
              <a:t>‹#›</a:t>
            </a:fld>
            <a:endParaRPr lang="en-US"/>
          </a:p>
        </p:txBody>
      </p:sp>
    </p:spTree>
    <p:extLst>
      <p:ext uri="{BB962C8B-B14F-4D97-AF65-F5344CB8AC3E}">
        <p14:creationId xmlns:p14="http://schemas.microsoft.com/office/powerpoint/2010/main" val="18746421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4E6DCD-B9B7-42C0-8860-C6BAEF104BC6}" type="datetime1">
              <a:rPr lang="ru-RU"/>
              <a:pPr>
                <a:defRPr/>
              </a:pPr>
              <a:t>30.05.2018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31C535-85D6-4B9C-8E63-6F461E321D36}" type="slidenum">
              <a:rPr lang="en-US"/>
              <a:pPr>
                <a:defRPr/>
              </a:pPr>
              <a:t>‹#›</a:t>
            </a:fld>
            <a:endParaRPr lang="en-US"/>
          </a:p>
        </p:txBody>
      </p:sp>
    </p:spTree>
    <p:extLst>
      <p:ext uri="{BB962C8B-B14F-4D97-AF65-F5344CB8AC3E}">
        <p14:creationId xmlns:p14="http://schemas.microsoft.com/office/powerpoint/2010/main" val="34036151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2229A6-2BCF-40D2-A206-5D359D32440F}" type="datetime1">
              <a:rPr lang="ru-RU"/>
              <a:pPr>
                <a:defRPr/>
              </a:pPr>
              <a:t>30.05.2018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45BE55-2AEC-419C-8FCC-8FA5EE11D447}" type="slidenum">
              <a:rPr lang="en-US"/>
              <a:pPr>
                <a:defRPr/>
              </a:pPr>
              <a:t>‹#›</a:t>
            </a:fld>
            <a:endParaRPr lang="en-US"/>
          </a:p>
        </p:txBody>
      </p:sp>
    </p:spTree>
    <p:extLst>
      <p:ext uri="{BB962C8B-B14F-4D97-AF65-F5344CB8AC3E}">
        <p14:creationId xmlns:p14="http://schemas.microsoft.com/office/powerpoint/2010/main" val="5969863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7BEE3A-249E-46A4-9BAA-A26372F1DDDD}" type="datetime1">
              <a:rPr lang="ru-RU"/>
              <a:pPr>
                <a:defRPr/>
              </a:pPr>
              <a:t>30.05.2018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3A245D-7F15-4BF8-8F7C-29A4A456AA18}" type="slidenum">
              <a:rPr lang="en-US"/>
              <a:pPr>
                <a:defRPr/>
              </a:pPr>
              <a:t>‹#›</a:t>
            </a:fld>
            <a:endParaRPr lang="en-US"/>
          </a:p>
        </p:txBody>
      </p:sp>
    </p:spTree>
    <p:extLst>
      <p:ext uri="{BB962C8B-B14F-4D97-AF65-F5344CB8AC3E}">
        <p14:creationId xmlns:p14="http://schemas.microsoft.com/office/powerpoint/2010/main" val="35737629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C21D7B-BC75-4A6D-9B97-3ADA3B76138D}"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3C7D69-128B-4915-8FA5-553495C72268}" type="slidenum">
              <a:rPr lang="en-US"/>
              <a:pPr>
                <a:defRPr/>
              </a:pPr>
              <a:t>‹#›</a:t>
            </a:fld>
            <a:endParaRPr lang="en-US"/>
          </a:p>
        </p:txBody>
      </p:sp>
    </p:spTree>
    <p:extLst>
      <p:ext uri="{BB962C8B-B14F-4D97-AF65-F5344CB8AC3E}">
        <p14:creationId xmlns:p14="http://schemas.microsoft.com/office/powerpoint/2010/main" val="17428653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10C449-5A50-4D29-8E7C-BDD093EEFBEC}" type="datetime1">
              <a:rPr lang="ru-RU"/>
              <a:pPr>
                <a:defRPr/>
              </a:pPr>
              <a:t>30.05.2018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7706F5-0144-4E82-80A4-21071E4C3933}" type="slidenum">
              <a:rPr lang="en-US"/>
              <a:pPr>
                <a:defRPr/>
              </a:pPr>
              <a:t>‹#›</a:t>
            </a:fld>
            <a:endParaRPr lang="en-US"/>
          </a:p>
        </p:txBody>
      </p:sp>
    </p:spTree>
    <p:extLst>
      <p:ext uri="{BB962C8B-B14F-4D97-AF65-F5344CB8AC3E}">
        <p14:creationId xmlns:p14="http://schemas.microsoft.com/office/powerpoint/2010/main" val="317389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15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pPr>
              <a:defRPr/>
            </a:pPr>
            <a:fld id="{295A9DC6-C943-4AAD-AF72-9C825937CE5D}" type="slidenum">
              <a:rPr lang="ru-RU">
                <a:solidFill>
                  <a:srgbClr val="FFFFFF"/>
                </a:solidFill>
              </a:rPr>
              <a:pPr>
                <a:defRPr/>
              </a:pPr>
              <a:t>‹#›</a:t>
            </a:fld>
            <a:endParaRPr lang="ru-RU" dirty="0">
              <a:solidFill>
                <a:srgbClr val="FFFFFF"/>
              </a:solidFill>
            </a:endParaRPr>
          </a:p>
        </p:txBody>
      </p:sp>
    </p:spTree>
    <p:extLst>
      <p:ext uri="{BB962C8B-B14F-4D97-AF65-F5344CB8AC3E}">
        <p14:creationId xmlns:p14="http://schemas.microsoft.com/office/powerpoint/2010/main" val="726816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jpeg"/><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image" Target="../media/image4.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5.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4.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pic>
        <p:nvPicPr>
          <p:cNvPr id="1028" name="Picture 8" descr="пр2"/>
          <p:cNvPicPr>
            <a:picLocks noChangeAspect="1" noChangeArrowheads="1"/>
          </p:cNvPicPr>
          <p:nvPr userDrawn="1"/>
        </p:nvPicPr>
        <p:blipFill>
          <a:blip r:embed="rId17" cstate="print"/>
          <a:srcRect/>
          <a:stretch>
            <a:fillRect/>
          </a:stretch>
        </p:blipFill>
        <p:spPr bwMode="auto">
          <a:xfrm>
            <a:off x="0" y="6624638"/>
            <a:ext cx="9144000" cy="260350"/>
          </a:xfrm>
          <a:prstGeom prst="rect">
            <a:avLst/>
          </a:prstGeom>
          <a:noFill/>
          <a:ln w="9525">
            <a:noFill/>
            <a:miter lim="800000"/>
            <a:headEnd/>
            <a:tailEnd/>
          </a:ln>
        </p:spPr>
      </p:pic>
      <p:pic>
        <p:nvPicPr>
          <p:cNvPr id="1029" name="Picture 9" descr="пр 1"/>
          <p:cNvPicPr>
            <a:picLocks noChangeAspect="1" noChangeArrowheads="1"/>
          </p:cNvPicPr>
          <p:nvPr userDrawn="1"/>
        </p:nvPicPr>
        <p:blipFill>
          <a:blip r:embed="rId18" cstate="print"/>
          <a:srcRect/>
          <a:stretch>
            <a:fillRect/>
          </a:stretch>
        </p:blipFill>
        <p:spPr bwMode="auto">
          <a:xfrm>
            <a:off x="0" y="0"/>
            <a:ext cx="9144000" cy="908050"/>
          </a:xfrm>
          <a:prstGeom prst="rect">
            <a:avLst/>
          </a:prstGeom>
          <a:noFill/>
          <a:ln w="9525">
            <a:noFill/>
            <a:miter lim="800000"/>
            <a:headEnd/>
            <a:tailEnd/>
          </a:ln>
        </p:spPr>
      </p:pic>
      <p:sp>
        <p:nvSpPr>
          <p:cNvPr id="1034" name="Rectangle 10"/>
          <p:cNvSpPr>
            <a:spLocks noGrp="1" noChangeArrowheads="1"/>
          </p:cNvSpPr>
          <p:nvPr>
            <p:ph type="sldNum" sz="quarter" idx="4"/>
          </p:nvPr>
        </p:nvSpPr>
        <p:spPr bwMode="auto">
          <a:xfrm>
            <a:off x="7046913" y="6580188"/>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latin typeface="Arial" pitchFamily="34" charset="0"/>
              </a:defRPr>
            </a:lvl1pPr>
          </a:lstStyle>
          <a:p>
            <a:pPr fontAlgn="base">
              <a:spcBef>
                <a:spcPct val="0"/>
              </a:spcBef>
              <a:spcAft>
                <a:spcPct val="0"/>
              </a:spcAft>
              <a:defRPr/>
            </a:pPr>
            <a:fld id="{822C39A3-C713-4A8D-B05F-6EA333364FA8}" type="slidenum">
              <a:rPr lang="ru-RU">
                <a:solidFill>
                  <a:srgbClr val="FFFFFF"/>
                </a:solidFill>
                <a:ea typeface="ＭＳ Ｐゴシック" pitchFamily="34" charset="-128"/>
              </a:rPr>
              <a:pPr fontAlgn="base">
                <a:spcBef>
                  <a:spcPct val="0"/>
                </a:spcBef>
                <a:spcAft>
                  <a:spcPct val="0"/>
                </a:spcAft>
                <a:defRPr/>
              </a:pPr>
              <a:t>‹#›</a:t>
            </a:fld>
            <a:endParaRPr lang="ru-RU" dirty="0">
              <a:solidFill>
                <a:srgbClr val="FFFFFF"/>
              </a:solidFill>
              <a:ea typeface="ＭＳ Ｐゴシック" pitchFamily="34" charset="-128"/>
            </a:endParaRPr>
          </a:p>
        </p:txBody>
      </p:sp>
    </p:spTree>
    <p:extLst>
      <p:ext uri="{BB962C8B-B14F-4D97-AF65-F5344CB8AC3E}">
        <p14:creationId xmlns:p14="http://schemas.microsoft.com/office/powerpoint/2010/main" val="1889225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hf hdr="0" ftr="0" dt="0"/>
  <p:txStyles>
    <p:titleStyle>
      <a:lvl1pPr algn="ctr" rtl="0" eaLnBrk="0" fontAlgn="base" hangingPunct="0">
        <a:spcBef>
          <a:spcPct val="0"/>
        </a:spcBef>
        <a:spcAft>
          <a:spcPct val="0"/>
        </a:spcAft>
        <a:defRPr sz="3300">
          <a:solidFill>
            <a:srgbClr val="333399"/>
          </a:solidFill>
          <a:latin typeface="+mj-lt"/>
          <a:ea typeface="ＭＳ Ｐゴシック" charset="-128"/>
          <a:cs typeface="ＭＳ Ｐゴシック" charset="-128"/>
        </a:defRPr>
      </a:lvl1pPr>
      <a:lvl2pPr algn="ctr" rtl="0" eaLnBrk="0" fontAlgn="base" hangingPunct="0">
        <a:spcBef>
          <a:spcPct val="0"/>
        </a:spcBef>
        <a:spcAft>
          <a:spcPct val="0"/>
        </a:spcAft>
        <a:defRPr sz="3300">
          <a:solidFill>
            <a:srgbClr val="333399"/>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3300">
          <a:solidFill>
            <a:srgbClr val="333399"/>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3300">
          <a:solidFill>
            <a:srgbClr val="333399"/>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3300">
          <a:solidFill>
            <a:srgbClr val="333399"/>
          </a:solidFill>
          <a:latin typeface="Arial" pitchFamily="34" charset="0"/>
          <a:ea typeface="ＭＳ Ｐゴシック" charset="-128"/>
          <a:cs typeface="ＭＳ Ｐゴシック" charset="-128"/>
        </a:defRPr>
      </a:lvl5pPr>
      <a:lvl6pPr marL="342900" algn="ctr" rtl="0" fontAlgn="base">
        <a:spcBef>
          <a:spcPct val="0"/>
        </a:spcBef>
        <a:spcAft>
          <a:spcPct val="0"/>
        </a:spcAft>
        <a:defRPr sz="3300">
          <a:solidFill>
            <a:srgbClr val="333399"/>
          </a:solidFill>
          <a:latin typeface="Arial" pitchFamily="34" charset="0"/>
        </a:defRPr>
      </a:lvl6pPr>
      <a:lvl7pPr marL="685800" algn="ctr" rtl="0" fontAlgn="base">
        <a:spcBef>
          <a:spcPct val="0"/>
        </a:spcBef>
        <a:spcAft>
          <a:spcPct val="0"/>
        </a:spcAft>
        <a:defRPr sz="3300">
          <a:solidFill>
            <a:srgbClr val="333399"/>
          </a:solidFill>
          <a:latin typeface="Arial" pitchFamily="34" charset="0"/>
        </a:defRPr>
      </a:lvl7pPr>
      <a:lvl8pPr marL="1028700" algn="ctr" rtl="0" fontAlgn="base">
        <a:spcBef>
          <a:spcPct val="0"/>
        </a:spcBef>
        <a:spcAft>
          <a:spcPct val="0"/>
        </a:spcAft>
        <a:defRPr sz="3300">
          <a:solidFill>
            <a:srgbClr val="333399"/>
          </a:solidFill>
          <a:latin typeface="Arial" pitchFamily="34" charset="0"/>
        </a:defRPr>
      </a:lvl8pPr>
      <a:lvl9pPr marL="1371600" algn="ctr" rtl="0" fontAlgn="base">
        <a:spcBef>
          <a:spcPct val="0"/>
        </a:spcBef>
        <a:spcAft>
          <a:spcPct val="0"/>
        </a:spcAft>
        <a:defRPr sz="3300">
          <a:solidFill>
            <a:srgbClr val="333399"/>
          </a:solidFill>
          <a:latin typeface="Arial" pitchFamily="34" charset="0"/>
        </a:defRPr>
      </a:lvl9pPr>
    </p:titleStyle>
    <p:bodyStyle>
      <a:lvl1pPr marL="257175" indent="-257175" algn="l" rtl="0" eaLnBrk="0" fontAlgn="base" hangingPunct="0">
        <a:spcBef>
          <a:spcPct val="20000"/>
        </a:spcBef>
        <a:spcAft>
          <a:spcPct val="0"/>
        </a:spcAft>
        <a:buChar char="•"/>
        <a:defRPr sz="2400">
          <a:solidFill>
            <a:srgbClr val="333399"/>
          </a:solidFill>
          <a:latin typeface="+mn-lt"/>
          <a:ea typeface="ＭＳ Ｐゴシック" charset="-128"/>
          <a:cs typeface="ＭＳ Ｐゴシック" charset="-128"/>
        </a:defRPr>
      </a:lvl1pPr>
      <a:lvl2pPr marL="557213" indent="-214313" algn="l" rtl="0" eaLnBrk="0" fontAlgn="base" hangingPunct="0">
        <a:spcBef>
          <a:spcPct val="20000"/>
        </a:spcBef>
        <a:spcAft>
          <a:spcPct val="0"/>
        </a:spcAft>
        <a:buChar char="–"/>
        <a:defRPr sz="2100">
          <a:solidFill>
            <a:srgbClr val="333399"/>
          </a:solidFill>
          <a:latin typeface="+mn-lt"/>
          <a:ea typeface="ＭＳ Ｐゴシック" charset="-128"/>
          <a:cs typeface="ＭＳ Ｐゴシック"/>
        </a:defRPr>
      </a:lvl2pPr>
      <a:lvl3pPr marL="857250" indent="-171450" algn="l" rtl="0" eaLnBrk="0" fontAlgn="base" hangingPunct="0">
        <a:spcBef>
          <a:spcPct val="20000"/>
        </a:spcBef>
        <a:spcAft>
          <a:spcPct val="0"/>
        </a:spcAft>
        <a:buChar char="•"/>
        <a:defRPr sz="1800">
          <a:solidFill>
            <a:srgbClr val="333399"/>
          </a:solidFill>
          <a:latin typeface="+mn-lt"/>
          <a:ea typeface="ＭＳ Ｐゴシック" charset="-128"/>
          <a:cs typeface="ＭＳ Ｐゴシック"/>
        </a:defRPr>
      </a:lvl3pPr>
      <a:lvl4pPr marL="1200150" indent="-171450" algn="l" rtl="0" eaLnBrk="0" fontAlgn="base" hangingPunct="0">
        <a:spcBef>
          <a:spcPct val="20000"/>
        </a:spcBef>
        <a:spcAft>
          <a:spcPct val="0"/>
        </a:spcAft>
        <a:buChar char="–"/>
        <a:defRPr sz="1500">
          <a:solidFill>
            <a:srgbClr val="333399"/>
          </a:solidFill>
          <a:latin typeface="+mn-lt"/>
          <a:ea typeface="ＭＳ Ｐゴシック" charset="-128"/>
          <a:cs typeface="ＭＳ Ｐゴシック"/>
        </a:defRPr>
      </a:lvl4pPr>
      <a:lvl5pPr marL="1543050" indent="-171450" algn="l" rtl="0" eaLnBrk="0" fontAlgn="base" hangingPunct="0">
        <a:spcBef>
          <a:spcPct val="20000"/>
        </a:spcBef>
        <a:spcAft>
          <a:spcPct val="0"/>
        </a:spcAft>
        <a:buChar char="»"/>
        <a:defRPr sz="1500">
          <a:solidFill>
            <a:srgbClr val="333399"/>
          </a:solidFill>
          <a:latin typeface="+mn-lt"/>
          <a:ea typeface="ＭＳ Ｐゴシック" charset="-128"/>
          <a:cs typeface="ＭＳ Ｐゴシック"/>
        </a:defRPr>
      </a:lvl5pPr>
      <a:lvl6pPr marL="1885950" indent="-171450" algn="l" rtl="0" fontAlgn="base">
        <a:spcBef>
          <a:spcPct val="20000"/>
        </a:spcBef>
        <a:spcAft>
          <a:spcPct val="0"/>
        </a:spcAft>
        <a:buChar char="»"/>
        <a:defRPr sz="1500">
          <a:solidFill>
            <a:srgbClr val="333399"/>
          </a:solidFill>
          <a:latin typeface="+mn-lt"/>
        </a:defRPr>
      </a:lvl6pPr>
      <a:lvl7pPr marL="2228850" indent="-171450" algn="l" rtl="0" fontAlgn="base">
        <a:spcBef>
          <a:spcPct val="20000"/>
        </a:spcBef>
        <a:spcAft>
          <a:spcPct val="0"/>
        </a:spcAft>
        <a:buChar char="»"/>
        <a:defRPr sz="1500">
          <a:solidFill>
            <a:srgbClr val="333399"/>
          </a:solidFill>
          <a:latin typeface="+mn-lt"/>
        </a:defRPr>
      </a:lvl7pPr>
      <a:lvl8pPr marL="2571750" indent="-171450" algn="l" rtl="0" fontAlgn="base">
        <a:spcBef>
          <a:spcPct val="20000"/>
        </a:spcBef>
        <a:spcAft>
          <a:spcPct val="0"/>
        </a:spcAft>
        <a:buChar char="»"/>
        <a:defRPr sz="1500">
          <a:solidFill>
            <a:srgbClr val="333399"/>
          </a:solidFill>
          <a:latin typeface="+mn-lt"/>
        </a:defRPr>
      </a:lvl8pPr>
      <a:lvl9pPr marL="2914650" indent="-171450" algn="l" rtl="0" fontAlgn="base">
        <a:spcBef>
          <a:spcPct val="20000"/>
        </a:spcBef>
        <a:spcAft>
          <a:spcPct val="0"/>
        </a:spcAft>
        <a:buChar char="»"/>
        <a:defRPr sz="1500">
          <a:solidFill>
            <a:srgbClr val="333399"/>
          </a:solidFill>
          <a:latin typeface="+mn-lt"/>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B49EC-BC27-47C5-8A4C-723453005241}" type="slidenum">
              <a:rPr lang="ru-RU" smtClean="0"/>
              <a:pPr/>
              <a:t>‹#›</a:t>
            </a:fld>
            <a:endParaRPr lang="ru-RU" dirty="0"/>
          </a:p>
        </p:txBody>
      </p:sp>
    </p:spTree>
    <p:extLst>
      <p:ext uri="{BB962C8B-B14F-4D97-AF65-F5344CB8AC3E}">
        <p14:creationId xmlns:p14="http://schemas.microsoft.com/office/powerpoint/2010/main" val="94006441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pic>
        <p:nvPicPr>
          <p:cNvPr id="1028" name="Picture 8" descr="пр2"/>
          <p:cNvPicPr>
            <a:picLocks noChangeAspect="1" noChangeArrowheads="1"/>
          </p:cNvPicPr>
          <p:nvPr/>
        </p:nvPicPr>
        <p:blipFill>
          <a:blip r:embed="rId16"/>
          <a:srcRect/>
          <a:stretch>
            <a:fillRect/>
          </a:stretch>
        </p:blipFill>
        <p:spPr bwMode="auto">
          <a:xfrm>
            <a:off x="0" y="6624638"/>
            <a:ext cx="9144000" cy="260350"/>
          </a:xfrm>
          <a:prstGeom prst="rect">
            <a:avLst/>
          </a:prstGeom>
          <a:noFill/>
          <a:ln w="9525">
            <a:noFill/>
            <a:miter lim="800000"/>
            <a:headEnd/>
            <a:tailEnd/>
          </a:ln>
        </p:spPr>
      </p:pic>
      <p:pic>
        <p:nvPicPr>
          <p:cNvPr id="1029" name="Picture 9" descr="пр 1"/>
          <p:cNvPicPr>
            <a:picLocks noChangeAspect="1" noChangeArrowheads="1"/>
          </p:cNvPicPr>
          <p:nvPr/>
        </p:nvPicPr>
        <p:blipFill>
          <a:blip r:embed="rId17"/>
          <a:srcRect/>
          <a:stretch>
            <a:fillRect/>
          </a:stretch>
        </p:blipFill>
        <p:spPr bwMode="auto">
          <a:xfrm>
            <a:off x="0" y="0"/>
            <a:ext cx="9144000" cy="908050"/>
          </a:xfrm>
          <a:prstGeom prst="rect">
            <a:avLst/>
          </a:prstGeom>
          <a:noFill/>
          <a:ln w="9525">
            <a:noFill/>
            <a:miter lim="800000"/>
            <a:headEnd/>
            <a:tailEnd/>
          </a:ln>
        </p:spPr>
      </p:pic>
      <p:sp>
        <p:nvSpPr>
          <p:cNvPr id="1034" name="Rectangle 10"/>
          <p:cNvSpPr>
            <a:spLocks noGrp="1" noChangeArrowheads="1"/>
          </p:cNvSpPr>
          <p:nvPr>
            <p:ph type="sldNum" sz="quarter" idx="4"/>
          </p:nvPr>
        </p:nvSpPr>
        <p:spPr bwMode="auto">
          <a:xfrm>
            <a:off x="7046913" y="6580188"/>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a:solidFill>
                  <a:schemeClr val="bg1"/>
                </a:solidFill>
                <a:ea typeface="ＭＳ Ｐゴシック" pitchFamily="34" charset="-128"/>
              </a:defRPr>
            </a:lvl1pPr>
          </a:lstStyle>
          <a:p>
            <a:pPr fontAlgn="base">
              <a:spcBef>
                <a:spcPct val="0"/>
              </a:spcBef>
              <a:spcAft>
                <a:spcPct val="0"/>
              </a:spcAft>
            </a:pPr>
            <a:fld id="{D838E2D2-FB07-46EF-B30E-98E3D57DD7AA}" type="slidenum">
              <a:rPr lang="ru-RU">
                <a:solidFill>
                  <a:srgbClr val="FFFFFF"/>
                </a:solidFill>
                <a:cs typeface="Arial" pitchFamily="34" charset="0"/>
              </a:rPr>
              <a:pPr fontAlgn="base">
                <a:spcBef>
                  <a:spcPct val="0"/>
                </a:spcBef>
                <a:spcAft>
                  <a:spcPct val="0"/>
                </a:spcAft>
              </a:pPr>
              <a:t>‹#›</a:t>
            </a:fld>
            <a:endParaRPr lang="ru-RU" dirty="0">
              <a:solidFill>
                <a:srgbClr val="FFFFFF"/>
              </a:solidFill>
              <a:cs typeface="Arial" pitchFamily="34" charset="0"/>
            </a:endParaRPr>
          </a:p>
        </p:txBody>
      </p:sp>
    </p:spTree>
    <p:extLst>
      <p:ext uri="{BB962C8B-B14F-4D97-AF65-F5344CB8AC3E}">
        <p14:creationId xmlns:p14="http://schemas.microsoft.com/office/powerpoint/2010/main" val="349750432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hdr="0" ftr="0" dt="0"/>
  <p:txStyles>
    <p:titleStyle>
      <a:lvl1pPr algn="ctr" rtl="0" eaLnBrk="0" fontAlgn="base" hangingPunct="0">
        <a:spcBef>
          <a:spcPct val="0"/>
        </a:spcBef>
        <a:spcAft>
          <a:spcPct val="0"/>
        </a:spcAft>
        <a:defRPr sz="4400">
          <a:solidFill>
            <a:srgbClr val="333399"/>
          </a:solidFill>
          <a:latin typeface="+mj-lt"/>
          <a:ea typeface="ＭＳ Ｐゴシック" pitchFamily="34" charset="-128"/>
          <a:cs typeface="MS PGothic" pitchFamily="34"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Char char="–"/>
        <a:defRPr sz="2800">
          <a:solidFill>
            <a:srgbClr val="333399"/>
          </a:solidFill>
          <a:latin typeface="+mn-lt"/>
          <a:ea typeface="ＭＳ Ｐゴシック" pitchFamily="34" charset="-128"/>
          <a:cs typeface="MS PGothic" charset="0"/>
        </a:defRPr>
      </a:lvl2pPr>
      <a:lvl3pPr marL="1143000" indent="-228600" algn="l" rtl="0" eaLnBrk="0" fontAlgn="base" hangingPunct="0">
        <a:spcBef>
          <a:spcPct val="20000"/>
        </a:spcBef>
        <a:spcAft>
          <a:spcPct val="0"/>
        </a:spcAft>
        <a:buChar char="•"/>
        <a:defRPr sz="2400">
          <a:solidFill>
            <a:srgbClr val="333399"/>
          </a:solidFill>
          <a:latin typeface="+mn-lt"/>
          <a:ea typeface="ＭＳ Ｐゴシック" pitchFamily="34" charset="-128"/>
          <a:cs typeface="MS PGothic" charset="0"/>
        </a:defRPr>
      </a:lvl3pPr>
      <a:lvl4pPr marL="1600200" indent="-228600" algn="l" rtl="0" eaLnBrk="0" fontAlgn="base" hangingPunct="0">
        <a:spcBef>
          <a:spcPct val="20000"/>
        </a:spcBef>
        <a:spcAft>
          <a:spcPct val="0"/>
        </a:spcAft>
        <a:buChar char="–"/>
        <a:defRPr sz="2000">
          <a:solidFill>
            <a:srgbClr val="333399"/>
          </a:solidFill>
          <a:latin typeface="+mn-lt"/>
          <a:ea typeface="ＭＳ Ｐゴシック" pitchFamily="34" charset="-128"/>
          <a:cs typeface="MS PGothic" charset="0"/>
        </a:defRPr>
      </a:lvl4pPr>
      <a:lvl5pPr marL="2057400" indent="-228600" algn="l" rtl="0" eaLnBrk="0" fontAlgn="base" hangingPunct="0">
        <a:spcBef>
          <a:spcPct val="20000"/>
        </a:spcBef>
        <a:spcAft>
          <a:spcPct val="0"/>
        </a:spcAft>
        <a:buChar char="»"/>
        <a:defRPr sz="2000">
          <a:solidFill>
            <a:srgbClr val="333399"/>
          </a:solidFill>
          <a:latin typeface="+mn-lt"/>
          <a:ea typeface="ＭＳ Ｐゴシック" pitchFamily="34" charset="-128"/>
          <a:cs typeface="MS PGothic" charset="0"/>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defTabSz="457200" fontAlgn="base">
              <a:spcBef>
                <a:spcPct val="0"/>
              </a:spcBef>
              <a:spcAft>
                <a:spcPct val="0"/>
              </a:spcAft>
              <a:defRPr/>
            </a:pPr>
            <a:fld id="{5C11C340-D6F0-462C-8C08-48AEA5B4749B}" type="datetime1">
              <a:rPr lang="ru-RU"/>
              <a:pPr defTabSz="457200" fontAlgn="base">
                <a:spcBef>
                  <a:spcPct val="0"/>
                </a:spcBef>
                <a:spcAft>
                  <a:spcPct val="0"/>
                </a:spcAft>
                <a:defRPr/>
              </a:pPr>
              <a:t>30.05.2018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defTabSz="457200" fontAlgn="base">
              <a:spcBef>
                <a:spcPct val="0"/>
              </a:spcBef>
              <a:spcAft>
                <a:spcPct val="0"/>
              </a:spcAft>
              <a:defRPr/>
            </a:pPr>
            <a:fld id="{D9EF4D69-601F-402A-85BC-4418B8D8D992}" type="slidenum">
              <a:rPr lang="en-US">
                <a:ea typeface="ＭＳ Ｐゴシック" pitchFamily="34" charset="-128"/>
              </a:rPr>
              <a:pPr defTabSz="457200" fontAlgn="base">
                <a:spcBef>
                  <a:spcPct val="0"/>
                </a:spcBef>
                <a:spcAft>
                  <a:spcPct val="0"/>
                </a:spcAft>
                <a:defRPr/>
              </a:pPr>
              <a:t>‹#›</a:t>
            </a:fld>
            <a:endParaRPr lang="en-US" dirty="0">
              <a:ea typeface="ＭＳ Ｐゴシック" pitchFamily="34" charset="-128"/>
            </a:endParaRPr>
          </a:p>
        </p:txBody>
      </p:sp>
      <p:pic>
        <p:nvPicPr>
          <p:cNvPr id="3079" name="Picture 2"/>
          <p:cNvPicPr>
            <a:picLocks noChangeAspect="1" noChangeArrowheads="1"/>
          </p:cNvPicPr>
          <p:nvPr userDrawn="1"/>
        </p:nvPicPr>
        <p:blipFill>
          <a:blip r:embed="rId18"/>
          <a:srcRect b="5263"/>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5088566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defTabSz="457200" fontAlgn="base">
              <a:spcBef>
                <a:spcPct val="0"/>
              </a:spcBef>
              <a:spcAft>
                <a:spcPct val="0"/>
              </a:spcAft>
              <a:defRPr/>
            </a:pPr>
            <a:fld id="{5C11C340-D6F0-462C-8C08-48AEA5B4749B}" type="datetime1">
              <a:rPr lang="ru-RU"/>
              <a:pPr defTabSz="457200" fontAlgn="base">
                <a:spcBef>
                  <a:spcPct val="0"/>
                </a:spcBef>
                <a:spcAft>
                  <a:spcPct val="0"/>
                </a:spcAft>
                <a:defRPr/>
              </a:pPr>
              <a:t>30.05.2018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defTabSz="457200" fontAlgn="base">
              <a:spcBef>
                <a:spcPct val="0"/>
              </a:spcBef>
              <a:spcAft>
                <a:spcPct val="0"/>
              </a:spcAft>
              <a:defRPr/>
            </a:pPr>
            <a:fld id="{D9EF4D69-601F-402A-85BC-4418B8D8D992}" type="slidenum">
              <a:rPr lang="en-US">
                <a:ea typeface="ＭＳ Ｐゴシック" pitchFamily="34" charset="-128"/>
              </a:rPr>
              <a:pPr defTabSz="457200" fontAlgn="base">
                <a:spcBef>
                  <a:spcPct val="0"/>
                </a:spcBef>
                <a:spcAft>
                  <a:spcPct val="0"/>
                </a:spcAft>
                <a:defRPr/>
              </a:pPr>
              <a:t>‹#›</a:t>
            </a:fld>
            <a:endParaRPr lang="en-US">
              <a:ea typeface="ＭＳ Ｐゴシック" pitchFamily="34" charset="-128"/>
            </a:endParaRPr>
          </a:p>
        </p:txBody>
      </p:sp>
      <p:pic>
        <p:nvPicPr>
          <p:cNvPr id="3079" name="Picture 2"/>
          <p:cNvPicPr>
            <a:picLocks noChangeAspect="1" noChangeArrowheads="1"/>
          </p:cNvPicPr>
          <p:nvPr userDrawn="1"/>
        </p:nvPicPr>
        <p:blipFill>
          <a:blip r:embed="rId18"/>
          <a:srcRect b="5263"/>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92039751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defTabSz="457200" fontAlgn="base">
              <a:spcBef>
                <a:spcPct val="0"/>
              </a:spcBef>
              <a:spcAft>
                <a:spcPct val="0"/>
              </a:spcAft>
              <a:defRPr/>
            </a:pPr>
            <a:fld id="{5C11C340-D6F0-462C-8C08-48AEA5B4749B}" type="datetime1">
              <a:rPr lang="ru-RU"/>
              <a:pPr defTabSz="457200" fontAlgn="base">
                <a:spcBef>
                  <a:spcPct val="0"/>
                </a:spcBef>
                <a:spcAft>
                  <a:spcPct val="0"/>
                </a:spcAft>
                <a:defRPr/>
              </a:pPr>
              <a:t>30.05.2018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defTabSz="457200" fontAlgn="base">
              <a:spcBef>
                <a:spcPct val="0"/>
              </a:spcBef>
              <a:spcAft>
                <a:spcPct val="0"/>
              </a:spcAft>
              <a:defRPr/>
            </a:pPr>
            <a:fld id="{D9EF4D69-601F-402A-85BC-4418B8D8D992}" type="slidenum">
              <a:rPr lang="en-US">
                <a:ea typeface="ＭＳ Ｐゴシック" pitchFamily="34" charset="-128"/>
              </a:rPr>
              <a:pPr defTabSz="457200" fontAlgn="base">
                <a:spcBef>
                  <a:spcPct val="0"/>
                </a:spcBef>
                <a:spcAft>
                  <a:spcPct val="0"/>
                </a:spcAft>
                <a:defRPr/>
              </a:pPr>
              <a:t>‹#›</a:t>
            </a:fld>
            <a:endParaRPr lang="en-US">
              <a:ea typeface="ＭＳ Ｐゴシック" pitchFamily="34" charset="-128"/>
            </a:endParaRPr>
          </a:p>
        </p:txBody>
      </p:sp>
      <p:pic>
        <p:nvPicPr>
          <p:cNvPr id="3079" name="Picture 2"/>
          <p:cNvPicPr>
            <a:picLocks noChangeAspect="1" noChangeArrowheads="1"/>
          </p:cNvPicPr>
          <p:nvPr userDrawn="1"/>
        </p:nvPicPr>
        <p:blipFill>
          <a:blip r:embed="rId18"/>
          <a:srcRect b="5263"/>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57494082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publication.pravo.gov.ru/Document/GetFile/0001201707310046?typ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079"/>
          <p:cNvSpPr>
            <a:spLocks noChangeArrowheads="1"/>
          </p:cNvSpPr>
          <p:nvPr/>
        </p:nvSpPr>
        <p:spPr bwMode="auto">
          <a:xfrm>
            <a:off x="328184" y="4234543"/>
            <a:ext cx="8599408" cy="1955196"/>
          </a:xfrm>
          <a:prstGeom prst="rect">
            <a:avLst/>
          </a:prstGeom>
          <a:noFill/>
          <a:ln w="9525">
            <a:noFill/>
            <a:miter lim="800000"/>
            <a:headEnd/>
            <a:tailEnd/>
          </a:ln>
        </p:spPr>
        <p:txBody>
          <a:bodyPr/>
          <a:lstStyle/>
          <a:p>
            <a:pPr algn="r"/>
            <a:endParaRPr lang="en-US" altLang="ru-RU" sz="1650" b="1" dirty="0" smtClean="0">
              <a:solidFill>
                <a:srgbClr val="333399"/>
              </a:solidFill>
              <a:latin typeface="Arial" pitchFamily="34" charset="0"/>
            </a:endParaRPr>
          </a:p>
          <a:p>
            <a:pPr algn="r"/>
            <a:endParaRPr lang="ru-RU" altLang="ru-RU" sz="1650" b="1" dirty="0" smtClean="0">
              <a:solidFill>
                <a:srgbClr val="333399"/>
              </a:solidFill>
              <a:latin typeface="Arial" pitchFamily="34" charset="0"/>
            </a:endParaRPr>
          </a:p>
          <a:p>
            <a:pPr algn="r"/>
            <a:endParaRPr lang="ru-RU" altLang="ru-RU" sz="1650" b="1" dirty="0">
              <a:solidFill>
                <a:srgbClr val="333399"/>
              </a:solidFill>
              <a:latin typeface="Arial" pitchFamily="34" charset="0"/>
            </a:endParaRPr>
          </a:p>
          <a:p>
            <a:pPr algn="r"/>
            <a:endParaRPr lang="ru-RU" altLang="ru-RU" sz="1650" b="1" dirty="0" smtClean="0">
              <a:solidFill>
                <a:srgbClr val="333399"/>
              </a:solidFill>
              <a:latin typeface="Arial" pitchFamily="34" charset="0"/>
            </a:endParaRPr>
          </a:p>
          <a:p>
            <a:pPr algn="r"/>
            <a:r>
              <a:rPr lang="ru-RU" altLang="ru-RU" sz="1650" b="1" dirty="0" smtClean="0">
                <a:solidFill>
                  <a:srgbClr val="1B1862"/>
                </a:solidFill>
                <a:latin typeface="Arial" pitchFamily="34" charset="0"/>
              </a:rPr>
              <a:t>Заместитель Руководителя </a:t>
            </a:r>
          </a:p>
          <a:p>
            <a:pPr algn="r"/>
            <a:r>
              <a:rPr lang="ru-RU" altLang="ru-RU" sz="1650" b="1" dirty="0" smtClean="0">
                <a:solidFill>
                  <a:srgbClr val="1B1862"/>
                </a:solidFill>
                <a:latin typeface="Arial" pitchFamily="34" charset="0"/>
              </a:rPr>
              <a:t>ФАС России</a:t>
            </a:r>
          </a:p>
          <a:p>
            <a:pPr algn="r"/>
            <a:endParaRPr lang="ru-RU" altLang="ru-RU" sz="1650" b="1" dirty="0" smtClean="0">
              <a:solidFill>
                <a:srgbClr val="008080"/>
              </a:solidFill>
              <a:latin typeface="Arial" pitchFamily="34" charset="0"/>
            </a:endParaRPr>
          </a:p>
          <a:p>
            <a:pPr algn="r"/>
            <a:r>
              <a:rPr lang="ru-RU" altLang="ru-RU" sz="1650" b="1" dirty="0" smtClean="0">
                <a:solidFill>
                  <a:srgbClr val="1B1862"/>
                </a:solidFill>
                <a:latin typeface="Arial" pitchFamily="34" charset="0"/>
              </a:rPr>
              <a:t>В.Г. Королев</a:t>
            </a:r>
            <a:endParaRPr lang="ru-RU" altLang="ru-RU" sz="1650" b="1" dirty="0">
              <a:solidFill>
                <a:srgbClr val="1B1862"/>
              </a:solidFill>
            </a:endParaRPr>
          </a:p>
        </p:txBody>
      </p:sp>
      <p:sp>
        <p:nvSpPr>
          <p:cNvPr id="4" name="Rectangle 26"/>
          <p:cNvSpPr>
            <a:spLocks noChangeArrowheads="1"/>
          </p:cNvSpPr>
          <p:nvPr/>
        </p:nvSpPr>
        <p:spPr bwMode="auto">
          <a:xfrm>
            <a:off x="1260475" y="1989138"/>
            <a:ext cx="7883525" cy="719137"/>
          </a:xfrm>
          <a:prstGeom prst="rect">
            <a:avLst/>
          </a:prstGeom>
          <a:noFill/>
          <a:ln w="9525">
            <a:noFill/>
            <a:miter lim="800000"/>
            <a:headEnd/>
            <a:tailEnd/>
          </a:ln>
        </p:spPr>
        <p:txBody>
          <a:bodyPr anchor="ctr"/>
          <a:lstStyle/>
          <a:p>
            <a:pPr algn="r"/>
            <a:r>
              <a:rPr lang="ru-RU" altLang="ru-RU" sz="2400" b="1" dirty="0">
                <a:solidFill>
                  <a:srgbClr val="008080"/>
                </a:solidFill>
                <a:latin typeface="Arial" pitchFamily="34" charset="0"/>
              </a:rPr>
              <a:t>ФЕДЕРАЛЬНАЯ АНТИМОНОПОЛЬНАЯ СЛУЖБА</a:t>
            </a:r>
            <a:endParaRPr lang="en-US" altLang="ru-RU" sz="2400" b="1" dirty="0">
              <a:solidFill>
                <a:srgbClr val="008080"/>
              </a:solidFill>
              <a:latin typeface="Arial" pitchFamily="34" charset="0"/>
            </a:endParaRPr>
          </a:p>
        </p:txBody>
      </p:sp>
      <p:sp>
        <p:nvSpPr>
          <p:cNvPr id="2" name="TextBox 1"/>
          <p:cNvSpPr txBox="1"/>
          <p:nvPr/>
        </p:nvSpPr>
        <p:spPr>
          <a:xfrm>
            <a:off x="328184" y="2812445"/>
            <a:ext cx="8599408" cy="1938992"/>
          </a:xfrm>
          <a:prstGeom prst="rect">
            <a:avLst/>
          </a:prstGeom>
          <a:noFill/>
        </p:spPr>
        <p:txBody>
          <a:bodyPr wrap="square" rtlCol="0">
            <a:spAutoFit/>
          </a:bodyPr>
          <a:lstStyle/>
          <a:p>
            <a:pPr algn="ctr"/>
            <a:r>
              <a:rPr lang="ru-RU" sz="4000" b="1" dirty="0" smtClean="0">
                <a:solidFill>
                  <a:srgbClr val="008080"/>
                </a:solidFill>
              </a:rPr>
              <a:t>ПРИНЦИПЫ И ПОДХОДЫ ФАС               К ТАРИФНОМУ РЕГУЛИРОВАНИЮ В СФЕРЕ ЭЛЕКТРОЭНЕРГЕТИКИ</a:t>
            </a:r>
          </a:p>
        </p:txBody>
      </p:sp>
      <p:sp>
        <p:nvSpPr>
          <p:cNvPr id="3" name="TextBox 2"/>
          <p:cNvSpPr txBox="1"/>
          <p:nvPr/>
        </p:nvSpPr>
        <p:spPr>
          <a:xfrm>
            <a:off x="4110816" y="6574972"/>
            <a:ext cx="1948543" cy="369332"/>
          </a:xfrm>
          <a:prstGeom prst="rect">
            <a:avLst/>
          </a:prstGeom>
          <a:noFill/>
        </p:spPr>
        <p:txBody>
          <a:bodyPr wrap="square" rtlCol="0">
            <a:spAutoFit/>
          </a:bodyPr>
          <a:lstStyle/>
          <a:p>
            <a:r>
              <a:rPr lang="ru-RU" b="1" dirty="0" smtClean="0"/>
              <a:t>Апрель 2018</a:t>
            </a:r>
            <a:endParaRPr lang="ru-RU" b="1" dirty="0"/>
          </a:p>
        </p:txBody>
      </p:sp>
    </p:spTree>
    <p:extLst>
      <p:ext uri="{BB962C8B-B14F-4D97-AF65-F5344CB8AC3E}">
        <p14:creationId xmlns:p14="http://schemas.microsoft.com/office/powerpoint/2010/main" val="3028025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9C0B33A0-2D83-4904-8E04-062BF1EF93B9}" type="slidenum">
              <a:rPr lang="ru-RU" smtClean="0">
                <a:solidFill>
                  <a:srgbClr val="FFFFFF"/>
                </a:solidFill>
              </a:rPr>
              <a:pPr>
                <a:defRPr/>
              </a:pPr>
              <a:t>10</a:t>
            </a:fld>
            <a:endParaRPr lang="ru-RU">
              <a:solidFill>
                <a:srgbClr val="FFFFFF"/>
              </a:solidFill>
            </a:endParaRPr>
          </a:p>
        </p:txBody>
      </p:sp>
      <p:sp>
        <p:nvSpPr>
          <p:cNvPr id="3" name="TextBox 2"/>
          <p:cNvSpPr txBox="1"/>
          <p:nvPr/>
        </p:nvSpPr>
        <p:spPr>
          <a:xfrm>
            <a:off x="315687" y="0"/>
            <a:ext cx="8567057" cy="830997"/>
          </a:xfrm>
          <a:prstGeom prst="rect">
            <a:avLst/>
          </a:prstGeom>
          <a:noFill/>
        </p:spPr>
        <p:txBody>
          <a:bodyPr wrap="square" rtlCol="0">
            <a:spAutoFit/>
          </a:bodyPr>
          <a:lstStyle/>
          <a:p>
            <a:pPr algn="ctr"/>
            <a:r>
              <a:rPr lang="ru-RU" sz="2400" b="1" dirty="0" smtClean="0"/>
              <a:t>Дорожная карты «Повышение доступности энергетической инфраструктуры»</a:t>
            </a:r>
            <a:endParaRPr lang="ru-RU" sz="2400" b="1" dirty="0"/>
          </a:p>
        </p:txBody>
      </p:sp>
      <p:sp>
        <p:nvSpPr>
          <p:cNvPr id="4" name="Прямоугольник 3"/>
          <p:cNvSpPr/>
          <p:nvPr/>
        </p:nvSpPr>
        <p:spPr>
          <a:xfrm>
            <a:off x="315685" y="1043326"/>
            <a:ext cx="8567057" cy="1815882"/>
          </a:xfrm>
          <a:prstGeom prst="rect">
            <a:avLst/>
          </a:prstGeom>
        </p:spPr>
        <p:txBody>
          <a:bodyPr wrap="square">
            <a:spAutoFit/>
          </a:bodyPr>
          <a:lstStyle/>
          <a:p>
            <a:pPr algn="just"/>
            <a:r>
              <a:rPr lang="ru-RU" sz="1600" dirty="0" smtClean="0"/>
              <a:t>	В </a:t>
            </a:r>
            <a:r>
              <a:rPr lang="ru-RU" sz="1600" dirty="0"/>
              <a:t>период с 2012-2015 гг. принято более </a:t>
            </a:r>
            <a:r>
              <a:rPr lang="ru-RU" sz="1600" dirty="0" smtClean="0"/>
              <a:t>20 нормативных </a:t>
            </a:r>
            <a:r>
              <a:rPr lang="ru-RU" sz="1600" dirty="0"/>
              <a:t>правовых актов, направленных на совершенствование </a:t>
            </a:r>
            <a:r>
              <a:rPr lang="ru-RU" sz="1600" dirty="0" smtClean="0"/>
              <a:t>Правил недискриминационного </a:t>
            </a:r>
            <a:r>
              <a:rPr lang="ru-RU" sz="1600" dirty="0"/>
              <a:t>доступа к электрическим сетям и на </a:t>
            </a:r>
            <a:r>
              <a:rPr lang="ru-RU" sz="1600" dirty="0" smtClean="0"/>
              <a:t>совершенствование Правил </a:t>
            </a:r>
            <a:r>
              <a:rPr lang="ru-RU" sz="1600" dirty="0"/>
              <a:t>технологического присоединения к электрическим сетям. </a:t>
            </a:r>
            <a:endParaRPr lang="ru-RU" sz="1600" dirty="0" smtClean="0"/>
          </a:p>
          <a:p>
            <a:pPr algn="just"/>
            <a:r>
              <a:rPr lang="ru-RU" sz="1600" dirty="0" smtClean="0"/>
              <a:t>	Головным исполнителем </a:t>
            </a:r>
            <a:r>
              <a:rPr lang="ru-RU" sz="1600" dirty="0"/>
              <a:t>по 7 нормативным правовым актам (в том числе по 2 </a:t>
            </a:r>
            <a:r>
              <a:rPr lang="ru-RU" sz="1600" dirty="0" smtClean="0"/>
              <a:t>федеральным законам</a:t>
            </a:r>
            <a:r>
              <a:rPr lang="ru-RU" sz="1600" dirty="0"/>
              <a:t>) является ФАС России, по остальным - ФАС России </a:t>
            </a:r>
            <a:r>
              <a:rPr lang="ru-RU" sz="1600" dirty="0" smtClean="0"/>
              <a:t>является ответственным </a:t>
            </a:r>
            <a:r>
              <a:rPr lang="ru-RU" sz="1600" dirty="0"/>
              <a:t>соисполнителем.</a:t>
            </a:r>
            <a:endParaRPr lang="ru-RU" sz="1600" dirty="0">
              <a:effectLst/>
            </a:endParaRPr>
          </a:p>
        </p:txBody>
      </p:sp>
      <p:sp>
        <p:nvSpPr>
          <p:cNvPr id="5" name="Прямоугольник 4"/>
          <p:cNvSpPr/>
          <p:nvPr/>
        </p:nvSpPr>
        <p:spPr>
          <a:xfrm>
            <a:off x="1153885" y="2875479"/>
            <a:ext cx="7728858" cy="2062103"/>
          </a:xfrm>
          <a:prstGeom prst="rect">
            <a:avLst/>
          </a:prstGeom>
        </p:spPr>
        <p:txBody>
          <a:bodyPr wrap="square">
            <a:spAutoFit/>
          </a:bodyPr>
          <a:lstStyle/>
          <a:p>
            <a:pPr algn="just"/>
            <a:r>
              <a:rPr lang="ru-RU" sz="1600" dirty="0">
                <a:solidFill>
                  <a:srgbClr val="C00000"/>
                </a:solidFill>
              </a:rPr>
              <a:t>Реализация принятых нормативных правовых актов </a:t>
            </a:r>
            <a:r>
              <a:rPr lang="ru-RU" sz="1600" dirty="0" smtClean="0">
                <a:solidFill>
                  <a:srgbClr val="C00000"/>
                </a:solidFill>
              </a:rPr>
              <a:t>позволила:</a:t>
            </a:r>
          </a:p>
          <a:p>
            <a:pPr algn="just"/>
            <a:endParaRPr lang="ru-RU" sz="1600" dirty="0" smtClean="0">
              <a:solidFill>
                <a:srgbClr val="C00000"/>
              </a:solidFill>
            </a:endParaRPr>
          </a:p>
          <a:p>
            <a:pPr marL="285750" indent="-285750" algn="just">
              <a:buFont typeface="Wingdings" panose="05000000000000000000" pitchFamily="2" charset="2"/>
              <a:buChar char="q"/>
            </a:pPr>
            <a:r>
              <a:rPr lang="ru-RU" sz="1600" dirty="0" smtClean="0">
                <a:solidFill>
                  <a:srgbClr val="C00000"/>
                </a:solidFill>
              </a:rPr>
              <a:t>сократить </a:t>
            </a:r>
            <a:r>
              <a:rPr lang="ru-RU" sz="1600" dirty="0">
                <a:solidFill>
                  <a:srgbClr val="C00000"/>
                </a:solidFill>
              </a:rPr>
              <a:t>количество этапов, необходимых для получения доступа </a:t>
            </a:r>
            <a:r>
              <a:rPr lang="ru-RU" sz="1600" dirty="0" smtClean="0">
                <a:solidFill>
                  <a:srgbClr val="C00000"/>
                </a:solidFill>
              </a:rPr>
              <a:t>к электрическим сетям;</a:t>
            </a:r>
          </a:p>
          <a:p>
            <a:pPr marL="285750" indent="-285750" algn="just">
              <a:buFont typeface="Wingdings" panose="05000000000000000000" pitchFamily="2" charset="2"/>
              <a:buChar char="q"/>
            </a:pPr>
            <a:r>
              <a:rPr lang="ru-RU" sz="1600" dirty="0" smtClean="0">
                <a:solidFill>
                  <a:srgbClr val="C00000"/>
                </a:solidFill>
              </a:rPr>
              <a:t> сократить </a:t>
            </a:r>
            <a:r>
              <a:rPr lang="ru-RU" sz="1600" dirty="0">
                <a:solidFill>
                  <a:srgbClr val="C00000"/>
                </a:solidFill>
              </a:rPr>
              <a:t>сроки осуществления мероприятий по технологическому</a:t>
            </a:r>
          </a:p>
          <a:p>
            <a:pPr algn="just"/>
            <a:r>
              <a:rPr lang="ru-RU" sz="1600" dirty="0" smtClean="0">
                <a:solidFill>
                  <a:srgbClr val="C00000"/>
                </a:solidFill>
              </a:rPr>
              <a:t>присоединению;</a:t>
            </a:r>
          </a:p>
          <a:p>
            <a:pPr marL="285750" indent="-285750" algn="just">
              <a:buFont typeface="Wingdings" panose="05000000000000000000" pitchFamily="2" charset="2"/>
              <a:buChar char="q"/>
            </a:pPr>
            <a:r>
              <a:rPr lang="ru-RU" sz="1600" dirty="0" smtClean="0">
                <a:solidFill>
                  <a:srgbClr val="C00000"/>
                </a:solidFill>
              </a:rPr>
              <a:t>уменьшить </a:t>
            </a:r>
            <a:r>
              <a:rPr lang="ru-RU" sz="1600" dirty="0">
                <a:solidFill>
                  <a:srgbClr val="C00000"/>
                </a:solidFill>
              </a:rPr>
              <a:t>стоимость технологического присоединения к </a:t>
            </a:r>
            <a:r>
              <a:rPr lang="ru-RU" sz="1600" dirty="0" smtClean="0">
                <a:solidFill>
                  <a:srgbClr val="C00000"/>
                </a:solidFill>
              </a:rPr>
              <a:t>электрическим сетям</a:t>
            </a:r>
            <a:r>
              <a:rPr lang="ru-RU" sz="1600" dirty="0">
                <a:solidFill>
                  <a:srgbClr val="C00000"/>
                </a:solidFill>
              </a:rPr>
              <a:t>.</a:t>
            </a:r>
            <a:endParaRPr lang="ru-RU" sz="1600" dirty="0">
              <a:solidFill>
                <a:srgbClr val="C00000"/>
              </a:solidFill>
              <a:effectLst/>
            </a:endParaRPr>
          </a:p>
        </p:txBody>
      </p:sp>
      <p:sp>
        <p:nvSpPr>
          <p:cNvPr id="8" name="Прямоугольник 7"/>
          <p:cNvSpPr/>
          <p:nvPr/>
        </p:nvSpPr>
        <p:spPr>
          <a:xfrm>
            <a:off x="315686" y="4825862"/>
            <a:ext cx="8567057" cy="1754326"/>
          </a:xfrm>
          <a:prstGeom prst="rect">
            <a:avLst/>
          </a:prstGeom>
        </p:spPr>
        <p:txBody>
          <a:bodyPr wrap="square">
            <a:spAutoFit/>
          </a:bodyPr>
          <a:lstStyle/>
          <a:p>
            <a:pPr algn="just"/>
            <a:r>
              <a:rPr lang="ru-RU" b="1" dirty="0">
                <a:solidFill>
                  <a:srgbClr val="008080"/>
                </a:solidFill>
              </a:rPr>
              <a:t>В настоящее время ФАС России совместно с Минэнерго России </a:t>
            </a:r>
            <a:r>
              <a:rPr lang="ru-RU" b="1" dirty="0" smtClean="0">
                <a:solidFill>
                  <a:srgbClr val="008080"/>
                </a:solidFill>
              </a:rPr>
              <a:t>ведется активная </a:t>
            </a:r>
            <a:r>
              <a:rPr lang="ru-RU" b="1" dirty="0">
                <a:solidFill>
                  <a:srgbClr val="008080"/>
                </a:solidFill>
              </a:rPr>
              <a:t>работа по разработке новой «Дорожной карты», направленной </a:t>
            </a:r>
            <a:r>
              <a:rPr lang="ru-RU" b="1" dirty="0" smtClean="0">
                <a:solidFill>
                  <a:srgbClr val="008080"/>
                </a:solidFill>
              </a:rPr>
              <a:t>на развитие </a:t>
            </a:r>
            <a:r>
              <a:rPr lang="ru-RU" b="1" dirty="0">
                <a:solidFill>
                  <a:srgbClr val="008080"/>
                </a:solidFill>
              </a:rPr>
              <a:t>конкуренции в сфере электроэнергетики с учетом положений </a:t>
            </a:r>
            <a:r>
              <a:rPr lang="ru-RU" b="1" dirty="0" smtClean="0">
                <a:solidFill>
                  <a:srgbClr val="008080"/>
                </a:solidFill>
              </a:rPr>
              <a:t>Указа Президента </a:t>
            </a:r>
            <a:r>
              <a:rPr lang="ru-RU" b="1" dirty="0">
                <a:solidFill>
                  <a:srgbClr val="008080"/>
                </a:solidFill>
              </a:rPr>
              <a:t>Российской Федерации от 21.12.2017 </a:t>
            </a:r>
            <a:r>
              <a:rPr lang="ru-RU" b="1" dirty="0" smtClean="0">
                <a:solidFill>
                  <a:srgbClr val="008080"/>
                </a:solidFill>
              </a:rPr>
              <a:t>№ </a:t>
            </a:r>
            <a:r>
              <a:rPr lang="ru-RU" b="1" dirty="0">
                <a:solidFill>
                  <a:srgbClr val="008080"/>
                </a:solidFill>
              </a:rPr>
              <a:t>618 «Об </a:t>
            </a:r>
            <a:r>
              <a:rPr lang="ru-RU" b="1" dirty="0" smtClean="0">
                <a:solidFill>
                  <a:srgbClr val="008080"/>
                </a:solidFill>
              </a:rPr>
              <a:t>основных направлениях </a:t>
            </a:r>
            <a:r>
              <a:rPr lang="ru-RU" b="1" dirty="0">
                <a:solidFill>
                  <a:srgbClr val="008080"/>
                </a:solidFill>
              </a:rPr>
              <a:t>государственной политики по развитию конкуренции».</a:t>
            </a:r>
            <a:endParaRPr lang="ru-RU" b="1" dirty="0">
              <a:solidFill>
                <a:srgbClr val="008080"/>
              </a:solidFill>
              <a:effectLst/>
            </a:endParaRPr>
          </a:p>
        </p:txBody>
      </p:sp>
    </p:spTree>
    <p:extLst>
      <p:ext uri="{BB962C8B-B14F-4D97-AF65-F5344CB8AC3E}">
        <p14:creationId xmlns:p14="http://schemas.microsoft.com/office/powerpoint/2010/main" val="265297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029" y="2416305"/>
            <a:ext cx="8148164" cy="1077218"/>
          </a:xfrm>
          <a:prstGeom prst="rect">
            <a:avLst/>
          </a:prstGeom>
        </p:spPr>
        <p:txBody>
          <a:bodyPr wrap="square">
            <a:spAutoFit/>
          </a:bodyPr>
          <a:lstStyle/>
          <a:p>
            <a:r>
              <a:rPr lang="ru-RU" sz="1600" b="1" dirty="0" smtClean="0">
                <a:ea typeface="Calibri" panose="020F0502020204030204" pitchFamily="34" charset="0"/>
              </a:rPr>
              <a:t>В </a:t>
            </a:r>
            <a:r>
              <a:rPr lang="ru-RU" sz="1600" b="1" dirty="0">
                <a:ea typeface="Calibri" panose="020F0502020204030204" pitchFamily="34" charset="0"/>
              </a:rPr>
              <a:t>марте на Правлении ФАС России принято решение о снижении предельных минимальных и максимальных уровней на электроэнергию уровня тарифов</a:t>
            </a:r>
          </a:p>
          <a:p>
            <a:endParaRPr lang="ru-RU" sz="1600" b="1" dirty="0">
              <a:ea typeface="Calibri" panose="020F0502020204030204" pitchFamily="34" charset="0"/>
            </a:endParaRPr>
          </a:p>
          <a:p>
            <a:endParaRPr lang="ru-RU" sz="1600" dirty="0">
              <a:ea typeface="Calibri" panose="020F0502020204030204" pitchFamily="34" charset="0"/>
            </a:endParaRPr>
          </a:p>
        </p:txBody>
      </p:sp>
      <p:sp>
        <p:nvSpPr>
          <p:cNvPr id="4" name="Прямоугольник 3"/>
          <p:cNvSpPr/>
          <p:nvPr/>
        </p:nvSpPr>
        <p:spPr>
          <a:xfrm>
            <a:off x="2732315" y="900296"/>
            <a:ext cx="6799606" cy="523220"/>
          </a:xfrm>
          <a:prstGeom prst="rect">
            <a:avLst/>
          </a:prstGeom>
        </p:spPr>
        <p:txBody>
          <a:bodyPr wrap="square">
            <a:spAutoFit/>
          </a:bodyPr>
          <a:lstStyle/>
          <a:p>
            <a:r>
              <a:rPr lang="ru-RU" sz="2800" b="1" dirty="0" smtClean="0">
                <a:solidFill>
                  <a:schemeClr val="accent6">
                    <a:lumMod val="75000"/>
                  </a:schemeClr>
                </a:solidFill>
                <a:effectLst>
                  <a:outerShdw blurRad="38100" dist="38100" dir="2700000" algn="tl">
                    <a:srgbClr val="000000">
                      <a:alpha val="43137"/>
                    </a:srgbClr>
                  </a:outerShdw>
                </a:effectLst>
                <a:latin typeface="+mj-lt"/>
              </a:rPr>
              <a:t>СДЕРЖИВАНИЕ </a:t>
            </a:r>
            <a:r>
              <a:rPr lang="ru-RU" sz="2800" b="1" dirty="0">
                <a:solidFill>
                  <a:schemeClr val="accent6">
                    <a:lumMod val="75000"/>
                  </a:schemeClr>
                </a:solidFill>
                <a:effectLst>
                  <a:outerShdw blurRad="38100" dist="38100" dir="2700000" algn="tl">
                    <a:srgbClr val="000000">
                      <a:alpha val="43137"/>
                    </a:srgbClr>
                  </a:outerShdw>
                </a:effectLst>
                <a:latin typeface="+mj-lt"/>
              </a:rPr>
              <a:t>РОСТА ТАРИФОВ</a:t>
            </a:r>
          </a:p>
        </p:txBody>
      </p:sp>
      <p:sp>
        <p:nvSpPr>
          <p:cNvPr id="5" name="Прямоугольник 4"/>
          <p:cNvSpPr/>
          <p:nvPr/>
        </p:nvSpPr>
        <p:spPr>
          <a:xfrm>
            <a:off x="249130" y="1424661"/>
            <a:ext cx="7667183" cy="388696"/>
          </a:xfrm>
          <a:prstGeom prst="rect">
            <a:avLst/>
          </a:prstGeom>
        </p:spPr>
        <p:txBody>
          <a:bodyPr wrap="square">
            <a:spAutoFit/>
          </a:bodyPr>
          <a:lstStyle/>
          <a:p>
            <a:pPr marR="67151" algn="just">
              <a:lnSpc>
                <a:spcPct val="107000"/>
              </a:lnSpc>
              <a:spcAft>
                <a:spcPts val="600"/>
              </a:spcAft>
            </a:pPr>
            <a:r>
              <a:rPr lang="ru-RU" b="1" dirty="0">
                <a:solidFill>
                  <a:srgbClr val="C00000"/>
                </a:solidFill>
                <a:latin typeface="+mj-lt"/>
                <a:ea typeface="Calibri" panose="020F0502020204030204" pitchFamily="34" charset="0"/>
                <a:cs typeface="Times New Roman" panose="02020603050405020304" pitchFamily="18" charset="0"/>
              </a:rPr>
              <a:t>1. Снижение тарифов в Курганской области</a:t>
            </a:r>
          </a:p>
        </p:txBody>
      </p:sp>
      <p:sp>
        <p:nvSpPr>
          <p:cNvPr id="6" name="Прямоугольник 5"/>
          <p:cNvSpPr/>
          <p:nvPr/>
        </p:nvSpPr>
        <p:spPr>
          <a:xfrm>
            <a:off x="539029" y="3055997"/>
            <a:ext cx="7547673" cy="338554"/>
          </a:xfrm>
          <a:prstGeom prst="rect">
            <a:avLst/>
          </a:prstGeom>
        </p:spPr>
        <p:txBody>
          <a:bodyPr wrap="square">
            <a:spAutoFit/>
          </a:bodyPr>
          <a:lstStyle/>
          <a:p>
            <a:r>
              <a:rPr lang="ru-RU" sz="1600" b="1" u="sng" dirty="0">
                <a:solidFill>
                  <a:srgbClr val="0070C0"/>
                </a:solidFill>
                <a:ea typeface="Calibri" panose="020F0502020204030204" pitchFamily="34" charset="0"/>
              </a:rPr>
              <a:t>Результат: </a:t>
            </a:r>
            <a:r>
              <a:rPr lang="ru-RU" sz="1600" b="1" dirty="0">
                <a:solidFill>
                  <a:srgbClr val="0070C0"/>
                </a:solidFill>
                <a:ea typeface="Calibri" panose="020F0502020204030204" pitchFamily="34" charset="0"/>
              </a:rPr>
              <a:t>  с 1 июля снижение тарифов для населения составило 19%.</a:t>
            </a:r>
            <a:r>
              <a:rPr lang="ru-RU" sz="1600" dirty="0">
                <a:solidFill>
                  <a:srgbClr val="C00000"/>
                </a:solidFill>
                <a:ea typeface="Calibri" panose="020F0502020204030204" pitchFamily="34" charset="0"/>
              </a:rPr>
              <a:t> </a:t>
            </a:r>
          </a:p>
        </p:txBody>
      </p:sp>
      <p:sp>
        <p:nvSpPr>
          <p:cNvPr id="14" name="Прямоугольник 13"/>
          <p:cNvSpPr/>
          <p:nvPr/>
        </p:nvSpPr>
        <p:spPr>
          <a:xfrm>
            <a:off x="504349" y="1744213"/>
            <a:ext cx="8070230" cy="646331"/>
          </a:xfrm>
          <a:prstGeom prst="rect">
            <a:avLst/>
          </a:prstGeom>
        </p:spPr>
        <p:txBody>
          <a:bodyPr wrap="square">
            <a:spAutoFit/>
          </a:bodyPr>
          <a:lstStyle/>
          <a:p>
            <a:pPr algn="ctr"/>
            <a:r>
              <a:rPr lang="ru-RU" b="1" dirty="0">
                <a:solidFill>
                  <a:srgbClr val="333399"/>
                </a:solidFill>
                <a:ea typeface="Calibri" panose="020F0502020204030204" pitchFamily="34" charset="0"/>
              </a:rPr>
              <a:t>Стоимость электроэнергии в этом регионе являлась самой высокой среди субъектов РФ Уральского федерального округа.</a:t>
            </a:r>
          </a:p>
        </p:txBody>
      </p:sp>
      <p:sp>
        <p:nvSpPr>
          <p:cNvPr id="26" name="Прямоугольник 25"/>
          <p:cNvSpPr/>
          <p:nvPr/>
        </p:nvSpPr>
        <p:spPr>
          <a:xfrm>
            <a:off x="539029" y="3393760"/>
            <a:ext cx="8026976" cy="1477328"/>
          </a:xfrm>
          <a:prstGeom prst="rect">
            <a:avLst/>
          </a:prstGeom>
        </p:spPr>
        <p:txBody>
          <a:bodyPr wrap="square">
            <a:spAutoFit/>
          </a:bodyPr>
          <a:lstStyle/>
          <a:p>
            <a:pPr algn="just"/>
            <a:r>
              <a:rPr lang="ru-RU" b="1" dirty="0"/>
              <a:t>4 декабря 2017 года  Утверждено Постановление Правительства Российской Федерации № 1468, предусматривающее установление единых котловых тарифов на территориях двух и более субъектов РФ, что позволит обеспечить снижение тарифов для прочих потребителей </a:t>
            </a:r>
          </a:p>
        </p:txBody>
      </p:sp>
      <p:sp>
        <p:nvSpPr>
          <p:cNvPr id="27" name="Прямоугольник 26"/>
          <p:cNvSpPr/>
          <p:nvPr/>
        </p:nvSpPr>
        <p:spPr>
          <a:xfrm>
            <a:off x="487009" y="6016415"/>
            <a:ext cx="8026976" cy="584775"/>
          </a:xfrm>
          <a:prstGeom prst="rect">
            <a:avLst/>
          </a:prstGeom>
        </p:spPr>
        <p:txBody>
          <a:bodyPr wrap="square">
            <a:spAutoFit/>
          </a:bodyPr>
          <a:lstStyle/>
          <a:p>
            <a:pPr algn="just"/>
            <a:r>
              <a:rPr lang="ru-RU" sz="1600" b="1" u="sng" dirty="0">
                <a:solidFill>
                  <a:srgbClr val="0070C0"/>
                </a:solidFill>
              </a:rPr>
              <a:t>Результат:</a:t>
            </a:r>
            <a:r>
              <a:rPr lang="ru-RU" sz="1600" b="1" dirty="0">
                <a:solidFill>
                  <a:srgbClr val="0070C0"/>
                </a:solidFill>
              </a:rPr>
              <a:t> С 1 сентября тарифы для потребителей на низком напряжении снижены на 25%</a:t>
            </a:r>
          </a:p>
        </p:txBody>
      </p:sp>
      <p:sp>
        <p:nvSpPr>
          <p:cNvPr id="28" name="Прямоугольник 27"/>
          <p:cNvSpPr/>
          <p:nvPr/>
        </p:nvSpPr>
        <p:spPr>
          <a:xfrm>
            <a:off x="487009" y="5205319"/>
            <a:ext cx="8104910" cy="861774"/>
          </a:xfrm>
          <a:prstGeom prst="rect">
            <a:avLst/>
          </a:prstGeom>
        </p:spPr>
        <p:txBody>
          <a:bodyPr wrap="square">
            <a:spAutoFit/>
          </a:bodyPr>
          <a:lstStyle/>
          <a:p>
            <a:pPr algn="just"/>
            <a:r>
              <a:rPr lang="ru-RU" sz="1600" b="1" dirty="0"/>
              <a:t>ФАС России совместно с федеральными и региональными органами власти провела работу, </a:t>
            </a:r>
            <a:r>
              <a:rPr lang="ru-RU" b="1" dirty="0"/>
              <a:t>позволившую</a:t>
            </a:r>
            <a:r>
              <a:rPr lang="ru-RU" sz="1600" b="1" dirty="0"/>
              <a:t> подготовить и принять решение о снижении стоимости электроэнергии для промышленных потребителей. </a:t>
            </a:r>
          </a:p>
        </p:txBody>
      </p:sp>
      <p:sp>
        <p:nvSpPr>
          <p:cNvPr id="29" name="Прямоугольник 28"/>
          <p:cNvSpPr/>
          <p:nvPr/>
        </p:nvSpPr>
        <p:spPr>
          <a:xfrm>
            <a:off x="249129" y="4871088"/>
            <a:ext cx="7667183" cy="364010"/>
          </a:xfrm>
          <a:prstGeom prst="rect">
            <a:avLst/>
          </a:prstGeom>
        </p:spPr>
        <p:txBody>
          <a:bodyPr wrap="square">
            <a:spAutoFit/>
          </a:bodyPr>
          <a:lstStyle/>
          <a:p>
            <a:pPr marR="67151" algn="just">
              <a:lnSpc>
                <a:spcPct val="107000"/>
              </a:lnSpc>
              <a:spcAft>
                <a:spcPts val="600"/>
              </a:spcAft>
            </a:pPr>
            <a:r>
              <a:rPr lang="ru-RU" sz="1600" b="1" dirty="0" smtClean="0">
                <a:solidFill>
                  <a:srgbClr val="C00000"/>
                </a:solidFill>
                <a:latin typeface="+mj-lt"/>
                <a:ea typeface="Calibri" panose="020F0502020204030204" pitchFamily="34" charset="0"/>
                <a:cs typeface="Times New Roman" panose="02020603050405020304" pitchFamily="18" charset="0"/>
              </a:rPr>
              <a:t>2. Снижение тарифов в Республике Бурятия</a:t>
            </a:r>
            <a:endParaRPr lang="ru-RU" sz="1600" b="1" dirty="0">
              <a:solidFill>
                <a:srgbClr val="C0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121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58003" y="1010596"/>
            <a:ext cx="9068374" cy="401241"/>
          </a:xfr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marR="67151" algn="l">
              <a:lnSpc>
                <a:spcPct val="107000"/>
              </a:lnSpc>
              <a:spcAft>
                <a:spcPts val="600"/>
              </a:spcAft>
            </a:pPr>
            <a:r>
              <a:rPr lang="ru-RU" sz="1800" b="1" dirty="0">
                <a:solidFill>
                  <a:srgbClr val="002060"/>
                </a:solidFill>
                <a:ea typeface="Calibri" panose="020F0502020204030204" pitchFamily="34" charset="0"/>
                <a:cs typeface="Times New Roman" panose="02020603050405020304" pitchFamily="18" charset="0"/>
              </a:rPr>
              <a:t>Доведение до среднероссийского уровня тарифов                          Дальневосточного Федерального округа</a:t>
            </a:r>
          </a:p>
        </p:txBody>
      </p:sp>
      <p:sp>
        <p:nvSpPr>
          <p:cNvPr id="5124" name="Номер слайда 3"/>
          <p:cNvSpPr>
            <a:spLocks noGrp="1"/>
          </p:cNvSpPr>
          <p:nvPr>
            <p:ph type="sldNum" sz="quarter" idx="4294967295"/>
          </p:nvPr>
        </p:nvSpPr>
        <p:spPr>
          <a:xfrm>
            <a:off x="7672346" y="6282248"/>
            <a:ext cx="24748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rgbClr val="333399"/>
                </a:solidFill>
                <a:latin typeface="Arial" charset="0"/>
                <a:ea typeface="ＭＳ Ｐゴシック" charset="-128"/>
              </a:defRPr>
            </a:lvl1pPr>
            <a:lvl2pPr marL="557213" indent="-214313">
              <a:spcBef>
                <a:spcPct val="20000"/>
              </a:spcBef>
              <a:buChar char="–"/>
              <a:defRPr sz="2100">
                <a:solidFill>
                  <a:srgbClr val="333399"/>
                </a:solidFill>
                <a:latin typeface="Arial" charset="0"/>
                <a:ea typeface="ＭＳ Ｐゴシック" charset="-128"/>
              </a:defRPr>
            </a:lvl2pPr>
            <a:lvl3pPr marL="857250" indent="-171450">
              <a:spcBef>
                <a:spcPct val="20000"/>
              </a:spcBef>
              <a:buChar char="•"/>
              <a:defRPr sz="1800">
                <a:solidFill>
                  <a:srgbClr val="333399"/>
                </a:solidFill>
                <a:latin typeface="Arial" charset="0"/>
                <a:ea typeface="ＭＳ Ｐゴシック" charset="-128"/>
              </a:defRPr>
            </a:lvl3pPr>
            <a:lvl4pPr marL="1200150" indent="-171450">
              <a:spcBef>
                <a:spcPct val="20000"/>
              </a:spcBef>
              <a:buChar char="–"/>
              <a:defRPr sz="1500">
                <a:solidFill>
                  <a:srgbClr val="333399"/>
                </a:solidFill>
                <a:latin typeface="Arial" charset="0"/>
                <a:ea typeface="ＭＳ Ｐゴシック" charset="-128"/>
              </a:defRPr>
            </a:lvl4pPr>
            <a:lvl5pPr marL="1543050" indent="-171450">
              <a:spcBef>
                <a:spcPct val="20000"/>
              </a:spcBef>
              <a:buChar char="»"/>
              <a:defRPr sz="1500">
                <a:solidFill>
                  <a:srgbClr val="333399"/>
                </a:solidFill>
                <a:latin typeface="Arial" charset="0"/>
                <a:ea typeface="ＭＳ Ｐゴシック" charset="-128"/>
              </a:defRPr>
            </a:lvl5pPr>
            <a:lvl6pPr marL="1885950" indent="-171450" eaLnBrk="0" fontAlgn="base" hangingPunct="0">
              <a:spcBef>
                <a:spcPct val="20000"/>
              </a:spcBef>
              <a:spcAft>
                <a:spcPct val="0"/>
              </a:spcAft>
              <a:buChar char="»"/>
              <a:defRPr sz="1500">
                <a:solidFill>
                  <a:srgbClr val="333399"/>
                </a:solidFill>
                <a:latin typeface="Arial" charset="0"/>
                <a:ea typeface="ＭＳ Ｐゴシック" charset="-128"/>
              </a:defRPr>
            </a:lvl6pPr>
            <a:lvl7pPr marL="2228850" indent="-171450" eaLnBrk="0" fontAlgn="base" hangingPunct="0">
              <a:spcBef>
                <a:spcPct val="20000"/>
              </a:spcBef>
              <a:spcAft>
                <a:spcPct val="0"/>
              </a:spcAft>
              <a:buChar char="»"/>
              <a:defRPr sz="1500">
                <a:solidFill>
                  <a:srgbClr val="333399"/>
                </a:solidFill>
                <a:latin typeface="Arial" charset="0"/>
                <a:ea typeface="ＭＳ Ｐゴシック" charset="-128"/>
              </a:defRPr>
            </a:lvl7pPr>
            <a:lvl8pPr marL="2571750" indent="-171450" eaLnBrk="0" fontAlgn="base" hangingPunct="0">
              <a:spcBef>
                <a:spcPct val="20000"/>
              </a:spcBef>
              <a:spcAft>
                <a:spcPct val="0"/>
              </a:spcAft>
              <a:buChar char="»"/>
              <a:defRPr sz="1500">
                <a:solidFill>
                  <a:srgbClr val="333399"/>
                </a:solidFill>
                <a:latin typeface="Arial" charset="0"/>
                <a:ea typeface="ＭＳ Ｐゴシック" charset="-128"/>
              </a:defRPr>
            </a:lvl8pPr>
            <a:lvl9pPr marL="2914650" indent="-171450" eaLnBrk="0" fontAlgn="base" hangingPunct="0">
              <a:spcBef>
                <a:spcPct val="20000"/>
              </a:spcBef>
              <a:spcAft>
                <a:spcPct val="0"/>
              </a:spcAft>
              <a:buChar char="»"/>
              <a:defRPr sz="1500">
                <a:solidFill>
                  <a:srgbClr val="333399"/>
                </a:solidFill>
                <a:latin typeface="Arial" charset="0"/>
                <a:ea typeface="ＭＳ Ｐゴシック" charset="-128"/>
              </a:defRPr>
            </a:lvl9pPr>
          </a:lstStyle>
          <a:p>
            <a:pPr>
              <a:spcBef>
                <a:spcPct val="0"/>
              </a:spcBef>
              <a:buFontTx/>
              <a:buNone/>
            </a:pPr>
            <a:fld id="{6BECEB4C-2169-874A-AAD7-3C5F88FC63EE}" type="slidenum">
              <a:rPr lang="ru-RU" altLang="ru-RU" sz="1200">
                <a:solidFill>
                  <a:schemeClr val="bg1"/>
                </a:solidFill>
              </a:rPr>
              <a:pPr>
                <a:spcBef>
                  <a:spcPct val="0"/>
                </a:spcBef>
                <a:buFontTx/>
                <a:buNone/>
              </a:pPr>
              <a:t>12</a:t>
            </a:fld>
            <a:endParaRPr lang="ru-RU" altLang="ru-RU" sz="1200">
              <a:solidFill>
                <a:schemeClr val="bg1"/>
              </a:solidFill>
            </a:endParaRPr>
          </a:p>
        </p:txBody>
      </p:sp>
      <p:grpSp>
        <p:nvGrpSpPr>
          <p:cNvPr id="8" name="Группа 7"/>
          <p:cNvGrpSpPr/>
          <p:nvPr/>
        </p:nvGrpSpPr>
        <p:grpSpPr>
          <a:xfrm>
            <a:off x="2831488" y="2443103"/>
            <a:ext cx="2688201" cy="3536322"/>
            <a:chOff x="5236204" y="534080"/>
            <a:chExt cx="3584268" cy="4715096"/>
          </a:xfrm>
          <a:solidFill>
            <a:srgbClr val="E61A80"/>
          </a:solidFill>
        </p:grpSpPr>
        <p:sp>
          <p:nvSpPr>
            <p:cNvPr id="9" name="Freeform 82"/>
            <p:cNvSpPr>
              <a:spLocks/>
            </p:cNvSpPr>
            <p:nvPr/>
          </p:nvSpPr>
          <p:spPr bwMode="auto">
            <a:xfrm>
              <a:off x="7040413" y="534080"/>
              <a:ext cx="1086788" cy="2410822"/>
            </a:xfrm>
            <a:custGeom>
              <a:avLst/>
              <a:gdLst>
                <a:gd name="T0" fmla="*/ 101 w 472"/>
                <a:gd name="T1" fmla="*/ 609 h 1047"/>
                <a:gd name="T2" fmla="*/ 109 w 472"/>
                <a:gd name="T3" fmla="*/ 620 h 1047"/>
                <a:gd name="T4" fmla="*/ 102 w 472"/>
                <a:gd name="T5" fmla="*/ 648 h 1047"/>
                <a:gd name="T6" fmla="*/ 85 w 472"/>
                <a:gd name="T7" fmla="*/ 659 h 1047"/>
                <a:gd name="T8" fmla="*/ 71 w 472"/>
                <a:gd name="T9" fmla="*/ 697 h 1047"/>
                <a:gd name="T10" fmla="*/ 77 w 472"/>
                <a:gd name="T11" fmla="*/ 722 h 1047"/>
                <a:gd name="T12" fmla="*/ 98 w 472"/>
                <a:gd name="T13" fmla="*/ 769 h 1047"/>
                <a:gd name="T14" fmla="*/ 79 w 472"/>
                <a:gd name="T15" fmla="*/ 817 h 1047"/>
                <a:gd name="T16" fmla="*/ 60 w 472"/>
                <a:gd name="T17" fmla="*/ 824 h 1047"/>
                <a:gd name="T18" fmla="*/ 54 w 472"/>
                <a:gd name="T19" fmla="*/ 861 h 1047"/>
                <a:gd name="T20" fmla="*/ 28 w 472"/>
                <a:gd name="T21" fmla="*/ 897 h 1047"/>
                <a:gd name="T22" fmla="*/ 69 w 472"/>
                <a:gd name="T23" fmla="*/ 961 h 1047"/>
                <a:gd name="T24" fmla="*/ 76 w 472"/>
                <a:gd name="T25" fmla="*/ 988 h 1047"/>
                <a:gd name="T26" fmla="*/ 82 w 472"/>
                <a:gd name="T27" fmla="*/ 988 h 1047"/>
                <a:gd name="T28" fmla="*/ 105 w 472"/>
                <a:gd name="T29" fmla="*/ 969 h 1047"/>
                <a:gd name="T30" fmla="*/ 145 w 472"/>
                <a:gd name="T31" fmla="*/ 1021 h 1047"/>
                <a:gd name="T32" fmla="*/ 172 w 472"/>
                <a:gd name="T33" fmla="*/ 1027 h 1047"/>
                <a:gd name="T34" fmla="*/ 196 w 472"/>
                <a:gd name="T35" fmla="*/ 1030 h 1047"/>
                <a:gd name="T36" fmla="*/ 210 w 472"/>
                <a:gd name="T37" fmla="*/ 1046 h 1047"/>
                <a:gd name="T38" fmla="*/ 210 w 472"/>
                <a:gd name="T39" fmla="*/ 1047 h 1047"/>
                <a:gd name="T40" fmla="*/ 250 w 472"/>
                <a:gd name="T41" fmla="*/ 1014 h 1047"/>
                <a:gd name="T42" fmla="*/ 296 w 472"/>
                <a:gd name="T43" fmla="*/ 946 h 1047"/>
                <a:gd name="T44" fmla="*/ 325 w 472"/>
                <a:gd name="T45" fmla="*/ 919 h 1047"/>
                <a:gd name="T46" fmla="*/ 314 w 472"/>
                <a:gd name="T47" fmla="*/ 897 h 1047"/>
                <a:gd name="T48" fmla="*/ 295 w 472"/>
                <a:gd name="T49" fmla="*/ 726 h 1047"/>
                <a:gd name="T50" fmla="*/ 341 w 472"/>
                <a:gd name="T51" fmla="*/ 738 h 1047"/>
                <a:gd name="T52" fmla="*/ 352 w 472"/>
                <a:gd name="T53" fmla="*/ 675 h 1047"/>
                <a:gd name="T54" fmla="*/ 342 w 472"/>
                <a:gd name="T55" fmla="*/ 662 h 1047"/>
                <a:gd name="T56" fmla="*/ 325 w 472"/>
                <a:gd name="T57" fmla="*/ 658 h 1047"/>
                <a:gd name="T58" fmla="*/ 283 w 472"/>
                <a:gd name="T59" fmla="*/ 616 h 1047"/>
                <a:gd name="T60" fmla="*/ 261 w 472"/>
                <a:gd name="T61" fmla="*/ 598 h 1047"/>
                <a:gd name="T62" fmla="*/ 242 w 472"/>
                <a:gd name="T63" fmla="*/ 590 h 1047"/>
                <a:gd name="T64" fmla="*/ 221 w 472"/>
                <a:gd name="T65" fmla="*/ 572 h 1047"/>
                <a:gd name="T66" fmla="*/ 223 w 472"/>
                <a:gd name="T67" fmla="*/ 572 h 1047"/>
                <a:gd name="T68" fmla="*/ 221 w 472"/>
                <a:gd name="T69" fmla="*/ 572 h 1047"/>
                <a:gd name="T70" fmla="*/ 237 w 472"/>
                <a:gd name="T71" fmla="*/ 541 h 1047"/>
                <a:gd name="T72" fmla="*/ 264 w 472"/>
                <a:gd name="T73" fmla="*/ 507 h 1047"/>
                <a:gd name="T74" fmla="*/ 330 w 472"/>
                <a:gd name="T75" fmla="*/ 464 h 1047"/>
                <a:gd name="T76" fmla="*/ 370 w 472"/>
                <a:gd name="T77" fmla="*/ 488 h 1047"/>
                <a:gd name="T78" fmla="*/ 413 w 472"/>
                <a:gd name="T79" fmla="*/ 455 h 1047"/>
                <a:gd name="T80" fmla="*/ 429 w 472"/>
                <a:gd name="T81" fmla="*/ 396 h 1047"/>
                <a:gd name="T82" fmla="*/ 458 w 472"/>
                <a:gd name="T83" fmla="*/ 395 h 1047"/>
                <a:gd name="T84" fmla="*/ 472 w 472"/>
                <a:gd name="T85" fmla="*/ 287 h 1047"/>
                <a:gd name="T86" fmla="*/ 353 w 472"/>
                <a:gd name="T87" fmla="*/ 296 h 1047"/>
                <a:gd name="T88" fmla="*/ 359 w 472"/>
                <a:gd name="T89" fmla="*/ 247 h 1047"/>
                <a:gd name="T90" fmla="*/ 339 w 472"/>
                <a:gd name="T91" fmla="*/ 155 h 1047"/>
                <a:gd name="T92" fmla="*/ 396 w 472"/>
                <a:gd name="T93" fmla="*/ 108 h 1047"/>
                <a:gd name="T94" fmla="*/ 359 w 472"/>
                <a:gd name="T95" fmla="*/ 59 h 1047"/>
                <a:gd name="T96" fmla="*/ 280 w 472"/>
                <a:gd name="T97" fmla="*/ 73 h 1047"/>
                <a:gd name="T98" fmla="*/ 298 w 472"/>
                <a:gd name="T99" fmla="*/ 97 h 1047"/>
                <a:gd name="T100" fmla="*/ 106 w 472"/>
                <a:gd name="T101" fmla="*/ 204 h 1047"/>
                <a:gd name="T102" fmla="*/ 49 w 472"/>
                <a:gd name="T103" fmla="*/ 311 h 1047"/>
                <a:gd name="T104" fmla="*/ 106 w 472"/>
                <a:gd name="T105" fmla="*/ 340 h 1047"/>
                <a:gd name="T106" fmla="*/ 44 w 472"/>
                <a:gd name="T107" fmla="*/ 354 h 1047"/>
                <a:gd name="T108" fmla="*/ 0 w 472"/>
                <a:gd name="T109" fmla="*/ 449 h 1047"/>
                <a:gd name="T110" fmla="*/ 1 w 472"/>
                <a:gd name="T111" fmla="*/ 455 h 1047"/>
                <a:gd name="T112" fmla="*/ 1 w 472"/>
                <a:gd name="T113" fmla="*/ 455 h 1047"/>
                <a:gd name="T114" fmla="*/ 54 w 472"/>
                <a:gd name="T115" fmla="*/ 487 h 1047"/>
                <a:gd name="T116" fmla="*/ 45 w 472"/>
                <a:gd name="T117" fmla="*/ 519 h 1047"/>
                <a:gd name="T118" fmla="*/ 39 w 472"/>
                <a:gd name="T119" fmla="*/ 568 h 1047"/>
                <a:gd name="T120" fmla="*/ 59 w 472"/>
                <a:gd name="T121" fmla="*/ 590 h 1047"/>
                <a:gd name="T122" fmla="*/ 98 w 472"/>
                <a:gd name="T123" fmla="*/ 609 h 1047"/>
                <a:gd name="T124" fmla="*/ 101 w 472"/>
                <a:gd name="T125" fmla="*/ 609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1047">
                  <a:moveTo>
                    <a:pt x="101" y="609"/>
                  </a:moveTo>
                  <a:cubicBezTo>
                    <a:pt x="101" y="609"/>
                    <a:pt x="101" y="609"/>
                    <a:pt x="101" y="609"/>
                  </a:cubicBezTo>
                  <a:cubicBezTo>
                    <a:pt x="101" y="609"/>
                    <a:pt x="101" y="609"/>
                    <a:pt x="101" y="609"/>
                  </a:cubicBezTo>
                  <a:cubicBezTo>
                    <a:pt x="102" y="611"/>
                    <a:pt x="109" y="616"/>
                    <a:pt x="109" y="620"/>
                  </a:cubicBezTo>
                  <a:cubicBezTo>
                    <a:pt x="109" y="626"/>
                    <a:pt x="102" y="629"/>
                    <a:pt x="102" y="635"/>
                  </a:cubicBezTo>
                  <a:cubicBezTo>
                    <a:pt x="102" y="641"/>
                    <a:pt x="102" y="643"/>
                    <a:pt x="102" y="648"/>
                  </a:cubicBezTo>
                  <a:cubicBezTo>
                    <a:pt x="100" y="649"/>
                    <a:pt x="96" y="648"/>
                    <a:pt x="91" y="648"/>
                  </a:cubicBezTo>
                  <a:cubicBezTo>
                    <a:pt x="85" y="648"/>
                    <a:pt x="89" y="654"/>
                    <a:pt x="85" y="659"/>
                  </a:cubicBezTo>
                  <a:cubicBezTo>
                    <a:pt x="79" y="670"/>
                    <a:pt x="60" y="670"/>
                    <a:pt x="60" y="684"/>
                  </a:cubicBezTo>
                  <a:cubicBezTo>
                    <a:pt x="60" y="693"/>
                    <a:pt x="70" y="690"/>
                    <a:pt x="71" y="697"/>
                  </a:cubicBezTo>
                  <a:cubicBezTo>
                    <a:pt x="69" y="699"/>
                    <a:pt x="63" y="705"/>
                    <a:pt x="63" y="709"/>
                  </a:cubicBezTo>
                  <a:cubicBezTo>
                    <a:pt x="63" y="720"/>
                    <a:pt x="74" y="716"/>
                    <a:pt x="77" y="722"/>
                  </a:cubicBezTo>
                  <a:cubicBezTo>
                    <a:pt x="81" y="728"/>
                    <a:pt x="80" y="742"/>
                    <a:pt x="80" y="748"/>
                  </a:cubicBezTo>
                  <a:cubicBezTo>
                    <a:pt x="82" y="755"/>
                    <a:pt x="98" y="757"/>
                    <a:pt x="98" y="769"/>
                  </a:cubicBezTo>
                  <a:cubicBezTo>
                    <a:pt x="98" y="771"/>
                    <a:pt x="102" y="774"/>
                    <a:pt x="102" y="777"/>
                  </a:cubicBezTo>
                  <a:cubicBezTo>
                    <a:pt x="86" y="785"/>
                    <a:pt x="97" y="817"/>
                    <a:pt x="79" y="817"/>
                  </a:cubicBezTo>
                  <a:cubicBezTo>
                    <a:pt x="71" y="817"/>
                    <a:pt x="71" y="813"/>
                    <a:pt x="65" y="813"/>
                  </a:cubicBezTo>
                  <a:cubicBezTo>
                    <a:pt x="61" y="813"/>
                    <a:pt x="61" y="822"/>
                    <a:pt x="60" y="824"/>
                  </a:cubicBezTo>
                  <a:cubicBezTo>
                    <a:pt x="57" y="834"/>
                    <a:pt x="42" y="835"/>
                    <a:pt x="42" y="845"/>
                  </a:cubicBezTo>
                  <a:cubicBezTo>
                    <a:pt x="42" y="851"/>
                    <a:pt x="54" y="851"/>
                    <a:pt x="54" y="861"/>
                  </a:cubicBezTo>
                  <a:cubicBezTo>
                    <a:pt x="54" y="870"/>
                    <a:pt x="52" y="866"/>
                    <a:pt x="44" y="868"/>
                  </a:cubicBezTo>
                  <a:cubicBezTo>
                    <a:pt x="36" y="872"/>
                    <a:pt x="28" y="886"/>
                    <a:pt x="28" y="897"/>
                  </a:cubicBezTo>
                  <a:cubicBezTo>
                    <a:pt x="28" y="923"/>
                    <a:pt x="42" y="929"/>
                    <a:pt x="50" y="945"/>
                  </a:cubicBezTo>
                  <a:cubicBezTo>
                    <a:pt x="54" y="952"/>
                    <a:pt x="69" y="951"/>
                    <a:pt x="69" y="961"/>
                  </a:cubicBezTo>
                  <a:cubicBezTo>
                    <a:pt x="69" y="964"/>
                    <a:pt x="69" y="969"/>
                    <a:pt x="69" y="969"/>
                  </a:cubicBezTo>
                  <a:cubicBezTo>
                    <a:pt x="69" y="975"/>
                    <a:pt x="76" y="978"/>
                    <a:pt x="76" y="988"/>
                  </a:cubicBezTo>
                  <a:cubicBezTo>
                    <a:pt x="76" y="988"/>
                    <a:pt x="76" y="988"/>
                    <a:pt x="76" y="988"/>
                  </a:cubicBezTo>
                  <a:cubicBezTo>
                    <a:pt x="82" y="988"/>
                    <a:pt x="82" y="988"/>
                    <a:pt x="82" y="988"/>
                  </a:cubicBezTo>
                  <a:cubicBezTo>
                    <a:pt x="82" y="988"/>
                    <a:pt x="82" y="988"/>
                    <a:pt x="82" y="988"/>
                  </a:cubicBezTo>
                  <a:cubicBezTo>
                    <a:pt x="89" y="984"/>
                    <a:pt x="100" y="969"/>
                    <a:pt x="105" y="969"/>
                  </a:cubicBezTo>
                  <a:cubicBezTo>
                    <a:pt x="122" y="969"/>
                    <a:pt x="150" y="988"/>
                    <a:pt x="150" y="1007"/>
                  </a:cubicBezTo>
                  <a:cubicBezTo>
                    <a:pt x="150" y="1012"/>
                    <a:pt x="145" y="1015"/>
                    <a:pt x="145" y="1021"/>
                  </a:cubicBezTo>
                  <a:cubicBezTo>
                    <a:pt x="145" y="1031"/>
                    <a:pt x="149" y="1036"/>
                    <a:pt x="157" y="1036"/>
                  </a:cubicBezTo>
                  <a:cubicBezTo>
                    <a:pt x="167" y="1036"/>
                    <a:pt x="165" y="1027"/>
                    <a:pt x="172" y="1027"/>
                  </a:cubicBezTo>
                  <a:cubicBezTo>
                    <a:pt x="178" y="1027"/>
                    <a:pt x="180" y="1030"/>
                    <a:pt x="184" y="1030"/>
                  </a:cubicBezTo>
                  <a:cubicBezTo>
                    <a:pt x="191" y="1030"/>
                    <a:pt x="192" y="1030"/>
                    <a:pt x="196" y="1030"/>
                  </a:cubicBezTo>
                  <a:cubicBezTo>
                    <a:pt x="203" y="1030"/>
                    <a:pt x="202" y="1043"/>
                    <a:pt x="210" y="1046"/>
                  </a:cubicBezTo>
                  <a:cubicBezTo>
                    <a:pt x="210" y="1046"/>
                    <a:pt x="210" y="1046"/>
                    <a:pt x="210" y="1046"/>
                  </a:cubicBezTo>
                  <a:cubicBezTo>
                    <a:pt x="210" y="1046"/>
                    <a:pt x="210" y="1046"/>
                    <a:pt x="210" y="1046"/>
                  </a:cubicBezTo>
                  <a:cubicBezTo>
                    <a:pt x="210" y="1047"/>
                    <a:pt x="210" y="1047"/>
                    <a:pt x="210" y="1047"/>
                  </a:cubicBezTo>
                  <a:cubicBezTo>
                    <a:pt x="210" y="1047"/>
                    <a:pt x="210" y="1047"/>
                    <a:pt x="210" y="1047"/>
                  </a:cubicBezTo>
                  <a:cubicBezTo>
                    <a:pt x="220" y="1038"/>
                    <a:pt x="236" y="1030"/>
                    <a:pt x="250" y="1014"/>
                  </a:cubicBezTo>
                  <a:cubicBezTo>
                    <a:pt x="250" y="1014"/>
                    <a:pt x="231" y="996"/>
                    <a:pt x="237" y="985"/>
                  </a:cubicBezTo>
                  <a:cubicBezTo>
                    <a:pt x="246" y="972"/>
                    <a:pt x="278" y="963"/>
                    <a:pt x="296" y="946"/>
                  </a:cubicBezTo>
                  <a:cubicBezTo>
                    <a:pt x="308" y="947"/>
                    <a:pt x="284" y="985"/>
                    <a:pt x="303" y="977"/>
                  </a:cubicBezTo>
                  <a:cubicBezTo>
                    <a:pt x="311" y="952"/>
                    <a:pt x="331" y="947"/>
                    <a:pt x="325" y="919"/>
                  </a:cubicBezTo>
                  <a:cubicBezTo>
                    <a:pt x="335" y="904"/>
                    <a:pt x="346" y="897"/>
                    <a:pt x="347" y="878"/>
                  </a:cubicBezTo>
                  <a:cubicBezTo>
                    <a:pt x="347" y="866"/>
                    <a:pt x="320" y="907"/>
                    <a:pt x="314" y="897"/>
                  </a:cubicBezTo>
                  <a:cubicBezTo>
                    <a:pt x="303" y="877"/>
                    <a:pt x="298" y="807"/>
                    <a:pt x="287" y="795"/>
                  </a:cubicBezTo>
                  <a:cubicBezTo>
                    <a:pt x="267" y="776"/>
                    <a:pt x="288" y="750"/>
                    <a:pt x="295" y="726"/>
                  </a:cubicBezTo>
                  <a:cubicBezTo>
                    <a:pt x="320" y="733"/>
                    <a:pt x="304" y="699"/>
                    <a:pt x="311" y="702"/>
                  </a:cubicBezTo>
                  <a:cubicBezTo>
                    <a:pt x="320" y="709"/>
                    <a:pt x="335" y="749"/>
                    <a:pt x="341" y="738"/>
                  </a:cubicBezTo>
                  <a:cubicBezTo>
                    <a:pt x="352" y="715"/>
                    <a:pt x="355" y="747"/>
                    <a:pt x="364" y="742"/>
                  </a:cubicBezTo>
                  <a:cubicBezTo>
                    <a:pt x="381" y="733"/>
                    <a:pt x="342" y="700"/>
                    <a:pt x="352" y="675"/>
                  </a:cubicBezTo>
                  <a:cubicBezTo>
                    <a:pt x="355" y="668"/>
                    <a:pt x="354" y="661"/>
                    <a:pt x="353" y="654"/>
                  </a:cubicBezTo>
                  <a:cubicBezTo>
                    <a:pt x="351" y="657"/>
                    <a:pt x="347" y="662"/>
                    <a:pt x="342" y="662"/>
                  </a:cubicBezTo>
                  <a:cubicBezTo>
                    <a:pt x="338" y="662"/>
                    <a:pt x="333" y="658"/>
                    <a:pt x="333" y="654"/>
                  </a:cubicBezTo>
                  <a:cubicBezTo>
                    <a:pt x="330" y="654"/>
                    <a:pt x="330" y="658"/>
                    <a:pt x="325" y="658"/>
                  </a:cubicBezTo>
                  <a:cubicBezTo>
                    <a:pt x="319" y="658"/>
                    <a:pt x="321" y="635"/>
                    <a:pt x="309" y="634"/>
                  </a:cubicBezTo>
                  <a:cubicBezTo>
                    <a:pt x="294" y="631"/>
                    <a:pt x="283" y="636"/>
                    <a:pt x="283" y="616"/>
                  </a:cubicBezTo>
                  <a:cubicBezTo>
                    <a:pt x="283" y="616"/>
                    <a:pt x="283" y="616"/>
                    <a:pt x="283" y="616"/>
                  </a:cubicBezTo>
                  <a:cubicBezTo>
                    <a:pt x="261" y="598"/>
                    <a:pt x="261" y="598"/>
                    <a:pt x="261" y="598"/>
                  </a:cubicBezTo>
                  <a:cubicBezTo>
                    <a:pt x="261" y="598"/>
                    <a:pt x="261" y="598"/>
                    <a:pt x="261" y="598"/>
                  </a:cubicBezTo>
                  <a:cubicBezTo>
                    <a:pt x="253" y="598"/>
                    <a:pt x="244" y="598"/>
                    <a:pt x="242" y="590"/>
                  </a:cubicBezTo>
                  <a:cubicBezTo>
                    <a:pt x="242" y="584"/>
                    <a:pt x="246" y="576"/>
                    <a:pt x="240" y="573"/>
                  </a:cubicBezTo>
                  <a:cubicBezTo>
                    <a:pt x="235" y="572"/>
                    <a:pt x="225" y="573"/>
                    <a:pt x="221" y="572"/>
                  </a:cubicBezTo>
                  <a:cubicBezTo>
                    <a:pt x="221" y="572"/>
                    <a:pt x="221" y="572"/>
                    <a:pt x="221" y="572"/>
                  </a:cubicBezTo>
                  <a:cubicBezTo>
                    <a:pt x="223" y="572"/>
                    <a:pt x="223" y="572"/>
                    <a:pt x="223" y="572"/>
                  </a:cubicBezTo>
                  <a:cubicBezTo>
                    <a:pt x="221" y="572"/>
                    <a:pt x="221" y="572"/>
                    <a:pt x="221" y="572"/>
                  </a:cubicBezTo>
                  <a:cubicBezTo>
                    <a:pt x="221" y="572"/>
                    <a:pt x="221" y="572"/>
                    <a:pt x="221" y="572"/>
                  </a:cubicBezTo>
                  <a:cubicBezTo>
                    <a:pt x="220" y="570"/>
                    <a:pt x="221" y="565"/>
                    <a:pt x="221" y="561"/>
                  </a:cubicBezTo>
                  <a:cubicBezTo>
                    <a:pt x="221" y="542"/>
                    <a:pt x="228" y="549"/>
                    <a:pt x="237" y="541"/>
                  </a:cubicBezTo>
                  <a:cubicBezTo>
                    <a:pt x="241" y="539"/>
                    <a:pt x="237" y="533"/>
                    <a:pt x="240" y="529"/>
                  </a:cubicBezTo>
                  <a:cubicBezTo>
                    <a:pt x="250" y="520"/>
                    <a:pt x="258" y="517"/>
                    <a:pt x="264" y="507"/>
                  </a:cubicBezTo>
                  <a:cubicBezTo>
                    <a:pt x="277" y="488"/>
                    <a:pt x="292" y="481"/>
                    <a:pt x="314" y="475"/>
                  </a:cubicBezTo>
                  <a:cubicBezTo>
                    <a:pt x="320" y="472"/>
                    <a:pt x="321" y="464"/>
                    <a:pt x="330" y="464"/>
                  </a:cubicBezTo>
                  <a:cubicBezTo>
                    <a:pt x="342" y="464"/>
                    <a:pt x="335" y="499"/>
                    <a:pt x="352" y="499"/>
                  </a:cubicBezTo>
                  <a:cubicBezTo>
                    <a:pt x="358" y="499"/>
                    <a:pt x="367" y="491"/>
                    <a:pt x="370" y="488"/>
                  </a:cubicBezTo>
                  <a:cubicBezTo>
                    <a:pt x="384" y="481"/>
                    <a:pt x="413" y="490"/>
                    <a:pt x="413" y="467"/>
                  </a:cubicBezTo>
                  <a:cubicBezTo>
                    <a:pt x="413" y="461"/>
                    <a:pt x="413" y="459"/>
                    <a:pt x="413" y="455"/>
                  </a:cubicBezTo>
                  <a:cubicBezTo>
                    <a:pt x="413" y="442"/>
                    <a:pt x="419" y="433"/>
                    <a:pt x="423" y="422"/>
                  </a:cubicBezTo>
                  <a:cubicBezTo>
                    <a:pt x="426" y="412"/>
                    <a:pt x="423" y="403"/>
                    <a:pt x="429" y="396"/>
                  </a:cubicBezTo>
                  <a:cubicBezTo>
                    <a:pt x="433" y="399"/>
                    <a:pt x="434" y="401"/>
                    <a:pt x="439" y="401"/>
                  </a:cubicBezTo>
                  <a:cubicBezTo>
                    <a:pt x="447" y="401"/>
                    <a:pt x="449" y="395"/>
                    <a:pt x="458" y="395"/>
                  </a:cubicBezTo>
                  <a:cubicBezTo>
                    <a:pt x="453" y="375"/>
                    <a:pt x="449" y="352"/>
                    <a:pt x="444" y="328"/>
                  </a:cubicBezTo>
                  <a:cubicBezTo>
                    <a:pt x="440" y="317"/>
                    <a:pt x="472" y="305"/>
                    <a:pt x="472" y="287"/>
                  </a:cubicBezTo>
                  <a:cubicBezTo>
                    <a:pt x="472" y="276"/>
                    <a:pt x="463" y="261"/>
                    <a:pt x="438" y="264"/>
                  </a:cubicBezTo>
                  <a:cubicBezTo>
                    <a:pt x="399" y="272"/>
                    <a:pt x="371" y="252"/>
                    <a:pt x="353" y="296"/>
                  </a:cubicBezTo>
                  <a:cubicBezTo>
                    <a:pt x="338" y="314"/>
                    <a:pt x="317" y="296"/>
                    <a:pt x="331" y="287"/>
                  </a:cubicBezTo>
                  <a:cubicBezTo>
                    <a:pt x="344" y="274"/>
                    <a:pt x="363" y="273"/>
                    <a:pt x="359" y="247"/>
                  </a:cubicBezTo>
                  <a:cubicBezTo>
                    <a:pt x="352" y="183"/>
                    <a:pt x="306" y="216"/>
                    <a:pt x="294" y="192"/>
                  </a:cubicBezTo>
                  <a:cubicBezTo>
                    <a:pt x="292" y="162"/>
                    <a:pt x="352" y="200"/>
                    <a:pt x="339" y="155"/>
                  </a:cubicBezTo>
                  <a:cubicBezTo>
                    <a:pt x="336" y="128"/>
                    <a:pt x="349" y="133"/>
                    <a:pt x="358" y="134"/>
                  </a:cubicBezTo>
                  <a:cubicBezTo>
                    <a:pt x="397" y="140"/>
                    <a:pt x="380" y="111"/>
                    <a:pt x="396" y="108"/>
                  </a:cubicBezTo>
                  <a:cubicBezTo>
                    <a:pt x="421" y="105"/>
                    <a:pt x="429" y="73"/>
                    <a:pt x="421" y="66"/>
                  </a:cubicBezTo>
                  <a:cubicBezTo>
                    <a:pt x="384" y="86"/>
                    <a:pt x="394" y="39"/>
                    <a:pt x="359" y="59"/>
                  </a:cubicBezTo>
                  <a:cubicBezTo>
                    <a:pt x="341" y="69"/>
                    <a:pt x="391" y="26"/>
                    <a:pt x="342" y="0"/>
                  </a:cubicBezTo>
                  <a:cubicBezTo>
                    <a:pt x="311" y="18"/>
                    <a:pt x="282" y="25"/>
                    <a:pt x="280" y="73"/>
                  </a:cubicBezTo>
                  <a:cubicBezTo>
                    <a:pt x="280" y="73"/>
                    <a:pt x="301" y="66"/>
                    <a:pt x="316" y="76"/>
                  </a:cubicBezTo>
                  <a:cubicBezTo>
                    <a:pt x="315" y="93"/>
                    <a:pt x="316" y="97"/>
                    <a:pt x="298" y="97"/>
                  </a:cubicBezTo>
                  <a:cubicBezTo>
                    <a:pt x="287" y="97"/>
                    <a:pt x="276" y="79"/>
                    <a:pt x="242" y="92"/>
                  </a:cubicBezTo>
                  <a:cubicBezTo>
                    <a:pt x="200" y="138"/>
                    <a:pt x="141" y="154"/>
                    <a:pt x="106" y="204"/>
                  </a:cubicBezTo>
                  <a:cubicBezTo>
                    <a:pt x="96" y="219"/>
                    <a:pt x="87" y="244"/>
                    <a:pt x="76" y="261"/>
                  </a:cubicBezTo>
                  <a:cubicBezTo>
                    <a:pt x="59" y="288"/>
                    <a:pt x="43" y="306"/>
                    <a:pt x="49" y="311"/>
                  </a:cubicBezTo>
                  <a:cubicBezTo>
                    <a:pt x="69" y="326"/>
                    <a:pt x="69" y="319"/>
                    <a:pt x="87" y="321"/>
                  </a:cubicBezTo>
                  <a:cubicBezTo>
                    <a:pt x="103" y="312"/>
                    <a:pt x="106" y="340"/>
                    <a:pt x="106" y="340"/>
                  </a:cubicBezTo>
                  <a:cubicBezTo>
                    <a:pt x="98" y="346"/>
                    <a:pt x="108" y="360"/>
                    <a:pt x="81" y="351"/>
                  </a:cubicBezTo>
                  <a:cubicBezTo>
                    <a:pt x="71" y="367"/>
                    <a:pt x="58" y="363"/>
                    <a:pt x="44" y="354"/>
                  </a:cubicBezTo>
                  <a:cubicBezTo>
                    <a:pt x="33" y="348"/>
                    <a:pt x="45" y="374"/>
                    <a:pt x="39" y="394"/>
                  </a:cubicBezTo>
                  <a:cubicBezTo>
                    <a:pt x="33" y="415"/>
                    <a:pt x="0" y="419"/>
                    <a:pt x="0" y="449"/>
                  </a:cubicBezTo>
                  <a:cubicBezTo>
                    <a:pt x="0" y="450"/>
                    <a:pt x="0" y="453"/>
                    <a:pt x="1" y="455"/>
                  </a:cubicBezTo>
                  <a:cubicBezTo>
                    <a:pt x="1" y="455"/>
                    <a:pt x="1" y="455"/>
                    <a:pt x="1" y="455"/>
                  </a:cubicBezTo>
                  <a:cubicBezTo>
                    <a:pt x="1" y="455"/>
                    <a:pt x="1" y="455"/>
                    <a:pt x="1" y="455"/>
                  </a:cubicBezTo>
                  <a:cubicBezTo>
                    <a:pt x="1" y="455"/>
                    <a:pt x="1" y="455"/>
                    <a:pt x="1" y="455"/>
                  </a:cubicBezTo>
                  <a:cubicBezTo>
                    <a:pt x="7" y="454"/>
                    <a:pt x="9" y="456"/>
                    <a:pt x="11" y="456"/>
                  </a:cubicBezTo>
                  <a:cubicBezTo>
                    <a:pt x="25" y="456"/>
                    <a:pt x="54" y="472"/>
                    <a:pt x="54" y="487"/>
                  </a:cubicBezTo>
                  <a:cubicBezTo>
                    <a:pt x="54" y="499"/>
                    <a:pt x="47" y="499"/>
                    <a:pt x="45" y="506"/>
                  </a:cubicBezTo>
                  <a:cubicBezTo>
                    <a:pt x="43" y="511"/>
                    <a:pt x="47" y="514"/>
                    <a:pt x="45" y="519"/>
                  </a:cubicBezTo>
                  <a:cubicBezTo>
                    <a:pt x="41" y="534"/>
                    <a:pt x="26" y="541"/>
                    <a:pt x="26" y="558"/>
                  </a:cubicBezTo>
                  <a:cubicBezTo>
                    <a:pt x="26" y="568"/>
                    <a:pt x="31" y="570"/>
                    <a:pt x="39" y="568"/>
                  </a:cubicBezTo>
                  <a:cubicBezTo>
                    <a:pt x="42" y="573"/>
                    <a:pt x="41" y="577"/>
                    <a:pt x="41" y="581"/>
                  </a:cubicBezTo>
                  <a:cubicBezTo>
                    <a:pt x="41" y="584"/>
                    <a:pt x="49" y="590"/>
                    <a:pt x="59" y="590"/>
                  </a:cubicBezTo>
                  <a:cubicBezTo>
                    <a:pt x="65" y="590"/>
                    <a:pt x="70" y="587"/>
                    <a:pt x="76" y="587"/>
                  </a:cubicBezTo>
                  <a:cubicBezTo>
                    <a:pt x="95" y="587"/>
                    <a:pt x="87" y="606"/>
                    <a:pt x="98" y="609"/>
                  </a:cubicBezTo>
                  <a:cubicBezTo>
                    <a:pt x="98" y="609"/>
                    <a:pt x="98" y="609"/>
                    <a:pt x="98" y="609"/>
                  </a:cubicBezTo>
                  <a:cubicBezTo>
                    <a:pt x="101" y="609"/>
                    <a:pt x="101" y="609"/>
                    <a:pt x="101" y="609"/>
                  </a:cubicBezTo>
                  <a:close/>
                </a:path>
              </a:pathLst>
            </a:custGeom>
            <a:solidFill>
              <a:srgbClr val="E6338D"/>
            </a:solid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10" name="Freeform 83"/>
            <p:cNvSpPr>
              <a:spLocks/>
            </p:cNvSpPr>
            <p:nvPr/>
          </p:nvSpPr>
          <p:spPr bwMode="auto">
            <a:xfrm>
              <a:off x="6362770" y="3868316"/>
              <a:ext cx="1125144" cy="791296"/>
            </a:xfrm>
            <a:custGeom>
              <a:avLst/>
              <a:gdLst>
                <a:gd name="T0" fmla="*/ 488 w 489"/>
                <a:gd name="T1" fmla="*/ 282 h 344"/>
                <a:gd name="T2" fmla="*/ 452 w 489"/>
                <a:gd name="T3" fmla="*/ 247 h 344"/>
                <a:gd name="T4" fmla="*/ 438 w 489"/>
                <a:gd name="T5" fmla="*/ 238 h 344"/>
                <a:gd name="T6" fmla="*/ 429 w 489"/>
                <a:gd name="T7" fmla="*/ 195 h 344"/>
                <a:gd name="T8" fmla="*/ 438 w 489"/>
                <a:gd name="T9" fmla="*/ 157 h 344"/>
                <a:gd name="T10" fmla="*/ 450 w 489"/>
                <a:gd name="T11" fmla="*/ 128 h 344"/>
                <a:gd name="T12" fmla="*/ 440 w 489"/>
                <a:gd name="T13" fmla="*/ 104 h 344"/>
                <a:gd name="T14" fmla="*/ 460 w 489"/>
                <a:gd name="T15" fmla="*/ 104 h 344"/>
                <a:gd name="T16" fmla="*/ 475 w 489"/>
                <a:gd name="T17" fmla="*/ 93 h 344"/>
                <a:gd name="T18" fmla="*/ 433 w 489"/>
                <a:gd name="T19" fmla="*/ 63 h 344"/>
                <a:gd name="T20" fmla="*/ 407 w 489"/>
                <a:gd name="T21" fmla="*/ 97 h 344"/>
                <a:gd name="T22" fmla="*/ 385 w 489"/>
                <a:gd name="T23" fmla="*/ 113 h 344"/>
                <a:gd name="T24" fmla="*/ 343 w 489"/>
                <a:gd name="T25" fmla="*/ 104 h 344"/>
                <a:gd name="T26" fmla="*/ 339 w 489"/>
                <a:gd name="T27" fmla="*/ 74 h 344"/>
                <a:gd name="T28" fmla="*/ 340 w 489"/>
                <a:gd name="T29" fmla="*/ 53 h 344"/>
                <a:gd name="T30" fmla="*/ 336 w 489"/>
                <a:gd name="T31" fmla="*/ 0 h 344"/>
                <a:gd name="T32" fmla="*/ 304 w 489"/>
                <a:gd name="T33" fmla="*/ 21 h 344"/>
                <a:gd name="T34" fmla="*/ 295 w 489"/>
                <a:gd name="T35" fmla="*/ 21 h 344"/>
                <a:gd name="T36" fmla="*/ 220 w 489"/>
                <a:gd name="T37" fmla="*/ 72 h 344"/>
                <a:gd name="T38" fmla="*/ 142 w 489"/>
                <a:gd name="T39" fmla="*/ 106 h 344"/>
                <a:gd name="T40" fmla="*/ 85 w 489"/>
                <a:gd name="T41" fmla="*/ 98 h 344"/>
                <a:gd name="T42" fmla="*/ 11 w 489"/>
                <a:gd name="T43" fmla="*/ 114 h 344"/>
                <a:gd name="T44" fmla="*/ 10 w 489"/>
                <a:gd name="T45" fmla="*/ 131 h 344"/>
                <a:gd name="T46" fmla="*/ 29 w 489"/>
                <a:gd name="T47" fmla="*/ 146 h 344"/>
                <a:gd name="T48" fmla="*/ 62 w 489"/>
                <a:gd name="T49" fmla="*/ 152 h 344"/>
                <a:gd name="T50" fmla="*/ 90 w 489"/>
                <a:gd name="T51" fmla="*/ 167 h 344"/>
                <a:gd name="T52" fmla="*/ 104 w 489"/>
                <a:gd name="T53" fmla="*/ 198 h 344"/>
                <a:gd name="T54" fmla="*/ 107 w 489"/>
                <a:gd name="T55" fmla="*/ 221 h 344"/>
                <a:gd name="T56" fmla="*/ 129 w 489"/>
                <a:gd name="T57" fmla="*/ 247 h 344"/>
                <a:gd name="T58" fmla="*/ 226 w 489"/>
                <a:gd name="T59" fmla="*/ 216 h 344"/>
                <a:gd name="T60" fmla="*/ 430 w 489"/>
                <a:gd name="T61" fmla="*/ 318 h 344"/>
                <a:gd name="T62" fmla="*/ 475 w 489"/>
                <a:gd name="T63" fmla="*/ 320 h 344"/>
                <a:gd name="T64" fmla="*/ 482 w 489"/>
                <a:gd name="T65" fmla="*/ 291 h 344"/>
                <a:gd name="T66" fmla="*/ 487 w 489"/>
                <a:gd name="T67" fmla="*/ 285 h 344"/>
                <a:gd name="T68" fmla="*/ 488 w 489"/>
                <a:gd name="T69" fmla="*/ 28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9" h="344">
                  <a:moveTo>
                    <a:pt x="488" y="282"/>
                  </a:moveTo>
                  <a:cubicBezTo>
                    <a:pt x="488" y="282"/>
                    <a:pt x="488" y="282"/>
                    <a:pt x="488" y="282"/>
                  </a:cubicBezTo>
                  <a:cubicBezTo>
                    <a:pt x="488" y="282"/>
                    <a:pt x="488" y="282"/>
                    <a:pt x="488" y="282"/>
                  </a:cubicBezTo>
                  <a:cubicBezTo>
                    <a:pt x="471" y="278"/>
                    <a:pt x="471" y="247"/>
                    <a:pt x="452" y="247"/>
                  </a:cubicBezTo>
                  <a:cubicBezTo>
                    <a:pt x="449" y="247"/>
                    <a:pt x="450" y="247"/>
                    <a:pt x="445" y="247"/>
                  </a:cubicBezTo>
                  <a:cubicBezTo>
                    <a:pt x="440" y="247"/>
                    <a:pt x="439" y="242"/>
                    <a:pt x="438" y="238"/>
                  </a:cubicBezTo>
                  <a:cubicBezTo>
                    <a:pt x="424" y="242"/>
                    <a:pt x="422" y="230"/>
                    <a:pt x="422" y="216"/>
                  </a:cubicBezTo>
                  <a:cubicBezTo>
                    <a:pt x="422" y="207"/>
                    <a:pt x="427" y="202"/>
                    <a:pt x="429" y="195"/>
                  </a:cubicBezTo>
                  <a:cubicBezTo>
                    <a:pt x="425" y="194"/>
                    <a:pt x="420" y="192"/>
                    <a:pt x="420" y="186"/>
                  </a:cubicBezTo>
                  <a:cubicBezTo>
                    <a:pt x="420" y="178"/>
                    <a:pt x="436" y="170"/>
                    <a:pt x="438" y="157"/>
                  </a:cubicBezTo>
                  <a:cubicBezTo>
                    <a:pt x="438" y="156"/>
                    <a:pt x="438" y="154"/>
                    <a:pt x="438" y="150"/>
                  </a:cubicBezTo>
                  <a:cubicBezTo>
                    <a:pt x="438" y="139"/>
                    <a:pt x="450" y="136"/>
                    <a:pt x="450" y="128"/>
                  </a:cubicBezTo>
                  <a:cubicBezTo>
                    <a:pt x="450" y="118"/>
                    <a:pt x="435" y="124"/>
                    <a:pt x="435" y="112"/>
                  </a:cubicBezTo>
                  <a:cubicBezTo>
                    <a:pt x="435" y="109"/>
                    <a:pt x="438" y="106"/>
                    <a:pt x="440" y="104"/>
                  </a:cubicBezTo>
                  <a:cubicBezTo>
                    <a:pt x="440" y="104"/>
                    <a:pt x="440" y="104"/>
                    <a:pt x="440" y="104"/>
                  </a:cubicBezTo>
                  <a:cubicBezTo>
                    <a:pt x="460" y="104"/>
                    <a:pt x="460" y="104"/>
                    <a:pt x="460" y="104"/>
                  </a:cubicBezTo>
                  <a:cubicBezTo>
                    <a:pt x="460" y="104"/>
                    <a:pt x="460" y="104"/>
                    <a:pt x="460" y="104"/>
                  </a:cubicBezTo>
                  <a:cubicBezTo>
                    <a:pt x="465" y="102"/>
                    <a:pt x="475" y="101"/>
                    <a:pt x="475" y="93"/>
                  </a:cubicBezTo>
                  <a:cubicBezTo>
                    <a:pt x="475" y="84"/>
                    <a:pt x="456" y="49"/>
                    <a:pt x="449" y="49"/>
                  </a:cubicBezTo>
                  <a:cubicBezTo>
                    <a:pt x="440" y="49"/>
                    <a:pt x="438" y="59"/>
                    <a:pt x="433" y="63"/>
                  </a:cubicBezTo>
                  <a:cubicBezTo>
                    <a:pt x="428" y="68"/>
                    <a:pt x="422" y="66"/>
                    <a:pt x="418" y="72"/>
                  </a:cubicBezTo>
                  <a:cubicBezTo>
                    <a:pt x="413" y="79"/>
                    <a:pt x="414" y="91"/>
                    <a:pt x="407" y="97"/>
                  </a:cubicBezTo>
                  <a:cubicBezTo>
                    <a:pt x="403" y="99"/>
                    <a:pt x="398" y="99"/>
                    <a:pt x="395" y="104"/>
                  </a:cubicBezTo>
                  <a:cubicBezTo>
                    <a:pt x="391" y="107"/>
                    <a:pt x="391" y="113"/>
                    <a:pt x="385" y="113"/>
                  </a:cubicBezTo>
                  <a:cubicBezTo>
                    <a:pt x="370" y="113"/>
                    <a:pt x="372" y="98"/>
                    <a:pt x="358" y="98"/>
                  </a:cubicBezTo>
                  <a:cubicBezTo>
                    <a:pt x="352" y="98"/>
                    <a:pt x="350" y="104"/>
                    <a:pt x="343" y="104"/>
                  </a:cubicBezTo>
                  <a:cubicBezTo>
                    <a:pt x="337" y="104"/>
                    <a:pt x="331" y="101"/>
                    <a:pt x="331" y="95"/>
                  </a:cubicBezTo>
                  <a:cubicBezTo>
                    <a:pt x="331" y="86"/>
                    <a:pt x="339" y="82"/>
                    <a:pt x="339" y="74"/>
                  </a:cubicBezTo>
                  <a:cubicBezTo>
                    <a:pt x="339" y="69"/>
                    <a:pt x="334" y="68"/>
                    <a:pt x="334" y="61"/>
                  </a:cubicBezTo>
                  <a:cubicBezTo>
                    <a:pt x="334" y="58"/>
                    <a:pt x="339" y="56"/>
                    <a:pt x="340" y="53"/>
                  </a:cubicBezTo>
                  <a:cubicBezTo>
                    <a:pt x="344" y="40"/>
                    <a:pt x="349" y="27"/>
                    <a:pt x="349" y="13"/>
                  </a:cubicBezTo>
                  <a:cubicBezTo>
                    <a:pt x="349" y="4"/>
                    <a:pt x="347" y="0"/>
                    <a:pt x="336" y="0"/>
                  </a:cubicBezTo>
                  <a:cubicBezTo>
                    <a:pt x="320" y="0"/>
                    <a:pt x="312" y="11"/>
                    <a:pt x="304" y="21"/>
                  </a:cubicBezTo>
                  <a:cubicBezTo>
                    <a:pt x="304" y="21"/>
                    <a:pt x="304" y="21"/>
                    <a:pt x="304" y="21"/>
                  </a:cubicBezTo>
                  <a:cubicBezTo>
                    <a:pt x="295" y="21"/>
                    <a:pt x="295" y="21"/>
                    <a:pt x="295" y="21"/>
                  </a:cubicBezTo>
                  <a:cubicBezTo>
                    <a:pt x="295" y="21"/>
                    <a:pt x="295" y="21"/>
                    <a:pt x="295" y="21"/>
                  </a:cubicBezTo>
                  <a:cubicBezTo>
                    <a:pt x="272" y="29"/>
                    <a:pt x="269" y="49"/>
                    <a:pt x="248" y="63"/>
                  </a:cubicBezTo>
                  <a:cubicBezTo>
                    <a:pt x="241" y="69"/>
                    <a:pt x="226" y="66"/>
                    <a:pt x="220" y="72"/>
                  </a:cubicBezTo>
                  <a:cubicBezTo>
                    <a:pt x="211" y="81"/>
                    <a:pt x="203" y="95"/>
                    <a:pt x="185" y="95"/>
                  </a:cubicBezTo>
                  <a:cubicBezTo>
                    <a:pt x="167" y="95"/>
                    <a:pt x="158" y="106"/>
                    <a:pt x="142" y="106"/>
                  </a:cubicBezTo>
                  <a:cubicBezTo>
                    <a:pt x="128" y="106"/>
                    <a:pt x="124" y="92"/>
                    <a:pt x="112" y="92"/>
                  </a:cubicBezTo>
                  <a:cubicBezTo>
                    <a:pt x="101" y="92"/>
                    <a:pt x="93" y="98"/>
                    <a:pt x="85" y="98"/>
                  </a:cubicBezTo>
                  <a:cubicBezTo>
                    <a:pt x="64" y="98"/>
                    <a:pt x="64" y="98"/>
                    <a:pt x="37" y="98"/>
                  </a:cubicBezTo>
                  <a:cubicBezTo>
                    <a:pt x="23" y="98"/>
                    <a:pt x="16" y="107"/>
                    <a:pt x="11" y="114"/>
                  </a:cubicBezTo>
                  <a:cubicBezTo>
                    <a:pt x="8" y="114"/>
                    <a:pt x="10" y="113"/>
                    <a:pt x="8" y="113"/>
                  </a:cubicBezTo>
                  <a:cubicBezTo>
                    <a:pt x="8" y="113"/>
                    <a:pt x="0" y="125"/>
                    <a:pt x="10" y="131"/>
                  </a:cubicBezTo>
                  <a:cubicBezTo>
                    <a:pt x="21" y="136"/>
                    <a:pt x="16" y="131"/>
                    <a:pt x="23" y="136"/>
                  </a:cubicBezTo>
                  <a:cubicBezTo>
                    <a:pt x="30" y="141"/>
                    <a:pt x="37" y="138"/>
                    <a:pt x="29" y="146"/>
                  </a:cubicBezTo>
                  <a:cubicBezTo>
                    <a:pt x="22" y="156"/>
                    <a:pt x="33" y="165"/>
                    <a:pt x="44" y="154"/>
                  </a:cubicBezTo>
                  <a:cubicBezTo>
                    <a:pt x="54" y="143"/>
                    <a:pt x="59" y="144"/>
                    <a:pt x="62" y="152"/>
                  </a:cubicBezTo>
                  <a:cubicBezTo>
                    <a:pt x="67" y="161"/>
                    <a:pt x="71" y="165"/>
                    <a:pt x="76" y="159"/>
                  </a:cubicBezTo>
                  <a:cubicBezTo>
                    <a:pt x="81" y="154"/>
                    <a:pt x="85" y="156"/>
                    <a:pt x="90" y="167"/>
                  </a:cubicBezTo>
                  <a:cubicBezTo>
                    <a:pt x="96" y="177"/>
                    <a:pt x="98" y="183"/>
                    <a:pt x="96" y="188"/>
                  </a:cubicBezTo>
                  <a:cubicBezTo>
                    <a:pt x="93" y="192"/>
                    <a:pt x="98" y="193"/>
                    <a:pt x="104" y="198"/>
                  </a:cubicBezTo>
                  <a:cubicBezTo>
                    <a:pt x="110" y="203"/>
                    <a:pt x="114" y="207"/>
                    <a:pt x="107" y="209"/>
                  </a:cubicBezTo>
                  <a:cubicBezTo>
                    <a:pt x="99" y="211"/>
                    <a:pt x="99" y="215"/>
                    <a:pt x="107" y="221"/>
                  </a:cubicBezTo>
                  <a:cubicBezTo>
                    <a:pt x="113" y="227"/>
                    <a:pt x="113" y="231"/>
                    <a:pt x="119" y="235"/>
                  </a:cubicBezTo>
                  <a:cubicBezTo>
                    <a:pt x="125" y="238"/>
                    <a:pt x="129" y="247"/>
                    <a:pt x="129" y="247"/>
                  </a:cubicBezTo>
                  <a:cubicBezTo>
                    <a:pt x="145" y="235"/>
                    <a:pt x="161" y="229"/>
                    <a:pt x="168" y="227"/>
                  </a:cubicBezTo>
                  <a:cubicBezTo>
                    <a:pt x="217" y="225"/>
                    <a:pt x="219" y="215"/>
                    <a:pt x="226" y="216"/>
                  </a:cubicBezTo>
                  <a:cubicBezTo>
                    <a:pt x="280" y="222"/>
                    <a:pt x="344" y="322"/>
                    <a:pt x="376" y="336"/>
                  </a:cubicBezTo>
                  <a:cubicBezTo>
                    <a:pt x="396" y="344"/>
                    <a:pt x="408" y="318"/>
                    <a:pt x="430" y="318"/>
                  </a:cubicBezTo>
                  <a:cubicBezTo>
                    <a:pt x="451" y="318"/>
                    <a:pt x="466" y="320"/>
                    <a:pt x="475" y="320"/>
                  </a:cubicBezTo>
                  <a:cubicBezTo>
                    <a:pt x="475" y="320"/>
                    <a:pt x="475" y="320"/>
                    <a:pt x="475" y="320"/>
                  </a:cubicBezTo>
                  <a:cubicBezTo>
                    <a:pt x="479" y="309"/>
                    <a:pt x="479" y="309"/>
                    <a:pt x="479" y="309"/>
                  </a:cubicBezTo>
                  <a:cubicBezTo>
                    <a:pt x="482" y="291"/>
                    <a:pt x="482" y="291"/>
                    <a:pt x="482" y="291"/>
                  </a:cubicBezTo>
                  <a:cubicBezTo>
                    <a:pt x="487" y="285"/>
                    <a:pt x="487" y="285"/>
                    <a:pt x="487" y="285"/>
                  </a:cubicBezTo>
                  <a:cubicBezTo>
                    <a:pt x="487" y="285"/>
                    <a:pt x="487" y="285"/>
                    <a:pt x="487" y="285"/>
                  </a:cubicBezTo>
                  <a:cubicBezTo>
                    <a:pt x="486" y="285"/>
                    <a:pt x="489" y="282"/>
                    <a:pt x="488" y="282"/>
                  </a:cubicBezTo>
                  <a:cubicBezTo>
                    <a:pt x="488" y="282"/>
                    <a:pt x="488" y="282"/>
                    <a:pt x="488" y="282"/>
                  </a:cubicBezTo>
                  <a:close/>
                </a:path>
              </a:pathLst>
            </a:custGeom>
            <a:solidFill>
              <a:srgbClr val="E69AC0"/>
            </a:solid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11" name="Freeform 84"/>
            <p:cNvSpPr>
              <a:spLocks/>
            </p:cNvSpPr>
            <p:nvPr/>
          </p:nvSpPr>
          <p:spPr bwMode="auto">
            <a:xfrm>
              <a:off x="7547581" y="1443288"/>
              <a:ext cx="1118042" cy="1630892"/>
            </a:xfrm>
            <a:custGeom>
              <a:avLst/>
              <a:gdLst>
                <a:gd name="T0" fmla="*/ 270 w 486"/>
                <a:gd name="T1" fmla="*/ 585 h 708"/>
                <a:gd name="T2" fmla="*/ 351 w 486"/>
                <a:gd name="T3" fmla="*/ 643 h 708"/>
                <a:gd name="T4" fmla="*/ 486 w 486"/>
                <a:gd name="T5" fmla="*/ 708 h 708"/>
                <a:gd name="T6" fmla="*/ 469 w 486"/>
                <a:gd name="T7" fmla="*/ 630 h 708"/>
                <a:gd name="T8" fmla="*/ 437 w 486"/>
                <a:gd name="T9" fmla="*/ 603 h 708"/>
                <a:gd name="T10" fmla="*/ 443 w 486"/>
                <a:gd name="T11" fmla="*/ 567 h 708"/>
                <a:gd name="T12" fmla="*/ 407 w 486"/>
                <a:gd name="T13" fmla="*/ 518 h 708"/>
                <a:gd name="T14" fmla="*/ 409 w 486"/>
                <a:gd name="T15" fmla="*/ 491 h 708"/>
                <a:gd name="T16" fmla="*/ 369 w 486"/>
                <a:gd name="T17" fmla="*/ 435 h 708"/>
                <a:gd name="T18" fmla="*/ 375 w 486"/>
                <a:gd name="T19" fmla="*/ 391 h 708"/>
                <a:gd name="T20" fmla="*/ 345 w 486"/>
                <a:gd name="T21" fmla="*/ 385 h 708"/>
                <a:gd name="T22" fmla="*/ 315 w 486"/>
                <a:gd name="T23" fmla="*/ 373 h 708"/>
                <a:gd name="T24" fmla="*/ 315 w 486"/>
                <a:gd name="T25" fmla="*/ 373 h 708"/>
                <a:gd name="T26" fmla="*/ 316 w 486"/>
                <a:gd name="T27" fmla="*/ 374 h 708"/>
                <a:gd name="T28" fmla="*/ 315 w 486"/>
                <a:gd name="T29" fmla="*/ 373 h 708"/>
                <a:gd name="T30" fmla="*/ 315 w 486"/>
                <a:gd name="T31" fmla="*/ 373 h 708"/>
                <a:gd name="T32" fmla="*/ 309 w 486"/>
                <a:gd name="T33" fmla="*/ 353 h 708"/>
                <a:gd name="T34" fmla="*/ 290 w 486"/>
                <a:gd name="T35" fmla="*/ 359 h 708"/>
                <a:gd name="T36" fmla="*/ 286 w 486"/>
                <a:gd name="T37" fmla="*/ 381 h 708"/>
                <a:gd name="T38" fmla="*/ 219 w 486"/>
                <a:gd name="T39" fmla="*/ 290 h 708"/>
                <a:gd name="T40" fmla="*/ 234 w 486"/>
                <a:gd name="T41" fmla="*/ 264 h 708"/>
                <a:gd name="T42" fmla="*/ 224 w 486"/>
                <a:gd name="T43" fmla="*/ 246 h 708"/>
                <a:gd name="T44" fmla="*/ 224 w 486"/>
                <a:gd name="T45" fmla="*/ 246 h 708"/>
                <a:gd name="T46" fmla="*/ 224 w 486"/>
                <a:gd name="T47" fmla="*/ 218 h 708"/>
                <a:gd name="T48" fmla="*/ 224 w 486"/>
                <a:gd name="T49" fmla="*/ 218 h 708"/>
                <a:gd name="T50" fmla="*/ 250 w 486"/>
                <a:gd name="T51" fmla="*/ 235 h 708"/>
                <a:gd name="T52" fmla="*/ 234 w 486"/>
                <a:gd name="T53" fmla="*/ 193 h 708"/>
                <a:gd name="T54" fmla="*/ 289 w 486"/>
                <a:gd name="T55" fmla="*/ 139 h 708"/>
                <a:gd name="T56" fmla="*/ 239 w 486"/>
                <a:gd name="T57" fmla="*/ 0 h 708"/>
                <a:gd name="T58" fmla="*/ 219 w 486"/>
                <a:gd name="T59" fmla="*/ 6 h 708"/>
                <a:gd name="T60" fmla="*/ 209 w 486"/>
                <a:gd name="T61" fmla="*/ 1 h 708"/>
                <a:gd name="T62" fmla="*/ 203 w 486"/>
                <a:gd name="T63" fmla="*/ 27 h 708"/>
                <a:gd name="T64" fmla="*/ 193 w 486"/>
                <a:gd name="T65" fmla="*/ 60 h 708"/>
                <a:gd name="T66" fmla="*/ 193 w 486"/>
                <a:gd name="T67" fmla="*/ 72 h 708"/>
                <a:gd name="T68" fmla="*/ 150 w 486"/>
                <a:gd name="T69" fmla="*/ 93 h 708"/>
                <a:gd name="T70" fmla="*/ 132 w 486"/>
                <a:gd name="T71" fmla="*/ 104 h 708"/>
                <a:gd name="T72" fmla="*/ 110 w 486"/>
                <a:gd name="T73" fmla="*/ 69 h 708"/>
                <a:gd name="T74" fmla="*/ 94 w 486"/>
                <a:gd name="T75" fmla="*/ 80 h 708"/>
                <a:gd name="T76" fmla="*/ 44 w 486"/>
                <a:gd name="T77" fmla="*/ 112 h 708"/>
                <a:gd name="T78" fmla="*/ 20 w 486"/>
                <a:gd name="T79" fmla="*/ 134 h 708"/>
                <a:gd name="T80" fmla="*/ 17 w 486"/>
                <a:gd name="T81" fmla="*/ 146 h 708"/>
                <a:gd name="T82" fmla="*/ 1 w 486"/>
                <a:gd name="T83" fmla="*/ 166 h 708"/>
                <a:gd name="T84" fmla="*/ 1 w 486"/>
                <a:gd name="T85" fmla="*/ 177 h 708"/>
                <a:gd name="T86" fmla="*/ 20 w 486"/>
                <a:gd name="T87" fmla="*/ 178 h 708"/>
                <a:gd name="T88" fmla="*/ 22 w 486"/>
                <a:gd name="T89" fmla="*/ 195 h 708"/>
                <a:gd name="T90" fmla="*/ 41 w 486"/>
                <a:gd name="T91" fmla="*/ 203 h 708"/>
                <a:gd name="T92" fmla="*/ 41 w 486"/>
                <a:gd name="T93" fmla="*/ 203 h 708"/>
                <a:gd name="T94" fmla="*/ 63 w 486"/>
                <a:gd name="T95" fmla="*/ 221 h 708"/>
                <a:gd name="T96" fmla="*/ 63 w 486"/>
                <a:gd name="T97" fmla="*/ 221 h 708"/>
                <a:gd name="T98" fmla="*/ 89 w 486"/>
                <a:gd name="T99" fmla="*/ 239 h 708"/>
                <a:gd name="T100" fmla="*/ 105 w 486"/>
                <a:gd name="T101" fmla="*/ 263 h 708"/>
                <a:gd name="T102" fmla="*/ 113 w 486"/>
                <a:gd name="T103" fmla="*/ 259 h 708"/>
                <a:gd name="T104" fmla="*/ 122 w 486"/>
                <a:gd name="T105" fmla="*/ 267 h 708"/>
                <a:gd name="T106" fmla="*/ 133 w 486"/>
                <a:gd name="T107" fmla="*/ 259 h 708"/>
                <a:gd name="T108" fmla="*/ 96 w 486"/>
                <a:gd name="T109" fmla="*/ 226 h 708"/>
                <a:gd name="T110" fmla="*/ 126 w 486"/>
                <a:gd name="T111" fmla="*/ 184 h 708"/>
                <a:gd name="T112" fmla="*/ 167 w 486"/>
                <a:gd name="T113" fmla="*/ 261 h 708"/>
                <a:gd name="T114" fmla="*/ 191 w 486"/>
                <a:gd name="T115" fmla="*/ 369 h 708"/>
                <a:gd name="T116" fmla="*/ 214 w 486"/>
                <a:gd name="T117" fmla="*/ 435 h 708"/>
                <a:gd name="T118" fmla="*/ 228 w 486"/>
                <a:gd name="T119" fmla="*/ 510 h 708"/>
                <a:gd name="T120" fmla="*/ 270 w 486"/>
                <a:gd name="T121" fmla="*/ 585 h 708"/>
                <a:gd name="T122" fmla="*/ 270 w 486"/>
                <a:gd name="T123" fmla="*/ 585 h 708"/>
                <a:gd name="T124" fmla="*/ 270 w 486"/>
                <a:gd name="T125" fmla="*/ 58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6" h="708">
                  <a:moveTo>
                    <a:pt x="270" y="585"/>
                  </a:moveTo>
                  <a:cubicBezTo>
                    <a:pt x="270" y="585"/>
                    <a:pt x="306" y="625"/>
                    <a:pt x="351" y="643"/>
                  </a:cubicBezTo>
                  <a:cubicBezTo>
                    <a:pt x="385" y="658"/>
                    <a:pt x="449" y="691"/>
                    <a:pt x="486" y="708"/>
                  </a:cubicBezTo>
                  <a:cubicBezTo>
                    <a:pt x="485" y="674"/>
                    <a:pt x="479" y="649"/>
                    <a:pt x="469" y="630"/>
                  </a:cubicBezTo>
                  <a:cubicBezTo>
                    <a:pt x="461" y="609"/>
                    <a:pt x="453" y="621"/>
                    <a:pt x="437" y="603"/>
                  </a:cubicBezTo>
                  <a:cubicBezTo>
                    <a:pt x="431" y="595"/>
                    <a:pt x="436" y="569"/>
                    <a:pt x="443" y="567"/>
                  </a:cubicBezTo>
                  <a:cubicBezTo>
                    <a:pt x="480" y="552"/>
                    <a:pt x="418" y="563"/>
                    <a:pt x="407" y="518"/>
                  </a:cubicBezTo>
                  <a:cubicBezTo>
                    <a:pt x="404" y="499"/>
                    <a:pt x="400" y="499"/>
                    <a:pt x="409" y="491"/>
                  </a:cubicBezTo>
                  <a:cubicBezTo>
                    <a:pt x="448" y="455"/>
                    <a:pt x="378" y="451"/>
                    <a:pt x="369" y="435"/>
                  </a:cubicBezTo>
                  <a:cubicBezTo>
                    <a:pt x="326" y="359"/>
                    <a:pt x="386" y="446"/>
                    <a:pt x="375" y="391"/>
                  </a:cubicBezTo>
                  <a:cubicBezTo>
                    <a:pt x="369" y="386"/>
                    <a:pt x="361" y="382"/>
                    <a:pt x="345" y="385"/>
                  </a:cubicBezTo>
                  <a:cubicBezTo>
                    <a:pt x="330" y="382"/>
                    <a:pt x="321" y="381"/>
                    <a:pt x="315" y="373"/>
                  </a:cubicBezTo>
                  <a:cubicBezTo>
                    <a:pt x="315" y="373"/>
                    <a:pt x="315" y="373"/>
                    <a:pt x="315" y="373"/>
                  </a:cubicBezTo>
                  <a:cubicBezTo>
                    <a:pt x="316" y="374"/>
                    <a:pt x="316" y="374"/>
                    <a:pt x="316" y="374"/>
                  </a:cubicBezTo>
                  <a:cubicBezTo>
                    <a:pt x="315" y="373"/>
                    <a:pt x="315" y="373"/>
                    <a:pt x="315" y="373"/>
                  </a:cubicBezTo>
                  <a:cubicBezTo>
                    <a:pt x="315" y="373"/>
                    <a:pt x="315" y="373"/>
                    <a:pt x="315" y="373"/>
                  </a:cubicBezTo>
                  <a:cubicBezTo>
                    <a:pt x="313" y="369"/>
                    <a:pt x="310" y="363"/>
                    <a:pt x="309" y="353"/>
                  </a:cubicBezTo>
                  <a:cubicBezTo>
                    <a:pt x="309" y="353"/>
                    <a:pt x="300" y="341"/>
                    <a:pt x="290" y="359"/>
                  </a:cubicBezTo>
                  <a:cubicBezTo>
                    <a:pt x="286" y="365"/>
                    <a:pt x="303" y="384"/>
                    <a:pt x="286" y="381"/>
                  </a:cubicBezTo>
                  <a:cubicBezTo>
                    <a:pt x="270" y="376"/>
                    <a:pt x="241" y="314"/>
                    <a:pt x="219" y="290"/>
                  </a:cubicBezTo>
                  <a:cubicBezTo>
                    <a:pt x="206" y="275"/>
                    <a:pt x="218" y="267"/>
                    <a:pt x="234" y="264"/>
                  </a:cubicBezTo>
                  <a:cubicBezTo>
                    <a:pt x="236" y="257"/>
                    <a:pt x="234" y="253"/>
                    <a:pt x="224" y="246"/>
                  </a:cubicBezTo>
                  <a:cubicBezTo>
                    <a:pt x="224" y="246"/>
                    <a:pt x="224" y="246"/>
                    <a:pt x="224" y="246"/>
                  </a:cubicBezTo>
                  <a:cubicBezTo>
                    <a:pt x="224" y="218"/>
                    <a:pt x="224" y="218"/>
                    <a:pt x="224" y="218"/>
                  </a:cubicBezTo>
                  <a:cubicBezTo>
                    <a:pt x="224" y="218"/>
                    <a:pt x="224" y="218"/>
                    <a:pt x="224" y="218"/>
                  </a:cubicBezTo>
                  <a:cubicBezTo>
                    <a:pt x="229" y="207"/>
                    <a:pt x="243" y="235"/>
                    <a:pt x="250" y="235"/>
                  </a:cubicBezTo>
                  <a:cubicBezTo>
                    <a:pt x="265" y="231"/>
                    <a:pt x="234" y="207"/>
                    <a:pt x="234" y="193"/>
                  </a:cubicBezTo>
                  <a:cubicBezTo>
                    <a:pt x="235" y="123"/>
                    <a:pt x="295" y="147"/>
                    <a:pt x="289" y="139"/>
                  </a:cubicBezTo>
                  <a:cubicBezTo>
                    <a:pt x="276" y="122"/>
                    <a:pt x="257" y="74"/>
                    <a:pt x="239" y="0"/>
                  </a:cubicBezTo>
                  <a:cubicBezTo>
                    <a:pt x="230" y="0"/>
                    <a:pt x="227" y="6"/>
                    <a:pt x="219" y="6"/>
                  </a:cubicBezTo>
                  <a:cubicBezTo>
                    <a:pt x="214" y="6"/>
                    <a:pt x="213" y="4"/>
                    <a:pt x="209" y="1"/>
                  </a:cubicBezTo>
                  <a:cubicBezTo>
                    <a:pt x="203" y="8"/>
                    <a:pt x="206" y="17"/>
                    <a:pt x="203" y="27"/>
                  </a:cubicBezTo>
                  <a:cubicBezTo>
                    <a:pt x="199" y="38"/>
                    <a:pt x="193" y="47"/>
                    <a:pt x="193" y="60"/>
                  </a:cubicBezTo>
                  <a:cubicBezTo>
                    <a:pt x="193" y="64"/>
                    <a:pt x="193" y="66"/>
                    <a:pt x="193" y="72"/>
                  </a:cubicBezTo>
                  <a:cubicBezTo>
                    <a:pt x="193" y="95"/>
                    <a:pt x="164" y="86"/>
                    <a:pt x="150" y="93"/>
                  </a:cubicBezTo>
                  <a:cubicBezTo>
                    <a:pt x="147" y="96"/>
                    <a:pt x="138" y="104"/>
                    <a:pt x="132" y="104"/>
                  </a:cubicBezTo>
                  <a:cubicBezTo>
                    <a:pt x="115" y="104"/>
                    <a:pt x="122" y="69"/>
                    <a:pt x="110" y="69"/>
                  </a:cubicBezTo>
                  <a:cubicBezTo>
                    <a:pt x="101" y="69"/>
                    <a:pt x="100" y="77"/>
                    <a:pt x="94" y="80"/>
                  </a:cubicBezTo>
                  <a:cubicBezTo>
                    <a:pt x="72" y="86"/>
                    <a:pt x="57" y="93"/>
                    <a:pt x="44" y="112"/>
                  </a:cubicBezTo>
                  <a:cubicBezTo>
                    <a:pt x="38" y="122"/>
                    <a:pt x="30" y="125"/>
                    <a:pt x="20" y="134"/>
                  </a:cubicBezTo>
                  <a:cubicBezTo>
                    <a:pt x="17" y="138"/>
                    <a:pt x="21" y="144"/>
                    <a:pt x="17" y="146"/>
                  </a:cubicBezTo>
                  <a:cubicBezTo>
                    <a:pt x="8" y="154"/>
                    <a:pt x="1" y="147"/>
                    <a:pt x="1" y="166"/>
                  </a:cubicBezTo>
                  <a:cubicBezTo>
                    <a:pt x="1" y="170"/>
                    <a:pt x="0" y="175"/>
                    <a:pt x="1" y="177"/>
                  </a:cubicBezTo>
                  <a:cubicBezTo>
                    <a:pt x="5" y="178"/>
                    <a:pt x="15" y="177"/>
                    <a:pt x="20" y="178"/>
                  </a:cubicBezTo>
                  <a:cubicBezTo>
                    <a:pt x="26" y="181"/>
                    <a:pt x="22" y="189"/>
                    <a:pt x="22" y="195"/>
                  </a:cubicBezTo>
                  <a:cubicBezTo>
                    <a:pt x="24" y="203"/>
                    <a:pt x="33" y="203"/>
                    <a:pt x="41" y="203"/>
                  </a:cubicBezTo>
                  <a:cubicBezTo>
                    <a:pt x="41" y="203"/>
                    <a:pt x="41" y="203"/>
                    <a:pt x="41" y="203"/>
                  </a:cubicBezTo>
                  <a:cubicBezTo>
                    <a:pt x="63" y="221"/>
                    <a:pt x="63" y="221"/>
                    <a:pt x="63" y="221"/>
                  </a:cubicBezTo>
                  <a:cubicBezTo>
                    <a:pt x="63" y="221"/>
                    <a:pt x="63" y="221"/>
                    <a:pt x="63" y="221"/>
                  </a:cubicBezTo>
                  <a:cubicBezTo>
                    <a:pt x="63" y="241"/>
                    <a:pt x="74" y="236"/>
                    <a:pt x="89" y="239"/>
                  </a:cubicBezTo>
                  <a:cubicBezTo>
                    <a:pt x="101" y="240"/>
                    <a:pt x="99" y="263"/>
                    <a:pt x="105" y="263"/>
                  </a:cubicBezTo>
                  <a:cubicBezTo>
                    <a:pt x="110" y="263"/>
                    <a:pt x="110" y="259"/>
                    <a:pt x="113" y="259"/>
                  </a:cubicBezTo>
                  <a:cubicBezTo>
                    <a:pt x="113" y="263"/>
                    <a:pt x="118" y="267"/>
                    <a:pt x="122" y="267"/>
                  </a:cubicBezTo>
                  <a:cubicBezTo>
                    <a:pt x="127" y="267"/>
                    <a:pt x="131" y="262"/>
                    <a:pt x="133" y="259"/>
                  </a:cubicBezTo>
                  <a:cubicBezTo>
                    <a:pt x="126" y="239"/>
                    <a:pt x="96" y="227"/>
                    <a:pt x="96" y="226"/>
                  </a:cubicBezTo>
                  <a:cubicBezTo>
                    <a:pt x="96" y="216"/>
                    <a:pt x="110" y="182"/>
                    <a:pt x="126" y="184"/>
                  </a:cubicBezTo>
                  <a:cubicBezTo>
                    <a:pt x="100" y="237"/>
                    <a:pt x="160" y="243"/>
                    <a:pt x="167" y="261"/>
                  </a:cubicBezTo>
                  <a:cubicBezTo>
                    <a:pt x="183" y="299"/>
                    <a:pt x="165" y="311"/>
                    <a:pt x="191" y="369"/>
                  </a:cubicBezTo>
                  <a:cubicBezTo>
                    <a:pt x="198" y="384"/>
                    <a:pt x="208" y="412"/>
                    <a:pt x="214" y="435"/>
                  </a:cubicBezTo>
                  <a:cubicBezTo>
                    <a:pt x="231" y="491"/>
                    <a:pt x="193" y="487"/>
                    <a:pt x="228" y="510"/>
                  </a:cubicBezTo>
                  <a:cubicBezTo>
                    <a:pt x="247" y="524"/>
                    <a:pt x="224" y="544"/>
                    <a:pt x="270" y="585"/>
                  </a:cubicBezTo>
                  <a:cubicBezTo>
                    <a:pt x="270" y="585"/>
                    <a:pt x="270" y="585"/>
                    <a:pt x="270" y="585"/>
                  </a:cubicBezTo>
                  <a:cubicBezTo>
                    <a:pt x="270" y="585"/>
                    <a:pt x="270" y="585"/>
                    <a:pt x="270" y="585"/>
                  </a:cubicBezTo>
                  <a:close/>
                </a:path>
              </a:pathLst>
            </a:custGeom>
            <a:solidFill>
              <a:srgbClr val="E6338D"/>
            </a:solid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12" name="Freeform 89"/>
            <p:cNvSpPr>
              <a:spLocks/>
            </p:cNvSpPr>
            <p:nvPr/>
          </p:nvSpPr>
          <p:spPr bwMode="auto">
            <a:xfrm>
              <a:off x="5236204" y="1579669"/>
              <a:ext cx="2055662" cy="2550044"/>
            </a:xfrm>
            <a:custGeom>
              <a:avLst/>
              <a:gdLst>
                <a:gd name="T0" fmla="*/ 853 w 893"/>
                <a:gd name="T1" fmla="*/ 507 h 1108"/>
                <a:gd name="T2" fmla="*/ 828 w 893"/>
                <a:gd name="T3" fmla="*/ 414 h 1108"/>
                <a:gd name="T4" fmla="*/ 844 w 893"/>
                <a:gd name="T5" fmla="*/ 370 h 1108"/>
                <a:gd name="T6" fmla="*/ 886 w 893"/>
                <a:gd name="T7" fmla="*/ 323 h 1108"/>
                <a:gd name="T8" fmla="*/ 861 w 893"/>
                <a:gd name="T9" fmla="*/ 268 h 1108"/>
                <a:gd name="T10" fmla="*/ 844 w 893"/>
                <a:gd name="T11" fmla="*/ 230 h 1108"/>
                <a:gd name="T12" fmla="*/ 886 w 893"/>
                <a:gd name="T13" fmla="*/ 194 h 1108"/>
                <a:gd name="T14" fmla="*/ 885 w 893"/>
                <a:gd name="T15" fmla="*/ 155 h 1108"/>
                <a:gd name="T16" fmla="*/ 825 w 893"/>
                <a:gd name="T17" fmla="*/ 127 h 1108"/>
                <a:gd name="T18" fmla="*/ 829 w 893"/>
                <a:gd name="T19" fmla="*/ 65 h 1108"/>
                <a:gd name="T20" fmla="*/ 795 w 893"/>
                <a:gd name="T21" fmla="*/ 2 h 1108"/>
                <a:gd name="T22" fmla="*/ 756 w 893"/>
                <a:gd name="T23" fmla="*/ 29 h 1108"/>
                <a:gd name="T24" fmla="*/ 608 w 893"/>
                <a:gd name="T25" fmla="*/ 104 h 1108"/>
                <a:gd name="T26" fmla="*/ 522 w 893"/>
                <a:gd name="T27" fmla="*/ 168 h 1108"/>
                <a:gd name="T28" fmla="*/ 505 w 893"/>
                <a:gd name="T29" fmla="*/ 129 h 1108"/>
                <a:gd name="T30" fmla="*/ 451 w 893"/>
                <a:gd name="T31" fmla="*/ 230 h 1108"/>
                <a:gd name="T32" fmla="*/ 392 w 893"/>
                <a:gd name="T33" fmla="*/ 299 h 1108"/>
                <a:gd name="T34" fmla="*/ 312 w 893"/>
                <a:gd name="T35" fmla="*/ 309 h 1108"/>
                <a:gd name="T36" fmla="*/ 189 w 893"/>
                <a:gd name="T37" fmla="*/ 287 h 1108"/>
                <a:gd name="T38" fmla="*/ 122 w 893"/>
                <a:gd name="T39" fmla="*/ 327 h 1108"/>
                <a:gd name="T40" fmla="*/ 83 w 893"/>
                <a:gd name="T41" fmla="*/ 336 h 1108"/>
                <a:gd name="T42" fmla="*/ 18 w 893"/>
                <a:gd name="T43" fmla="*/ 366 h 1108"/>
                <a:gd name="T44" fmla="*/ 57 w 893"/>
                <a:gd name="T45" fmla="*/ 438 h 1108"/>
                <a:gd name="T46" fmla="*/ 59 w 893"/>
                <a:gd name="T47" fmla="*/ 504 h 1108"/>
                <a:gd name="T48" fmla="*/ 42 w 893"/>
                <a:gd name="T49" fmla="*/ 549 h 1108"/>
                <a:gd name="T50" fmla="*/ 0 w 893"/>
                <a:gd name="T51" fmla="*/ 600 h 1108"/>
                <a:gd name="T52" fmla="*/ 37 w 893"/>
                <a:gd name="T53" fmla="*/ 743 h 1108"/>
                <a:gd name="T54" fmla="*/ 48 w 893"/>
                <a:gd name="T55" fmla="*/ 828 h 1108"/>
                <a:gd name="T56" fmla="*/ 85 w 893"/>
                <a:gd name="T57" fmla="*/ 861 h 1108"/>
                <a:gd name="T58" fmla="*/ 142 w 893"/>
                <a:gd name="T59" fmla="*/ 905 h 1108"/>
                <a:gd name="T60" fmla="*/ 169 w 893"/>
                <a:gd name="T61" fmla="*/ 963 h 1108"/>
                <a:gd name="T62" fmla="*/ 193 w 893"/>
                <a:gd name="T63" fmla="*/ 1084 h 1108"/>
                <a:gd name="T64" fmla="*/ 282 w 893"/>
                <a:gd name="T65" fmla="*/ 1081 h 1108"/>
                <a:gd name="T66" fmla="*/ 385 w 893"/>
                <a:gd name="T67" fmla="*/ 1017 h 1108"/>
                <a:gd name="T68" fmla="*/ 409 w 893"/>
                <a:gd name="T69" fmla="*/ 1006 h 1108"/>
                <a:gd name="T70" fmla="*/ 446 w 893"/>
                <a:gd name="T71" fmla="*/ 1053 h 1108"/>
                <a:gd name="T72" fmla="*/ 574 w 893"/>
                <a:gd name="T73" fmla="*/ 1092 h 1108"/>
                <a:gd name="T74" fmla="*/ 674 w 893"/>
                <a:gd name="T75" fmla="*/ 1089 h 1108"/>
                <a:gd name="T76" fmla="*/ 784 w 893"/>
                <a:gd name="T77" fmla="*/ 1015 h 1108"/>
                <a:gd name="T78" fmla="*/ 757 w 893"/>
                <a:gd name="T79" fmla="*/ 932 h 1108"/>
                <a:gd name="T80" fmla="*/ 757 w 893"/>
                <a:gd name="T81" fmla="*/ 914 h 1108"/>
                <a:gd name="T82" fmla="*/ 737 w 893"/>
                <a:gd name="T83" fmla="*/ 852 h 1108"/>
                <a:gd name="T84" fmla="*/ 811 w 893"/>
                <a:gd name="T85" fmla="*/ 748 h 1108"/>
                <a:gd name="T86" fmla="*/ 780 w 893"/>
                <a:gd name="T87" fmla="*/ 667 h 1108"/>
                <a:gd name="T88" fmla="*/ 791 w 893"/>
                <a:gd name="T89" fmla="*/ 581 h 1108"/>
                <a:gd name="T90" fmla="*/ 854 w 893"/>
                <a:gd name="T91" fmla="*/ 556 h 1108"/>
                <a:gd name="T92" fmla="*/ 869 w 893"/>
                <a:gd name="T93" fmla="*/ 53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3" h="1108">
                  <a:moveTo>
                    <a:pt x="860" y="534"/>
                  </a:moveTo>
                  <a:cubicBezTo>
                    <a:pt x="860" y="524"/>
                    <a:pt x="853" y="521"/>
                    <a:pt x="853" y="515"/>
                  </a:cubicBezTo>
                  <a:cubicBezTo>
                    <a:pt x="853" y="515"/>
                    <a:pt x="853" y="510"/>
                    <a:pt x="853" y="507"/>
                  </a:cubicBezTo>
                  <a:cubicBezTo>
                    <a:pt x="853" y="497"/>
                    <a:pt x="838" y="498"/>
                    <a:pt x="834" y="491"/>
                  </a:cubicBezTo>
                  <a:cubicBezTo>
                    <a:pt x="826" y="475"/>
                    <a:pt x="812" y="469"/>
                    <a:pt x="812" y="443"/>
                  </a:cubicBezTo>
                  <a:cubicBezTo>
                    <a:pt x="812" y="432"/>
                    <a:pt x="820" y="418"/>
                    <a:pt x="828" y="414"/>
                  </a:cubicBezTo>
                  <a:cubicBezTo>
                    <a:pt x="836" y="412"/>
                    <a:pt x="838" y="416"/>
                    <a:pt x="838" y="407"/>
                  </a:cubicBezTo>
                  <a:cubicBezTo>
                    <a:pt x="838" y="397"/>
                    <a:pt x="826" y="397"/>
                    <a:pt x="826" y="391"/>
                  </a:cubicBezTo>
                  <a:cubicBezTo>
                    <a:pt x="826" y="381"/>
                    <a:pt x="841" y="380"/>
                    <a:pt x="844" y="370"/>
                  </a:cubicBezTo>
                  <a:cubicBezTo>
                    <a:pt x="845" y="368"/>
                    <a:pt x="845" y="359"/>
                    <a:pt x="849" y="359"/>
                  </a:cubicBezTo>
                  <a:cubicBezTo>
                    <a:pt x="855" y="359"/>
                    <a:pt x="855" y="363"/>
                    <a:pt x="863" y="363"/>
                  </a:cubicBezTo>
                  <a:cubicBezTo>
                    <a:pt x="881" y="363"/>
                    <a:pt x="870" y="331"/>
                    <a:pt x="886" y="323"/>
                  </a:cubicBezTo>
                  <a:cubicBezTo>
                    <a:pt x="886" y="320"/>
                    <a:pt x="882" y="317"/>
                    <a:pt x="882" y="315"/>
                  </a:cubicBezTo>
                  <a:cubicBezTo>
                    <a:pt x="882" y="303"/>
                    <a:pt x="866" y="301"/>
                    <a:pt x="864" y="294"/>
                  </a:cubicBezTo>
                  <a:cubicBezTo>
                    <a:pt x="864" y="288"/>
                    <a:pt x="865" y="274"/>
                    <a:pt x="861" y="268"/>
                  </a:cubicBezTo>
                  <a:cubicBezTo>
                    <a:pt x="858" y="262"/>
                    <a:pt x="847" y="266"/>
                    <a:pt x="847" y="255"/>
                  </a:cubicBezTo>
                  <a:cubicBezTo>
                    <a:pt x="847" y="251"/>
                    <a:pt x="853" y="245"/>
                    <a:pt x="855" y="243"/>
                  </a:cubicBezTo>
                  <a:cubicBezTo>
                    <a:pt x="854" y="236"/>
                    <a:pt x="844" y="239"/>
                    <a:pt x="844" y="230"/>
                  </a:cubicBezTo>
                  <a:cubicBezTo>
                    <a:pt x="844" y="216"/>
                    <a:pt x="863" y="216"/>
                    <a:pt x="869" y="205"/>
                  </a:cubicBezTo>
                  <a:cubicBezTo>
                    <a:pt x="873" y="200"/>
                    <a:pt x="869" y="194"/>
                    <a:pt x="875" y="194"/>
                  </a:cubicBezTo>
                  <a:cubicBezTo>
                    <a:pt x="880" y="194"/>
                    <a:pt x="884" y="195"/>
                    <a:pt x="886" y="194"/>
                  </a:cubicBezTo>
                  <a:cubicBezTo>
                    <a:pt x="886" y="189"/>
                    <a:pt x="886" y="187"/>
                    <a:pt x="886" y="181"/>
                  </a:cubicBezTo>
                  <a:cubicBezTo>
                    <a:pt x="886" y="175"/>
                    <a:pt x="893" y="172"/>
                    <a:pt x="893" y="166"/>
                  </a:cubicBezTo>
                  <a:cubicBezTo>
                    <a:pt x="893" y="162"/>
                    <a:pt x="886" y="157"/>
                    <a:pt x="885" y="155"/>
                  </a:cubicBezTo>
                  <a:cubicBezTo>
                    <a:pt x="871" y="154"/>
                    <a:pt x="880" y="133"/>
                    <a:pt x="860" y="133"/>
                  </a:cubicBezTo>
                  <a:cubicBezTo>
                    <a:pt x="854" y="133"/>
                    <a:pt x="849" y="136"/>
                    <a:pt x="843" y="136"/>
                  </a:cubicBezTo>
                  <a:cubicBezTo>
                    <a:pt x="833" y="136"/>
                    <a:pt x="825" y="130"/>
                    <a:pt x="825" y="127"/>
                  </a:cubicBezTo>
                  <a:cubicBezTo>
                    <a:pt x="825" y="123"/>
                    <a:pt x="826" y="119"/>
                    <a:pt x="823" y="114"/>
                  </a:cubicBezTo>
                  <a:cubicBezTo>
                    <a:pt x="815" y="116"/>
                    <a:pt x="810" y="114"/>
                    <a:pt x="810" y="104"/>
                  </a:cubicBezTo>
                  <a:cubicBezTo>
                    <a:pt x="810" y="87"/>
                    <a:pt x="825" y="80"/>
                    <a:pt x="829" y="65"/>
                  </a:cubicBezTo>
                  <a:cubicBezTo>
                    <a:pt x="831" y="60"/>
                    <a:pt x="827" y="57"/>
                    <a:pt x="829" y="52"/>
                  </a:cubicBezTo>
                  <a:cubicBezTo>
                    <a:pt x="831" y="45"/>
                    <a:pt x="838" y="45"/>
                    <a:pt x="838" y="33"/>
                  </a:cubicBezTo>
                  <a:cubicBezTo>
                    <a:pt x="838" y="18"/>
                    <a:pt x="809" y="2"/>
                    <a:pt x="795" y="2"/>
                  </a:cubicBezTo>
                  <a:cubicBezTo>
                    <a:pt x="793" y="2"/>
                    <a:pt x="791" y="0"/>
                    <a:pt x="785" y="1"/>
                  </a:cubicBezTo>
                  <a:cubicBezTo>
                    <a:pt x="789" y="16"/>
                    <a:pt x="802" y="32"/>
                    <a:pt x="810" y="38"/>
                  </a:cubicBezTo>
                  <a:cubicBezTo>
                    <a:pt x="828" y="71"/>
                    <a:pt x="773" y="9"/>
                    <a:pt x="756" y="29"/>
                  </a:cubicBezTo>
                  <a:cubicBezTo>
                    <a:pt x="742" y="44"/>
                    <a:pt x="753" y="18"/>
                    <a:pt x="714" y="11"/>
                  </a:cubicBezTo>
                  <a:cubicBezTo>
                    <a:pt x="677" y="5"/>
                    <a:pt x="652" y="48"/>
                    <a:pt x="652" y="65"/>
                  </a:cubicBezTo>
                  <a:cubicBezTo>
                    <a:pt x="652" y="75"/>
                    <a:pt x="647" y="124"/>
                    <a:pt x="608" y="104"/>
                  </a:cubicBezTo>
                  <a:cubicBezTo>
                    <a:pt x="577" y="111"/>
                    <a:pt x="566" y="129"/>
                    <a:pt x="566" y="119"/>
                  </a:cubicBezTo>
                  <a:cubicBezTo>
                    <a:pt x="566" y="109"/>
                    <a:pt x="579" y="86"/>
                    <a:pt x="537" y="104"/>
                  </a:cubicBezTo>
                  <a:cubicBezTo>
                    <a:pt x="502" y="116"/>
                    <a:pt x="539" y="162"/>
                    <a:pt x="522" y="168"/>
                  </a:cubicBezTo>
                  <a:cubicBezTo>
                    <a:pt x="519" y="173"/>
                    <a:pt x="518" y="134"/>
                    <a:pt x="512" y="140"/>
                  </a:cubicBezTo>
                  <a:cubicBezTo>
                    <a:pt x="507" y="145"/>
                    <a:pt x="501" y="149"/>
                    <a:pt x="495" y="154"/>
                  </a:cubicBezTo>
                  <a:cubicBezTo>
                    <a:pt x="485" y="148"/>
                    <a:pt x="511" y="140"/>
                    <a:pt x="505" y="129"/>
                  </a:cubicBezTo>
                  <a:cubicBezTo>
                    <a:pt x="481" y="134"/>
                    <a:pt x="456" y="171"/>
                    <a:pt x="427" y="166"/>
                  </a:cubicBezTo>
                  <a:cubicBezTo>
                    <a:pt x="456" y="189"/>
                    <a:pt x="426" y="183"/>
                    <a:pt x="424" y="216"/>
                  </a:cubicBezTo>
                  <a:cubicBezTo>
                    <a:pt x="447" y="218"/>
                    <a:pt x="438" y="184"/>
                    <a:pt x="451" y="230"/>
                  </a:cubicBezTo>
                  <a:cubicBezTo>
                    <a:pt x="480" y="240"/>
                    <a:pt x="465" y="252"/>
                    <a:pt x="442" y="245"/>
                  </a:cubicBezTo>
                  <a:cubicBezTo>
                    <a:pt x="424" y="261"/>
                    <a:pt x="473" y="283"/>
                    <a:pt x="433" y="272"/>
                  </a:cubicBezTo>
                  <a:cubicBezTo>
                    <a:pt x="398" y="272"/>
                    <a:pt x="412" y="266"/>
                    <a:pt x="392" y="299"/>
                  </a:cubicBezTo>
                  <a:cubicBezTo>
                    <a:pt x="372" y="316"/>
                    <a:pt x="360" y="284"/>
                    <a:pt x="360" y="301"/>
                  </a:cubicBezTo>
                  <a:cubicBezTo>
                    <a:pt x="360" y="316"/>
                    <a:pt x="390" y="366"/>
                    <a:pt x="353" y="357"/>
                  </a:cubicBezTo>
                  <a:cubicBezTo>
                    <a:pt x="329" y="350"/>
                    <a:pt x="312" y="338"/>
                    <a:pt x="312" y="309"/>
                  </a:cubicBezTo>
                  <a:cubicBezTo>
                    <a:pt x="309" y="299"/>
                    <a:pt x="287" y="307"/>
                    <a:pt x="289" y="290"/>
                  </a:cubicBezTo>
                  <a:cubicBezTo>
                    <a:pt x="278" y="279"/>
                    <a:pt x="292" y="263"/>
                    <a:pt x="243" y="268"/>
                  </a:cubicBezTo>
                  <a:cubicBezTo>
                    <a:pt x="240" y="295"/>
                    <a:pt x="200" y="269"/>
                    <a:pt x="189" y="287"/>
                  </a:cubicBezTo>
                  <a:cubicBezTo>
                    <a:pt x="180" y="291"/>
                    <a:pt x="198" y="310"/>
                    <a:pt x="201" y="316"/>
                  </a:cubicBezTo>
                  <a:cubicBezTo>
                    <a:pt x="212" y="341"/>
                    <a:pt x="176" y="337"/>
                    <a:pt x="155" y="346"/>
                  </a:cubicBezTo>
                  <a:cubicBezTo>
                    <a:pt x="118" y="362"/>
                    <a:pt x="133" y="320"/>
                    <a:pt x="122" y="327"/>
                  </a:cubicBezTo>
                  <a:cubicBezTo>
                    <a:pt x="122" y="327"/>
                    <a:pt x="122" y="327"/>
                    <a:pt x="122" y="327"/>
                  </a:cubicBezTo>
                  <a:cubicBezTo>
                    <a:pt x="83" y="336"/>
                    <a:pt x="83" y="336"/>
                    <a:pt x="83" y="336"/>
                  </a:cubicBezTo>
                  <a:cubicBezTo>
                    <a:pt x="83" y="336"/>
                    <a:pt x="83" y="336"/>
                    <a:pt x="83" y="336"/>
                  </a:cubicBezTo>
                  <a:cubicBezTo>
                    <a:pt x="75" y="342"/>
                    <a:pt x="57" y="357"/>
                    <a:pt x="52" y="348"/>
                  </a:cubicBezTo>
                  <a:cubicBezTo>
                    <a:pt x="43" y="332"/>
                    <a:pt x="46" y="358"/>
                    <a:pt x="20" y="352"/>
                  </a:cubicBezTo>
                  <a:cubicBezTo>
                    <a:pt x="20" y="362"/>
                    <a:pt x="18" y="363"/>
                    <a:pt x="18" y="366"/>
                  </a:cubicBezTo>
                  <a:cubicBezTo>
                    <a:pt x="18" y="371"/>
                    <a:pt x="14" y="375"/>
                    <a:pt x="11" y="384"/>
                  </a:cubicBezTo>
                  <a:cubicBezTo>
                    <a:pt x="26" y="389"/>
                    <a:pt x="20" y="396"/>
                    <a:pt x="27" y="408"/>
                  </a:cubicBezTo>
                  <a:cubicBezTo>
                    <a:pt x="35" y="423"/>
                    <a:pt x="47" y="426"/>
                    <a:pt x="57" y="438"/>
                  </a:cubicBezTo>
                  <a:cubicBezTo>
                    <a:pt x="64" y="446"/>
                    <a:pt x="59" y="459"/>
                    <a:pt x="66" y="469"/>
                  </a:cubicBezTo>
                  <a:cubicBezTo>
                    <a:pt x="69" y="474"/>
                    <a:pt x="80" y="475"/>
                    <a:pt x="80" y="485"/>
                  </a:cubicBezTo>
                  <a:cubicBezTo>
                    <a:pt x="80" y="497"/>
                    <a:pt x="64" y="499"/>
                    <a:pt x="59" y="504"/>
                  </a:cubicBezTo>
                  <a:cubicBezTo>
                    <a:pt x="59" y="504"/>
                    <a:pt x="59" y="504"/>
                    <a:pt x="59" y="504"/>
                  </a:cubicBezTo>
                  <a:cubicBezTo>
                    <a:pt x="42" y="549"/>
                    <a:pt x="42" y="549"/>
                    <a:pt x="42" y="549"/>
                  </a:cubicBezTo>
                  <a:cubicBezTo>
                    <a:pt x="42" y="549"/>
                    <a:pt x="42" y="549"/>
                    <a:pt x="42" y="549"/>
                  </a:cubicBezTo>
                  <a:cubicBezTo>
                    <a:pt x="42" y="555"/>
                    <a:pt x="48" y="558"/>
                    <a:pt x="48" y="565"/>
                  </a:cubicBezTo>
                  <a:cubicBezTo>
                    <a:pt x="48" y="577"/>
                    <a:pt x="37" y="569"/>
                    <a:pt x="29" y="573"/>
                  </a:cubicBezTo>
                  <a:cubicBezTo>
                    <a:pt x="21" y="576"/>
                    <a:pt x="11" y="595"/>
                    <a:pt x="0" y="600"/>
                  </a:cubicBezTo>
                  <a:cubicBezTo>
                    <a:pt x="20" y="632"/>
                    <a:pt x="36" y="669"/>
                    <a:pt x="36" y="711"/>
                  </a:cubicBezTo>
                  <a:cubicBezTo>
                    <a:pt x="36" y="723"/>
                    <a:pt x="20" y="722"/>
                    <a:pt x="18" y="734"/>
                  </a:cubicBezTo>
                  <a:cubicBezTo>
                    <a:pt x="25" y="736"/>
                    <a:pt x="36" y="737"/>
                    <a:pt x="37" y="743"/>
                  </a:cubicBezTo>
                  <a:cubicBezTo>
                    <a:pt x="40" y="750"/>
                    <a:pt x="34" y="756"/>
                    <a:pt x="36" y="765"/>
                  </a:cubicBezTo>
                  <a:cubicBezTo>
                    <a:pt x="38" y="781"/>
                    <a:pt x="59" y="790"/>
                    <a:pt x="59" y="806"/>
                  </a:cubicBezTo>
                  <a:cubicBezTo>
                    <a:pt x="59" y="812"/>
                    <a:pt x="48" y="817"/>
                    <a:pt x="48" y="828"/>
                  </a:cubicBezTo>
                  <a:cubicBezTo>
                    <a:pt x="48" y="841"/>
                    <a:pt x="48" y="835"/>
                    <a:pt x="48" y="856"/>
                  </a:cubicBezTo>
                  <a:cubicBezTo>
                    <a:pt x="56" y="859"/>
                    <a:pt x="63" y="856"/>
                    <a:pt x="70" y="856"/>
                  </a:cubicBezTo>
                  <a:cubicBezTo>
                    <a:pt x="75" y="856"/>
                    <a:pt x="78" y="859"/>
                    <a:pt x="85" y="861"/>
                  </a:cubicBezTo>
                  <a:cubicBezTo>
                    <a:pt x="98" y="865"/>
                    <a:pt x="117" y="856"/>
                    <a:pt x="117" y="870"/>
                  </a:cubicBezTo>
                  <a:cubicBezTo>
                    <a:pt x="117" y="877"/>
                    <a:pt x="112" y="878"/>
                    <a:pt x="111" y="884"/>
                  </a:cubicBezTo>
                  <a:cubicBezTo>
                    <a:pt x="128" y="887"/>
                    <a:pt x="137" y="892"/>
                    <a:pt x="142" y="905"/>
                  </a:cubicBezTo>
                  <a:cubicBezTo>
                    <a:pt x="148" y="915"/>
                    <a:pt x="144" y="924"/>
                    <a:pt x="150" y="935"/>
                  </a:cubicBezTo>
                  <a:cubicBezTo>
                    <a:pt x="154" y="941"/>
                    <a:pt x="169" y="938"/>
                    <a:pt x="169" y="950"/>
                  </a:cubicBezTo>
                  <a:cubicBezTo>
                    <a:pt x="169" y="959"/>
                    <a:pt x="169" y="961"/>
                    <a:pt x="169" y="963"/>
                  </a:cubicBezTo>
                  <a:cubicBezTo>
                    <a:pt x="169" y="980"/>
                    <a:pt x="181" y="990"/>
                    <a:pt x="200" y="999"/>
                  </a:cubicBezTo>
                  <a:cubicBezTo>
                    <a:pt x="198" y="1009"/>
                    <a:pt x="193" y="1015"/>
                    <a:pt x="193" y="1026"/>
                  </a:cubicBezTo>
                  <a:cubicBezTo>
                    <a:pt x="193" y="1050"/>
                    <a:pt x="193" y="1060"/>
                    <a:pt x="193" y="1084"/>
                  </a:cubicBezTo>
                  <a:cubicBezTo>
                    <a:pt x="193" y="1092"/>
                    <a:pt x="193" y="1103"/>
                    <a:pt x="208" y="1103"/>
                  </a:cubicBezTo>
                  <a:cubicBezTo>
                    <a:pt x="234" y="1103"/>
                    <a:pt x="241" y="1068"/>
                    <a:pt x="262" y="1068"/>
                  </a:cubicBezTo>
                  <a:cubicBezTo>
                    <a:pt x="269" y="1068"/>
                    <a:pt x="271" y="1081"/>
                    <a:pt x="282" y="1081"/>
                  </a:cubicBezTo>
                  <a:cubicBezTo>
                    <a:pt x="285" y="1064"/>
                    <a:pt x="301" y="1055"/>
                    <a:pt x="305" y="1037"/>
                  </a:cubicBezTo>
                  <a:cubicBezTo>
                    <a:pt x="314" y="1004"/>
                    <a:pt x="303" y="984"/>
                    <a:pt x="342" y="984"/>
                  </a:cubicBezTo>
                  <a:cubicBezTo>
                    <a:pt x="369" y="984"/>
                    <a:pt x="362" y="1017"/>
                    <a:pt x="385" y="1017"/>
                  </a:cubicBezTo>
                  <a:cubicBezTo>
                    <a:pt x="394" y="1017"/>
                    <a:pt x="395" y="1014"/>
                    <a:pt x="396" y="1006"/>
                  </a:cubicBezTo>
                  <a:cubicBezTo>
                    <a:pt x="396" y="1006"/>
                    <a:pt x="396" y="1006"/>
                    <a:pt x="396" y="1006"/>
                  </a:cubicBezTo>
                  <a:cubicBezTo>
                    <a:pt x="409" y="1006"/>
                    <a:pt x="409" y="1006"/>
                    <a:pt x="409" y="1006"/>
                  </a:cubicBezTo>
                  <a:cubicBezTo>
                    <a:pt x="409" y="1006"/>
                    <a:pt x="409" y="1006"/>
                    <a:pt x="409" y="1006"/>
                  </a:cubicBezTo>
                  <a:cubicBezTo>
                    <a:pt x="417" y="1012"/>
                    <a:pt x="416" y="1020"/>
                    <a:pt x="420" y="1031"/>
                  </a:cubicBezTo>
                  <a:cubicBezTo>
                    <a:pt x="424" y="1039"/>
                    <a:pt x="440" y="1047"/>
                    <a:pt x="446" y="1053"/>
                  </a:cubicBezTo>
                  <a:cubicBezTo>
                    <a:pt x="465" y="1070"/>
                    <a:pt x="463" y="1108"/>
                    <a:pt x="500" y="1108"/>
                  </a:cubicBezTo>
                  <a:cubicBezTo>
                    <a:pt x="505" y="1101"/>
                    <a:pt x="512" y="1092"/>
                    <a:pt x="526" y="1092"/>
                  </a:cubicBezTo>
                  <a:cubicBezTo>
                    <a:pt x="553" y="1092"/>
                    <a:pt x="553" y="1092"/>
                    <a:pt x="574" y="1092"/>
                  </a:cubicBezTo>
                  <a:cubicBezTo>
                    <a:pt x="582" y="1092"/>
                    <a:pt x="590" y="1086"/>
                    <a:pt x="601" y="1086"/>
                  </a:cubicBezTo>
                  <a:cubicBezTo>
                    <a:pt x="613" y="1086"/>
                    <a:pt x="617" y="1100"/>
                    <a:pt x="631" y="1100"/>
                  </a:cubicBezTo>
                  <a:cubicBezTo>
                    <a:pt x="647" y="1100"/>
                    <a:pt x="656" y="1089"/>
                    <a:pt x="674" y="1089"/>
                  </a:cubicBezTo>
                  <a:cubicBezTo>
                    <a:pt x="692" y="1089"/>
                    <a:pt x="700" y="1075"/>
                    <a:pt x="709" y="1066"/>
                  </a:cubicBezTo>
                  <a:cubicBezTo>
                    <a:pt x="715" y="1060"/>
                    <a:pt x="730" y="1063"/>
                    <a:pt x="737" y="1057"/>
                  </a:cubicBezTo>
                  <a:cubicBezTo>
                    <a:pt x="758" y="1043"/>
                    <a:pt x="761" y="1023"/>
                    <a:pt x="784" y="1015"/>
                  </a:cubicBezTo>
                  <a:cubicBezTo>
                    <a:pt x="782" y="996"/>
                    <a:pt x="780" y="979"/>
                    <a:pt x="780" y="966"/>
                  </a:cubicBezTo>
                  <a:cubicBezTo>
                    <a:pt x="780" y="948"/>
                    <a:pt x="751" y="954"/>
                    <a:pt x="751" y="943"/>
                  </a:cubicBezTo>
                  <a:cubicBezTo>
                    <a:pt x="751" y="938"/>
                    <a:pt x="754" y="936"/>
                    <a:pt x="757" y="932"/>
                  </a:cubicBezTo>
                  <a:cubicBezTo>
                    <a:pt x="757" y="932"/>
                    <a:pt x="757" y="932"/>
                    <a:pt x="757" y="932"/>
                  </a:cubicBezTo>
                  <a:cubicBezTo>
                    <a:pt x="757" y="914"/>
                    <a:pt x="757" y="914"/>
                    <a:pt x="757" y="914"/>
                  </a:cubicBezTo>
                  <a:cubicBezTo>
                    <a:pt x="757" y="914"/>
                    <a:pt x="757" y="914"/>
                    <a:pt x="757" y="914"/>
                  </a:cubicBezTo>
                  <a:cubicBezTo>
                    <a:pt x="742" y="911"/>
                    <a:pt x="738" y="913"/>
                    <a:pt x="731" y="903"/>
                  </a:cubicBezTo>
                  <a:cubicBezTo>
                    <a:pt x="735" y="899"/>
                    <a:pt x="743" y="895"/>
                    <a:pt x="743" y="888"/>
                  </a:cubicBezTo>
                  <a:cubicBezTo>
                    <a:pt x="743" y="876"/>
                    <a:pt x="737" y="866"/>
                    <a:pt x="737" y="852"/>
                  </a:cubicBezTo>
                  <a:cubicBezTo>
                    <a:pt x="737" y="808"/>
                    <a:pt x="778" y="827"/>
                    <a:pt x="778" y="790"/>
                  </a:cubicBezTo>
                  <a:cubicBezTo>
                    <a:pt x="778" y="776"/>
                    <a:pt x="791" y="782"/>
                    <a:pt x="800" y="779"/>
                  </a:cubicBezTo>
                  <a:cubicBezTo>
                    <a:pt x="813" y="774"/>
                    <a:pt x="811" y="760"/>
                    <a:pt x="811" y="748"/>
                  </a:cubicBezTo>
                  <a:cubicBezTo>
                    <a:pt x="811" y="742"/>
                    <a:pt x="820" y="742"/>
                    <a:pt x="820" y="737"/>
                  </a:cubicBezTo>
                  <a:cubicBezTo>
                    <a:pt x="820" y="707"/>
                    <a:pt x="780" y="704"/>
                    <a:pt x="780" y="675"/>
                  </a:cubicBezTo>
                  <a:cubicBezTo>
                    <a:pt x="780" y="672"/>
                    <a:pt x="782" y="669"/>
                    <a:pt x="780" y="667"/>
                  </a:cubicBezTo>
                  <a:cubicBezTo>
                    <a:pt x="784" y="657"/>
                    <a:pt x="789" y="651"/>
                    <a:pt x="789" y="640"/>
                  </a:cubicBezTo>
                  <a:cubicBezTo>
                    <a:pt x="789" y="625"/>
                    <a:pt x="774" y="601"/>
                    <a:pt x="774" y="592"/>
                  </a:cubicBezTo>
                  <a:cubicBezTo>
                    <a:pt x="774" y="583"/>
                    <a:pt x="784" y="581"/>
                    <a:pt x="791" y="581"/>
                  </a:cubicBezTo>
                  <a:cubicBezTo>
                    <a:pt x="800" y="581"/>
                    <a:pt x="804" y="581"/>
                    <a:pt x="809" y="581"/>
                  </a:cubicBezTo>
                  <a:cubicBezTo>
                    <a:pt x="810" y="581"/>
                    <a:pt x="818" y="585"/>
                    <a:pt x="826" y="582"/>
                  </a:cubicBezTo>
                  <a:cubicBezTo>
                    <a:pt x="836" y="577"/>
                    <a:pt x="834" y="556"/>
                    <a:pt x="854" y="556"/>
                  </a:cubicBezTo>
                  <a:cubicBezTo>
                    <a:pt x="864" y="556"/>
                    <a:pt x="859" y="560"/>
                    <a:pt x="866" y="556"/>
                  </a:cubicBezTo>
                  <a:cubicBezTo>
                    <a:pt x="873" y="553"/>
                    <a:pt x="868" y="534"/>
                    <a:pt x="869" y="534"/>
                  </a:cubicBezTo>
                  <a:cubicBezTo>
                    <a:pt x="869" y="534"/>
                    <a:pt x="869" y="534"/>
                    <a:pt x="869" y="534"/>
                  </a:cubicBezTo>
                  <a:cubicBezTo>
                    <a:pt x="860" y="534"/>
                    <a:pt x="860" y="534"/>
                    <a:pt x="860" y="534"/>
                  </a:cubicBezTo>
                  <a:close/>
                </a:path>
              </a:pathLst>
            </a:custGeom>
            <a:solidFill>
              <a:srgbClr val="E6338D"/>
            </a:solid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13" name="Freeform 106"/>
            <p:cNvSpPr>
              <a:spLocks/>
            </p:cNvSpPr>
            <p:nvPr/>
          </p:nvSpPr>
          <p:spPr bwMode="auto">
            <a:xfrm>
              <a:off x="7040413" y="534080"/>
              <a:ext cx="1086788" cy="1422058"/>
            </a:xfrm>
            <a:custGeom>
              <a:avLst/>
              <a:gdLst>
                <a:gd name="T0" fmla="*/ 221 w 472"/>
                <a:gd name="T1" fmla="*/ 561 h 618"/>
                <a:gd name="T2" fmla="*/ 240 w 472"/>
                <a:gd name="T3" fmla="*/ 529 h 618"/>
                <a:gd name="T4" fmla="*/ 312 w 472"/>
                <a:gd name="T5" fmla="*/ 475 h 618"/>
                <a:gd name="T6" fmla="*/ 352 w 472"/>
                <a:gd name="T7" fmla="*/ 499 h 618"/>
                <a:gd name="T8" fmla="*/ 413 w 472"/>
                <a:gd name="T9" fmla="*/ 467 h 618"/>
                <a:gd name="T10" fmla="*/ 423 w 472"/>
                <a:gd name="T11" fmla="*/ 422 h 618"/>
                <a:gd name="T12" fmla="*/ 439 w 472"/>
                <a:gd name="T13" fmla="*/ 401 h 618"/>
                <a:gd name="T14" fmla="*/ 444 w 472"/>
                <a:gd name="T15" fmla="*/ 328 h 618"/>
                <a:gd name="T16" fmla="*/ 438 w 472"/>
                <a:gd name="T17" fmla="*/ 264 h 618"/>
                <a:gd name="T18" fmla="*/ 331 w 472"/>
                <a:gd name="T19" fmla="*/ 287 h 618"/>
                <a:gd name="T20" fmla="*/ 294 w 472"/>
                <a:gd name="T21" fmla="*/ 192 h 618"/>
                <a:gd name="T22" fmla="*/ 358 w 472"/>
                <a:gd name="T23" fmla="*/ 134 h 618"/>
                <a:gd name="T24" fmla="*/ 421 w 472"/>
                <a:gd name="T25" fmla="*/ 66 h 618"/>
                <a:gd name="T26" fmla="*/ 342 w 472"/>
                <a:gd name="T27" fmla="*/ 0 h 618"/>
                <a:gd name="T28" fmla="*/ 316 w 472"/>
                <a:gd name="T29" fmla="*/ 76 h 618"/>
                <a:gd name="T30" fmla="*/ 242 w 472"/>
                <a:gd name="T31" fmla="*/ 92 h 618"/>
                <a:gd name="T32" fmla="*/ 76 w 472"/>
                <a:gd name="T33" fmla="*/ 261 h 618"/>
                <a:gd name="T34" fmla="*/ 87 w 472"/>
                <a:gd name="T35" fmla="*/ 321 h 618"/>
                <a:gd name="T36" fmla="*/ 81 w 472"/>
                <a:gd name="T37" fmla="*/ 351 h 618"/>
                <a:gd name="T38" fmla="*/ 39 w 472"/>
                <a:gd name="T39" fmla="*/ 394 h 618"/>
                <a:gd name="T40" fmla="*/ 1 w 472"/>
                <a:gd name="T41" fmla="*/ 455 h 618"/>
                <a:gd name="T42" fmla="*/ 1 w 472"/>
                <a:gd name="T43" fmla="*/ 455 h 618"/>
                <a:gd name="T44" fmla="*/ 11 w 472"/>
                <a:gd name="T45" fmla="*/ 456 h 618"/>
                <a:gd name="T46" fmla="*/ 45 w 472"/>
                <a:gd name="T47" fmla="*/ 506 h 618"/>
                <a:gd name="T48" fmla="*/ 26 w 472"/>
                <a:gd name="T49" fmla="*/ 558 h 618"/>
                <a:gd name="T50" fmla="*/ 41 w 472"/>
                <a:gd name="T51" fmla="*/ 581 h 618"/>
                <a:gd name="T52" fmla="*/ 76 w 472"/>
                <a:gd name="T53" fmla="*/ 587 h 618"/>
                <a:gd name="T54" fmla="*/ 112 w 472"/>
                <a:gd name="T55" fmla="*/ 603 h 618"/>
                <a:gd name="T56" fmla="*/ 156 w 472"/>
                <a:gd name="T57" fmla="*/ 606 h 618"/>
                <a:gd name="T58" fmla="*/ 187 w 472"/>
                <a:gd name="T59" fmla="*/ 595 h 618"/>
                <a:gd name="T60" fmla="*/ 221 w 472"/>
                <a:gd name="T61" fmla="*/ 572 h 618"/>
                <a:gd name="T62" fmla="*/ 223 w 472"/>
                <a:gd name="T63" fmla="*/ 57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2" h="618">
                  <a:moveTo>
                    <a:pt x="223" y="572"/>
                  </a:moveTo>
                  <a:cubicBezTo>
                    <a:pt x="221" y="568"/>
                    <a:pt x="221" y="565"/>
                    <a:pt x="221" y="561"/>
                  </a:cubicBezTo>
                  <a:cubicBezTo>
                    <a:pt x="221" y="542"/>
                    <a:pt x="228" y="549"/>
                    <a:pt x="237" y="541"/>
                  </a:cubicBezTo>
                  <a:cubicBezTo>
                    <a:pt x="241" y="539"/>
                    <a:pt x="237" y="533"/>
                    <a:pt x="240" y="529"/>
                  </a:cubicBezTo>
                  <a:cubicBezTo>
                    <a:pt x="250" y="520"/>
                    <a:pt x="258" y="517"/>
                    <a:pt x="264" y="507"/>
                  </a:cubicBezTo>
                  <a:cubicBezTo>
                    <a:pt x="277" y="488"/>
                    <a:pt x="290" y="481"/>
                    <a:pt x="312" y="475"/>
                  </a:cubicBezTo>
                  <a:cubicBezTo>
                    <a:pt x="319" y="474"/>
                    <a:pt x="321" y="464"/>
                    <a:pt x="330" y="464"/>
                  </a:cubicBezTo>
                  <a:cubicBezTo>
                    <a:pt x="342" y="464"/>
                    <a:pt x="335" y="499"/>
                    <a:pt x="352" y="499"/>
                  </a:cubicBezTo>
                  <a:cubicBezTo>
                    <a:pt x="358" y="499"/>
                    <a:pt x="367" y="491"/>
                    <a:pt x="370" y="488"/>
                  </a:cubicBezTo>
                  <a:cubicBezTo>
                    <a:pt x="384" y="481"/>
                    <a:pt x="413" y="490"/>
                    <a:pt x="413" y="467"/>
                  </a:cubicBezTo>
                  <a:cubicBezTo>
                    <a:pt x="413" y="461"/>
                    <a:pt x="413" y="459"/>
                    <a:pt x="413" y="455"/>
                  </a:cubicBezTo>
                  <a:cubicBezTo>
                    <a:pt x="413" y="442"/>
                    <a:pt x="419" y="433"/>
                    <a:pt x="423" y="422"/>
                  </a:cubicBezTo>
                  <a:cubicBezTo>
                    <a:pt x="426" y="412"/>
                    <a:pt x="423" y="403"/>
                    <a:pt x="429" y="396"/>
                  </a:cubicBezTo>
                  <a:cubicBezTo>
                    <a:pt x="433" y="399"/>
                    <a:pt x="434" y="401"/>
                    <a:pt x="439" y="401"/>
                  </a:cubicBezTo>
                  <a:cubicBezTo>
                    <a:pt x="447" y="401"/>
                    <a:pt x="449" y="395"/>
                    <a:pt x="458" y="395"/>
                  </a:cubicBezTo>
                  <a:cubicBezTo>
                    <a:pt x="453" y="375"/>
                    <a:pt x="449" y="352"/>
                    <a:pt x="444" y="328"/>
                  </a:cubicBezTo>
                  <a:cubicBezTo>
                    <a:pt x="440" y="317"/>
                    <a:pt x="472" y="305"/>
                    <a:pt x="472" y="287"/>
                  </a:cubicBezTo>
                  <a:cubicBezTo>
                    <a:pt x="472" y="276"/>
                    <a:pt x="463" y="261"/>
                    <a:pt x="438" y="264"/>
                  </a:cubicBezTo>
                  <a:cubicBezTo>
                    <a:pt x="399" y="272"/>
                    <a:pt x="371" y="252"/>
                    <a:pt x="353" y="296"/>
                  </a:cubicBezTo>
                  <a:cubicBezTo>
                    <a:pt x="338" y="314"/>
                    <a:pt x="317" y="296"/>
                    <a:pt x="331" y="287"/>
                  </a:cubicBezTo>
                  <a:cubicBezTo>
                    <a:pt x="344" y="274"/>
                    <a:pt x="363" y="273"/>
                    <a:pt x="359" y="247"/>
                  </a:cubicBezTo>
                  <a:cubicBezTo>
                    <a:pt x="352" y="183"/>
                    <a:pt x="306" y="216"/>
                    <a:pt x="294" y="192"/>
                  </a:cubicBezTo>
                  <a:cubicBezTo>
                    <a:pt x="292" y="162"/>
                    <a:pt x="352" y="200"/>
                    <a:pt x="339" y="155"/>
                  </a:cubicBezTo>
                  <a:cubicBezTo>
                    <a:pt x="336" y="128"/>
                    <a:pt x="349" y="133"/>
                    <a:pt x="358" y="134"/>
                  </a:cubicBezTo>
                  <a:cubicBezTo>
                    <a:pt x="397" y="140"/>
                    <a:pt x="380" y="111"/>
                    <a:pt x="396" y="108"/>
                  </a:cubicBezTo>
                  <a:cubicBezTo>
                    <a:pt x="421" y="105"/>
                    <a:pt x="429" y="73"/>
                    <a:pt x="421" y="66"/>
                  </a:cubicBezTo>
                  <a:cubicBezTo>
                    <a:pt x="384" y="86"/>
                    <a:pt x="394" y="39"/>
                    <a:pt x="359" y="59"/>
                  </a:cubicBezTo>
                  <a:cubicBezTo>
                    <a:pt x="341" y="69"/>
                    <a:pt x="391" y="26"/>
                    <a:pt x="342" y="0"/>
                  </a:cubicBezTo>
                  <a:cubicBezTo>
                    <a:pt x="311" y="18"/>
                    <a:pt x="282" y="25"/>
                    <a:pt x="280" y="73"/>
                  </a:cubicBezTo>
                  <a:cubicBezTo>
                    <a:pt x="280" y="73"/>
                    <a:pt x="301" y="66"/>
                    <a:pt x="316" y="76"/>
                  </a:cubicBezTo>
                  <a:cubicBezTo>
                    <a:pt x="315" y="93"/>
                    <a:pt x="316" y="97"/>
                    <a:pt x="298" y="97"/>
                  </a:cubicBezTo>
                  <a:cubicBezTo>
                    <a:pt x="287" y="97"/>
                    <a:pt x="276" y="79"/>
                    <a:pt x="242" y="92"/>
                  </a:cubicBezTo>
                  <a:cubicBezTo>
                    <a:pt x="200" y="138"/>
                    <a:pt x="141" y="154"/>
                    <a:pt x="106" y="204"/>
                  </a:cubicBezTo>
                  <a:cubicBezTo>
                    <a:pt x="96" y="219"/>
                    <a:pt x="87" y="244"/>
                    <a:pt x="76" y="261"/>
                  </a:cubicBezTo>
                  <a:cubicBezTo>
                    <a:pt x="59" y="288"/>
                    <a:pt x="43" y="306"/>
                    <a:pt x="49" y="311"/>
                  </a:cubicBezTo>
                  <a:cubicBezTo>
                    <a:pt x="69" y="326"/>
                    <a:pt x="69" y="319"/>
                    <a:pt x="87" y="321"/>
                  </a:cubicBezTo>
                  <a:cubicBezTo>
                    <a:pt x="103" y="312"/>
                    <a:pt x="106" y="340"/>
                    <a:pt x="106" y="340"/>
                  </a:cubicBezTo>
                  <a:cubicBezTo>
                    <a:pt x="98" y="346"/>
                    <a:pt x="108" y="360"/>
                    <a:pt x="81" y="351"/>
                  </a:cubicBezTo>
                  <a:cubicBezTo>
                    <a:pt x="71" y="367"/>
                    <a:pt x="58" y="363"/>
                    <a:pt x="44" y="354"/>
                  </a:cubicBezTo>
                  <a:cubicBezTo>
                    <a:pt x="33" y="348"/>
                    <a:pt x="45" y="374"/>
                    <a:pt x="39" y="394"/>
                  </a:cubicBezTo>
                  <a:cubicBezTo>
                    <a:pt x="33" y="415"/>
                    <a:pt x="0" y="419"/>
                    <a:pt x="0" y="449"/>
                  </a:cubicBezTo>
                  <a:cubicBezTo>
                    <a:pt x="0" y="450"/>
                    <a:pt x="0" y="453"/>
                    <a:pt x="1" y="455"/>
                  </a:cubicBezTo>
                  <a:cubicBezTo>
                    <a:pt x="1" y="455"/>
                    <a:pt x="1" y="455"/>
                    <a:pt x="1" y="455"/>
                  </a:cubicBezTo>
                  <a:cubicBezTo>
                    <a:pt x="1" y="455"/>
                    <a:pt x="1" y="455"/>
                    <a:pt x="1" y="455"/>
                  </a:cubicBezTo>
                  <a:cubicBezTo>
                    <a:pt x="1" y="455"/>
                    <a:pt x="1" y="455"/>
                    <a:pt x="1" y="455"/>
                  </a:cubicBezTo>
                  <a:cubicBezTo>
                    <a:pt x="7" y="454"/>
                    <a:pt x="9" y="456"/>
                    <a:pt x="11" y="456"/>
                  </a:cubicBezTo>
                  <a:cubicBezTo>
                    <a:pt x="25" y="456"/>
                    <a:pt x="54" y="472"/>
                    <a:pt x="54" y="487"/>
                  </a:cubicBezTo>
                  <a:cubicBezTo>
                    <a:pt x="54" y="499"/>
                    <a:pt x="47" y="499"/>
                    <a:pt x="45" y="506"/>
                  </a:cubicBezTo>
                  <a:cubicBezTo>
                    <a:pt x="43" y="511"/>
                    <a:pt x="47" y="514"/>
                    <a:pt x="45" y="519"/>
                  </a:cubicBezTo>
                  <a:cubicBezTo>
                    <a:pt x="41" y="534"/>
                    <a:pt x="26" y="541"/>
                    <a:pt x="26" y="558"/>
                  </a:cubicBezTo>
                  <a:cubicBezTo>
                    <a:pt x="26" y="568"/>
                    <a:pt x="31" y="570"/>
                    <a:pt x="39" y="568"/>
                  </a:cubicBezTo>
                  <a:cubicBezTo>
                    <a:pt x="42" y="573"/>
                    <a:pt x="41" y="577"/>
                    <a:pt x="41" y="581"/>
                  </a:cubicBezTo>
                  <a:cubicBezTo>
                    <a:pt x="41" y="584"/>
                    <a:pt x="49" y="590"/>
                    <a:pt x="59" y="590"/>
                  </a:cubicBezTo>
                  <a:cubicBezTo>
                    <a:pt x="65" y="590"/>
                    <a:pt x="70" y="587"/>
                    <a:pt x="76" y="587"/>
                  </a:cubicBezTo>
                  <a:cubicBezTo>
                    <a:pt x="96" y="587"/>
                    <a:pt x="87" y="608"/>
                    <a:pt x="101" y="609"/>
                  </a:cubicBezTo>
                  <a:cubicBezTo>
                    <a:pt x="107" y="608"/>
                    <a:pt x="107" y="605"/>
                    <a:pt x="112" y="603"/>
                  </a:cubicBezTo>
                  <a:cubicBezTo>
                    <a:pt x="118" y="608"/>
                    <a:pt x="122" y="618"/>
                    <a:pt x="133" y="618"/>
                  </a:cubicBezTo>
                  <a:cubicBezTo>
                    <a:pt x="146" y="618"/>
                    <a:pt x="148" y="610"/>
                    <a:pt x="156" y="606"/>
                  </a:cubicBezTo>
                  <a:cubicBezTo>
                    <a:pt x="161" y="605"/>
                    <a:pt x="165" y="608"/>
                    <a:pt x="171" y="606"/>
                  </a:cubicBezTo>
                  <a:cubicBezTo>
                    <a:pt x="176" y="606"/>
                    <a:pt x="184" y="597"/>
                    <a:pt x="187" y="595"/>
                  </a:cubicBezTo>
                  <a:cubicBezTo>
                    <a:pt x="199" y="587"/>
                    <a:pt x="208" y="593"/>
                    <a:pt x="219" y="583"/>
                  </a:cubicBezTo>
                  <a:cubicBezTo>
                    <a:pt x="223" y="581"/>
                    <a:pt x="221" y="578"/>
                    <a:pt x="221" y="572"/>
                  </a:cubicBezTo>
                  <a:cubicBezTo>
                    <a:pt x="221" y="572"/>
                    <a:pt x="221" y="572"/>
                    <a:pt x="221" y="572"/>
                  </a:cubicBezTo>
                  <a:cubicBezTo>
                    <a:pt x="223" y="572"/>
                    <a:pt x="223" y="572"/>
                    <a:pt x="223" y="572"/>
                  </a:cubicBezTo>
                  <a:close/>
                </a:path>
              </a:pathLst>
            </a:custGeom>
            <a:solidFill>
              <a:srgbClr val="E6338D"/>
            </a:solid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14" name="Freeform 107"/>
            <p:cNvSpPr>
              <a:spLocks/>
            </p:cNvSpPr>
            <p:nvPr/>
          </p:nvSpPr>
          <p:spPr bwMode="auto">
            <a:xfrm>
              <a:off x="7547581" y="1443288"/>
              <a:ext cx="727367" cy="1346764"/>
            </a:xfrm>
            <a:custGeom>
              <a:avLst/>
              <a:gdLst>
                <a:gd name="T0" fmla="*/ 277 w 316"/>
                <a:gd name="T1" fmla="*/ 582 h 585"/>
                <a:gd name="T2" fmla="*/ 303 w 316"/>
                <a:gd name="T3" fmla="*/ 544 h 585"/>
                <a:gd name="T4" fmla="*/ 290 w 316"/>
                <a:gd name="T5" fmla="*/ 494 h 585"/>
                <a:gd name="T6" fmla="*/ 297 w 316"/>
                <a:gd name="T7" fmla="*/ 470 h 585"/>
                <a:gd name="T8" fmla="*/ 278 w 316"/>
                <a:gd name="T9" fmla="*/ 423 h 585"/>
                <a:gd name="T10" fmla="*/ 300 w 316"/>
                <a:gd name="T11" fmla="*/ 402 h 585"/>
                <a:gd name="T12" fmla="*/ 315 w 316"/>
                <a:gd name="T13" fmla="*/ 373 h 585"/>
                <a:gd name="T14" fmla="*/ 315 w 316"/>
                <a:gd name="T15" fmla="*/ 373 h 585"/>
                <a:gd name="T16" fmla="*/ 316 w 316"/>
                <a:gd name="T17" fmla="*/ 374 h 585"/>
                <a:gd name="T18" fmla="*/ 315 w 316"/>
                <a:gd name="T19" fmla="*/ 373 h 585"/>
                <a:gd name="T20" fmla="*/ 315 w 316"/>
                <a:gd name="T21" fmla="*/ 373 h 585"/>
                <a:gd name="T22" fmla="*/ 309 w 316"/>
                <a:gd name="T23" fmla="*/ 353 h 585"/>
                <a:gd name="T24" fmla="*/ 290 w 316"/>
                <a:gd name="T25" fmla="*/ 359 h 585"/>
                <a:gd name="T26" fmla="*/ 286 w 316"/>
                <a:gd name="T27" fmla="*/ 381 h 585"/>
                <a:gd name="T28" fmla="*/ 219 w 316"/>
                <a:gd name="T29" fmla="*/ 290 h 585"/>
                <a:gd name="T30" fmla="*/ 234 w 316"/>
                <a:gd name="T31" fmla="*/ 264 h 585"/>
                <a:gd name="T32" fmla="*/ 224 w 316"/>
                <a:gd name="T33" fmla="*/ 246 h 585"/>
                <a:gd name="T34" fmla="*/ 224 w 316"/>
                <a:gd name="T35" fmla="*/ 246 h 585"/>
                <a:gd name="T36" fmla="*/ 224 w 316"/>
                <a:gd name="T37" fmla="*/ 218 h 585"/>
                <a:gd name="T38" fmla="*/ 224 w 316"/>
                <a:gd name="T39" fmla="*/ 218 h 585"/>
                <a:gd name="T40" fmla="*/ 250 w 316"/>
                <a:gd name="T41" fmla="*/ 235 h 585"/>
                <a:gd name="T42" fmla="*/ 234 w 316"/>
                <a:gd name="T43" fmla="*/ 193 h 585"/>
                <a:gd name="T44" fmla="*/ 289 w 316"/>
                <a:gd name="T45" fmla="*/ 139 h 585"/>
                <a:gd name="T46" fmla="*/ 239 w 316"/>
                <a:gd name="T47" fmla="*/ 0 h 585"/>
                <a:gd name="T48" fmla="*/ 219 w 316"/>
                <a:gd name="T49" fmla="*/ 6 h 585"/>
                <a:gd name="T50" fmla="*/ 209 w 316"/>
                <a:gd name="T51" fmla="*/ 1 h 585"/>
                <a:gd name="T52" fmla="*/ 203 w 316"/>
                <a:gd name="T53" fmla="*/ 27 h 585"/>
                <a:gd name="T54" fmla="*/ 193 w 316"/>
                <a:gd name="T55" fmla="*/ 60 h 585"/>
                <a:gd name="T56" fmla="*/ 193 w 316"/>
                <a:gd name="T57" fmla="*/ 72 h 585"/>
                <a:gd name="T58" fmla="*/ 150 w 316"/>
                <a:gd name="T59" fmla="*/ 93 h 585"/>
                <a:gd name="T60" fmla="*/ 132 w 316"/>
                <a:gd name="T61" fmla="*/ 104 h 585"/>
                <a:gd name="T62" fmla="*/ 110 w 316"/>
                <a:gd name="T63" fmla="*/ 69 h 585"/>
                <a:gd name="T64" fmla="*/ 94 w 316"/>
                <a:gd name="T65" fmla="*/ 80 h 585"/>
                <a:gd name="T66" fmla="*/ 44 w 316"/>
                <a:gd name="T67" fmla="*/ 112 h 585"/>
                <a:gd name="T68" fmla="*/ 20 w 316"/>
                <a:gd name="T69" fmla="*/ 134 h 585"/>
                <a:gd name="T70" fmla="*/ 17 w 316"/>
                <a:gd name="T71" fmla="*/ 146 h 585"/>
                <a:gd name="T72" fmla="*/ 1 w 316"/>
                <a:gd name="T73" fmla="*/ 166 h 585"/>
                <a:gd name="T74" fmla="*/ 1 w 316"/>
                <a:gd name="T75" fmla="*/ 177 h 585"/>
                <a:gd name="T76" fmla="*/ 20 w 316"/>
                <a:gd name="T77" fmla="*/ 178 h 585"/>
                <a:gd name="T78" fmla="*/ 22 w 316"/>
                <a:gd name="T79" fmla="*/ 195 h 585"/>
                <a:gd name="T80" fmla="*/ 41 w 316"/>
                <a:gd name="T81" fmla="*/ 203 h 585"/>
                <a:gd name="T82" fmla="*/ 41 w 316"/>
                <a:gd name="T83" fmla="*/ 203 h 585"/>
                <a:gd name="T84" fmla="*/ 63 w 316"/>
                <a:gd name="T85" fmla="*/ 221 h 585"/>
                <a:gd name="T86" fmla="*/ 63 w 316"/>
                <a:gd name="T87" fmla="*/ 221 h 585"/>
                <a:gd name="T88" fmla="*/ 89 w 316"/>
                <a:gd name="T89" fmla="*/ 239 h 585"/>
                <a:gd name="T90" fmla="*/ 105 w 316"/>
                <a:gd name="T91" fmla="*/ 263 h 585"/>
                <a:gd name="T92" fmla="*/ 113 w 316"/>
                <a:gd name="T93" fmla="*/ 259 h 585"/>
                <a:gd name="T94" fmla="*/ 122 w 316"/>
                <a:gd name="T95" fmla="*/ 267 h 585"/>
                <a:gd name="T96" fmla="*/ 133 w 316"/>
                <a:gd name="T97" fmla="*/ 259 h 585"/>
                <a:gd name="T98" fmla="*/ 96 w 316"/>
                <a:gd name="T99" fmla="*/ 226 h 585"/>
                <a:gd name="T100" fmla="*/ 126 w 316"/>
                <a:gd name="T101" fmla="*/ 184 h 585"/>
                <a:gd name="T102" fmla="*/ 167 w 316"/>
                <a:gd name="T103" fmla="*/ 261 h 585"/>
                <a:gd name="T104" fmla="*/ 191 w 316"/>
                <a:gd name="T105" fmla="*/ 369 h 585"/>
                <a:gd name="T106" fmla="*/ 214 w 316"/>
                <a:gd name="T107" fmla="*/ 435 h 585"/>
                <a:gd name="T108" fmla="*/ 228 w 316"/>
                <a:gd name="T109" fmla="*/ 510 h 585"/>
                <a:gd name="T110" fmla="*/ 270 w 316"/>
                <a:gd name="T111" fmla="*/ 585 h 585"/>
                <a:gd name="T112" fmla="*/ 270 w 316"/>
                <a:gd name="T113" fmla="*/ 585 h 585"/>
                <a:gd name="T114" fmla="*/ 277 w 316"/>
                <a:gd name="T115" fmla="*/ 58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6" h="585">
                  <a:moveTo>
                    <a:pt x="277" y="582"/>
                  </a:moveTo>
                  <a:cubicBezTo>
                    <a:pt x="286" y="574"/>
                    <a:pt x="303" y="557"/>
                    <a:pt x="303" y="544"/>
                  </a:cubicBezTo>
                  <a:cubicBezTo>
                    <a:pt x="303" y="521"/>
                    <a:pt x="290" y="513"/>
                    <a:pt x="290" y="494"/>
                  </a:cubicBezTo>
                  <a:cubicBezTo>
                    <a:pt x="290" y="486"/>
                    <a:pt x="297" y="480"/>
                    <a:pt x="297" y="470"/>
                  </a:cubicBezTo>
                  <a:cubicBezTo>
                    <a:pt x="297" y="455"/>
                    <a:pt x="278" y="441"/>
                    <a:pt x="278" y="423"/>
                  </a:cubicBezTo>
                  <a:cubicBezTo>
                    <a:pt x="278" y="412"/>
                    <a:pt x="293" y="408"/>
                    <a:pt x="300" y="402"/>
                  </a:cubicBezTo>
                  <a:cubicBezTo>
                    <a:pt x="309" y="396"/>
                    <a:pt x="311" y="384"/>
                    <a:pt x="315" y="373"/>
                  </a:cubicBezTo>
                  <a:cubicBezTo>
                    <a:pt x="315" y="373"/>
                    <a:pt x="315" y="373"/>
                    <a:pt x="315" y="373"/>
                  </a:cubicBezTo>
                  <a:cubicBezTo>
                    <a:pt x="316" y="374"/>
                    <a:pt x="316" y="374"/>
                    <a:pt x="316" y="374"/>
                  </a:cubicBezTo>
                  <a:cubicBezTo>
                    <a:pt x="315" y="373"/>
                    <a:pt x="315" y="373"/>
                    <a:pt x="315" y="373"/>
                  </a:cubicBezTo>
                  <a:cubicBezTo>
                    <a:pt x="315" y="373"/>
                    <a:pt x="315" y="373"/>
                    <a:pt x="315" y="373"/>
                  </a:cubicBezTo>
                  <a:cubicBezTo>
                    <a:pt x="313" y="369"/>
                    <a:pt x="310" y="363"/>
                    <a:pt x="309" y="353"/>
                  </a:cubicBezTo>
                  <a:cubicBezTo>
                    <a:pt x="309" y="353"/>
                    <a:pt x="300" y="341"/>
                    <a:pt x="290" y="359"/>
                  </a:cubicBezTo>
                  <a:cubicBezTo>
                    <a:pt x="286" y="365"/>
                    <a:pt x="303" y="384"/>
                    <a:pt x="286" y="381"/>
                  </a:cubicBezTo>
                  <a:cubicBezTo>
                    <a:pt x="270" y="376"/>
                    <a:pt x="241" y="314"/>
                    <a:pt x="219" y="290"/>
                  </a:cubicBezTo>
                  <a:cubicBezTo>
                    <a:pt x="206" y="275"/>
                    <a:pt x="218" y="267"/>
                    <a:pt x="234" y="264"/>
                  </a:cubicBezTo>
                  <a:cubicBezTo>
                    <a:pt x="236" y="257"/>
                    <a:pt x="234" y="253"/>
                    <a:pt x="224" y="246"/>
                  </a:cubicBezTo>
                  <a:cubicBezTo>
                    <a:pt x="224" y="246"/>
                    <a:pt x="224" y="246"/>
                    <a:pt x="224" y="246"/>
                  </a:cubicBezTo>
                  <a:cubicBezTo>
                    <a:pt x="224" y="218"/>
                    <a:pt x="224" y="218"/>
                    <a:pt x="224" y="218"/>
                  </a:cubicBezTo>
                  <a:cubicBezTo>
                    <a:pt x="224" y="218"/>
                    <a:pt x="224" y="218"/>
                    <a:pt x="224" y="218"/>
                  </a:cubicBezTo>
                  <a:cubicBezTo>
                    <a:pt x="229" y="207"/>
                    <a:pt x="243" y="235"/>
                    <a:pt x="250" y="235"/>
                  </a:cubicBezTo>
                  <a:cubicBezTo>
                    <a:pt x="265" y="231"/>
                    <a:pt x="234" y="207"/>
                    <a:pt x="234" y="193"/>
                  </a:cubicBezTo>
                  <a:cubicBezTo>
                    <a:pt x="235" y="123"/>
                    <a:pt x="295" y="147"/>
                    <a:pt x="289" y="139"/>
                  </a:cubicBezTo>
                  <a:cubicBezTo>
                    <a:pt x="276" y="122"/>
                    <a:pt x="257" y="74"/>
                    <a:pt x="239" y="0"/>
                  </a:cubicBezTo>
                  <a:cubicBezTo>
                    <a:pt x="230" y="0"/>
                    <a:pt x="227" y="6"/>
                    <a:pt x="219" y="6"/>
                  </a:cubicBezTo>
                  <a:cubicBezTo>
                    <a:pt x="214" y="6"/>
                    <a:pt x="213" y="4"/>
                    <a:pt x="209" y="1"/>
                  </a:cubicBezTo>
                  <a:cubicBezTo>
                    <a:pt x="203" y="8"/>
                    <a:pt x="206" y="17"/>
                    <a:pt x="203" y="27"/>
                  </a:cubicBezTo>
                  <a:cubicBezTo>
                    <a:pt x="199" y="38"/>
                    <a:pt x="193" y="47"/>
                    <a:pt x="193" y="60"/>
                  </a:cubicBezTo>
                  <a:cubicBezTo>
                    <a:pt x="193" y="64"/>
                    <a:pt x="193" y="66"/>
                    <a:pt x="193" y="72"/>
                  </a:cubicBezTo>
                  <a:cubicBezTo>
                    <a:pt x="193" y="95"/>
                    <a:pt x="164" y="86"/>
                    <a:pt x="150" y="93"/>
                  </a:cubicBezTo>
                  <a:cubicBezTo>
                    <a:pt x="147" y="96"/>
                    <a:pt x="138" y="104"/>
                    <a:pt x="132" y="104"/>
                  </a:cubicBezTo>
                  <a:cubicBezTo>
                    <a:pt x="115" y="104"/>
                    <a:pt x="122" y="69"/>
                    <a:pt x="110" y="69"/>
                  </a:cubicBezTo>
                  <a:cubicBezTo>
                    <a:pt x="101" y="69"/>
                    <a:pt x="100" y="77"/>
                    <a:pt x="94" y="80"/>
                  </a:cubicBezTo>
                  <a:cubicBezTo>
                    <a:pt x="72" y="86"/>
                    <a:pt x="57" y="93"/>
                    <a:pt x="44" y="112"/>
                  </a:cubicBezTo>
                  <a:cubicBezTo>
                    <a:pt x="38" y="122"/>
                    <a:pt x="30" y="125"/>
                    <a:pt x="20" y="134"/>
                  </a:cubicBezTo>
                  <a:cubicBezTo>
                    <a:pt x="17" y="138"/>
                    <a:pt x="21" y="144"/>
                    <a:pt x="17" y="146"/>
                  </a:cubicBezTo>
                  <a:cubicBezTo>
                    <a:pt x="8" y="154"/>
                    <a:pt x="1" y="147"/>
                    <a:pt x="1" y="166"/>
                  </a:cubicBezTo>
                  <a:cubicBezTo>
                    <a:pt x="1" y="170"/>
                    <a:pt x="0" y="175"/>
                    <a:pt x="1" y="177"/>
                  </a:cubicBezTo>
                  <a:cubicBezTo>
                    <a:pt x="5" y="178"/>
                    <a:pt x="15" y="177"/>
                    <a:pt x="20" y="178"/>
                  </a:cubicBezTo>
                  <a:cubicBezTo>
                    <a:pt x="26" y="181"/>
                    <a:pt x="22" y="189"/>
                    <a:pt x="22" y="195"/>
                  </a:cubicBezTo>
                  <a:cubicBezTo>
                    <a:pt x="24" y="203"/>
                    <a:pt x="33" y="203"/>
                    <a:pt x="41" y="203"/>
                  </a:cubicBezTo>
                  <a:cubicBezTo>
                    <a:pt x="41" y="203"/>
                    <a:pt x="41" y="203"/>
                    <a:pt x="41" y="203"/>
                  </a:cubicBezTo>
                  <a:cubicBezTo>
                    <a:pt x="63" y="221"/>
                    <a:pt x="63" y="221"/>
                    <a:pt x="63" y="221"/>
                  </a:cubicBezTo>
                  <a:cubicBezTo>
                    <a:pt x="63" y="221"/>
                    <a:pt x="63" y="221"/>
                    <a:pt x="63" y="221"/>
                  </a:cubicBezTo>
                  <a:cubicBezTo>
                    <a:pt x="63" y="241"/>
                    <a:pt x="74" y="236"/>
                    <a:pt x="89" y="239"/>
                  </a:cubicBezTo>
                  <a:cubicBezTo>
                    <a:pt x="101" y="240"/>
                    <a:pt x="99" y="263"/>
                    <a:pt x="105" y="263"/>
                  </a:cubicBezTo>
                  <a:cubicBezTo>
                    <a:pt x="110" y="263"/>
                    <a:pt x="110" y="259"/>
                    <a:pt x="113" y="259"/>
                  </a:cubicBezTo>
                  <a:cubicBezTo>
                    <a:pt x="113" y="263"/>
                    <a:pt x="118" y="267"/>
                    <a:pt x="122" y="267"/>
                  </a:cubicBezTo>
                  <a:cubicBezTo>
                    <a:pt x="127" y="267"/>
                    <a:pt x="131" y="262"/>
                    <a:pt x="133" y="259"/>
                  </a:cubicBezTo>
                  <a:cubicBezTo>
                    <a:pt x="126" y="239"/>
                    <a:pt x="96" y="227"/>
                    <a:pt x="96" y="226"/>
                  </a:cubicBezTo>
                  <a:cubicBezTo>
                    <a:pt x="96" y="216"/>
                    <a:pt x="110" y="182"/>
                    <a:pt x="126" y="184"/>
                  </a:cubicBezTo>
                  <a:cubicBezTo>
                    <a:pt x="100" y="237"/>
                    <a:pt x="160" y="243"/>
                    <a:pt x="167" y="261"/>
                  </a:cubicBezTo>
                  <a:cubicBezTo>
                    <a:pt x="183" y="299"/>
                    <a:pt x="165" y="311"/>
                    <a:pt x="191" y="369"/>
                  </a:cubicBezTo>
                  <a:cubicBezTo>
                    <a:pt x="198" y="384"/>
                    <a:pt x="208" y="412"/>
                    <a:pt x="214" y="435"/>
                  </a:cubicBezTo>
                  <a:cubicBezTo>
                    <a:pt x="231" y="491"/>
                    <a:pt x="193" y="487"/>
                    <a:pt x="228" y="510"/>
                  </a:cubicBezTo>
                  <a:cubicBezTo>
                    <a:pt x="247" y="524"/>
                    <a:pt x="224" y="544"/>
                    <a:pt x="270" y="585"/>
                  </a:cubicBezTo>
                  <a:cubicBezTo>
                    <a:pt x="270" y="585"/>
                    <a:pt x="270" y="585"/>
                    <a:pt x="270" y="585"/>
                  </a:cubicBezTo>
                  <a:cubicBezTo>
                    <a:pt x="277" y="582"/>
                    <a:pt x="277" y="582"/>
                    <a:pt x="277" y="582"/>
                  </a:cubicBezTo>
                  <a:close/>
                </a:path>
              </a:pathLst>
            </a:custGeom>
            <a:solidFill>
              <a:srgbClr val="E6338D"/>
            </a:solid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grpSp>
          <p:nvGrpSpPr>
            <p:cNvPr id="15" name="Группа 14"/>
            <p:cNvGrpSpPr/>
            <p:nvPr/>
          </p:nvGrpSpPr>
          <p:grpSpPr>
            <a:xfrm>
              <a:off x="6919660" y="2106725"/>
              <a:ext cx="1900812" cy="3142451"/>
              <a:chOff x="6919660" y="2106725"/>
              <a:chExt cx="1900812" cy="3142451"/>
            </a:xfrm>
            <a:grpFill/>
          </p:grpSpPr>
          <p:sp>
            <p:nvSpPr>
              <p:cNvPr id="16" name="Freeform 9"/>
              <p:cNvSpPr>
                <a:spLocks/>
              </p:cNvSpPr>
              <p:nvPr/>
            </p:nvSpPr>
            <p:spPr bwMode="auto">
              <a:xfrm>
                <a:off x="6919660" y="2764481"/>
                <a:ext cx="1157819" cy="1964742"/>
              </a:xfrm>
              <a:custGeom>
                <a:avLst/>
                <a:gdLst>
                  <a:gd name="T0" fmla="*/ 246 w 503"/>
                  <a:gd name="T1" fmla="*/ 761 h 853"/>
                  <a:gd name="T2" fmla="*/ 247 w 503"/>
                  <a:gd name="T3" fmla="*/ 761 h 853"/>
                  <a:gd name="T4" fmla="*/ 203 w 503"/>
                  <a:gd name="T5" fmla="*/ 726 h 853"/>
                  <a:gd name="T6" fmla="*/ 180 w 503"/>
                  <a:gd name="T7" fmla="*/ 695 h 853"/>
                  <a:gd name="T8" fmla="*/ 178 w 503"/>
                  <a:gd name="T9" fmla="*/ 665 h 853"/>
                  <a:gd name="T10" fmla="*/ 196 w 503"/>
                  <a:gd name="T11" fmla="*/ 629 h 853"/>
                  <a:gd name="T12" fmla="*/ 193 w 503"/>
                  <a:gd name="T13" fmla="*/ 591 h 853"/>
                  <a:gd name="T14" fmla="*/ 198 w 503"/>
                  <a:gd name="T15" fmla="*/ 583 h 853"/>
                  <a:gd name="T16" fmla="*/ 218 w 503"/>
                  <a:gd name="T17" fmla="*/ 583 h 853"/>
                  <a:gd name="T18" fmla="*/ 207 w 503"/>
                  <a:gd name="T19" fmla="*/ 528 h 853"/>
                  <a:gd name="T20" fmla="*/ 176 w 503"/>
                  <a:gd name="T21" fmla="*/ 551 h 853"/>
                  <a:gd name="T22" fmla="*/ 153 w 503"/>
                  <a:gd name="T23" fmla="*/ 583 h 853"/>
                  <a:gd name="T24" fmla="*/ 116 w 503"/>
                  <a:gd name="T25" fmla="*/ 577 h 853"/>
                  <a:gd name="T26" fmla="*/ 89 w 503"/>
                  <a:gd name="T27" fmla="*/ 574 h 853"/>
                  <a:gd name="T28" fmla="*/ 92 w 503"/>
                  <a:gd name="T29" fmla="*/ 540 h 853"/>
                  <a:gd name="T30" fmla="*/ 107 w 503"/>
                  <a:gd name="T31" fmla="*/ 492 h 853"/>
                  <a:gd name="T32" fmla="*/ 62 w 503"/>
                  <a:gd name="T33" fmla="*/ 500 h 853"/>
                  <a:gd name="T34" fmla="*/ 53 w 503"/>
                  <a:gd name="T35" fmla="*/ 500 h 853"/>
                  <a:gd name="T36" fmla="*/ 49 w 503"/>
                  <a:gd name="T37" fmla="*/ 451 h 853"/>
                  <a:gd name="T38" fmla="*/ 26 w 503"/>
                  <a:gd name="T39" fmla="*/ 417 h 853"/>
                  <a:gd name="T40" fmla="*/ 26 w 503"/>
                  <a:gd name="T41" fmla="*/ 399 h 853"/>
                  <a:gd name="T42" fmla="*/ 0 w 503"/>
                  <a:gd name="T43" fmla="*/ 388 h 853"/>
                  <a:gd name="T44" fmla="*/ 6 w 503"/>
                  <a:gd name="T45" fmla="*/ 337 h 853"/>
                  <a:gd name="T46" fmla="*/ 69 w 503"/>
                  <a:gd name="T47" fmla="*/ 264 h 853"/>
                  <a:gd name="T48" fmla="*/ 89 w 503"/>
                  <a:gd name="T49" fmla="*/ 222 h 853"/>
                  <a:gd name="T50" fmla="*/ 49 w 503"/>
                  <a:gd name="T51" fmla="*/ 152 h 853"/>
                  <a:gd name="T52" fmla="*/ 43 w 503"/>
                  <a:gd name="T53" fmla="*/ 77 h 853"/>
                  <a:gd name="T54" fmla="*/ 78 w 503"/>
                  <a:gd name="T55" fmla="*/ 66 h 853"/>
                  <a:gd name="T56" fmla="*/ 123 w 503"/>
                  <a:gd name="T57" fmla="*/ 41 h 853"/>
                  <a:gd name="T58" fmla="*/ 138 w 503"/>
                  <a:gd name="T59" fmla="*/ 18 h 853"/>
                  <a:gd name="T60" fmla="*/ 203 w 503"/>
                  <a:gd name="T61" fmla="*/ 38 h 853"/>
                  <a:gd name="T62" fmla="*/ 210 w 503"/>
                  <a:gd name="T63" fmla="*/ 67 h 853"/>
                  <a:gd name="T64" fmla="*/ 237 w 503"/>
                  <a:gd name="T65" fmla="*/ 61 h 853"/>
                  <a:gd name="T66" fmla="*/ 263 w 503"/>
                  <a:gd name="T67" fmla="*/ 77 h 853"/>
                  <a:gd name="T68" fmla="*/ 219 w 503"/>
                  <a:gd name="T69" fmla="*/ 123 h 853"/>
                  <a:gd name="T70" fmla="*/ 187 w 503"/>
                  <a:gd name="T71" fmla="*/ 288 h 853"/>
                  <a:gd name="T72" fmla="*/ 187 w 503"/>
                  <a:gd name="T73" fmla="*/ 467 h 853"/>
                  <a:gd name="T74" fmla="*/ 245 w 503"/>
                  <a:gd name="T75" fmla="*/ 452 h 853"/>
                  <a:gd name="T76" fmla="*/ 274 w 503"/>
                  <a:gd name="T77" fmla="*/ 419 h 853"/>
                  <a:gd name="T78" fmla="*/ 365 w 503"/>
                  <a:gd name="T79" fmla="*/ 432 h 853"/>
                  <a:gd name="T80" fmla="*/ 492 w 503"/>
                  <a:gd name="T81" fmla="*/ 613 h 853"/>
                  <a:gd name="T82" fmla="*/ 485 w 503"/>
                  <a:gd name="T83" fmla="*/ 694 h 853"/>
                  <a:gd name="T84" fmla="*/ 454 w 503"/>
                  <a:gd name="T85" fmla="*/ 663 h 853"/>
                  <a:gd name="T86" fmla="*/ 433 w 503"/>
                  <a:gd name="T87" fmla="*/ 693 h 853"/>
                  <a:gd name="T88" fmla="*/ 455 w 503"/>
                  <a:gd name="T89" fmla="*/ 703 h 853"/>
                  <a:gd name="T90" fmla="*/ 470 w 503"/>
                  <a:gd name="T91" fmla="*/ 703 h 853"/>
                  <a:gd name="T92" fmla="*/ 470 w 503"/>
                  <a:gd name="T93" fmla="*/ 722 h 853"/>
                  <a:gd name="T94" fmla="*/ 461 w 503"/>
                  <a:gd name="T95" fmla="*/ 754 h 853"/>
                  <a:gd name="T96" fmla="*/ 394 w 503"/>
                  <a:gd name="T97" fmla="*/ 799 h 853"/>
                  <a:gd name="T98" fmla="*/ 385 w 503"/>
                  <a:gd name="T99" fmla="*/ 823 h 853"/>
                  <a:gd name="T100" fmla="*/ 385 w 503"/>
                  <a:gd name="T101" fmla="*/ 822 h 853"/>
                  <a:gd name="T102" fmla="*/ 380 w 503"/>
                  <a:gd name="T103" fmla="*/ 762 h 853"/>
                  <a:gd name="T104" fmla="*/ 351 w 503"/>
                  <a:gd name="T105" fmla="*/ 738 h 853"/>
                  <a:gd name="T106" fmla="*/ 257 w 503"/>
                  <a:gd name="T107" fmla="*/ 831 h 853"/>
                  <a:gd name="T108" fmla="*/ 239 w 503"/>
                  <a:gd name="T109" fmla="*/ 781 h 853"/>
                  <a:gd name="T110" fmla="*/ 246 w 503"/>
                  <a:gd name="T111" fmla="*/ 761 h 853"/>
                  <a:gd name="T112" fmla="*/ 246 w 503"/>
                  <a:gd name="T113" fmla="*/ 76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3" h="853">
                    <a:moveTo>
                      <a:pt x="246" y="761"/>
                    </a:moveTo>
                    <a:cubicBezTo>
                      <a:pt x="246" y="761"/>
                      <a:pt x="246" y="761"/>
                      <a:pt x="246" y="761"/>
                    </a:cubicBezTo>
                    <a:cubicBezTo>
                      <a:pt x="247" y="761"/>
                      <a:pt x="247" y="761"/>
                      <a:pt x="247" y="761"/>
                    </a:cubicBezTo>
                    <a:cubicBezTo>
                      <a:pt x="247" y="761"/>
                      <a:pt x="247" y="761"/>
                      <a:pt x="247" y="761"/>
                    </a:cubicBezTo>
                    <a:cubicBezTo>
                      <a:pt x="228" y="761"/>
                      <a:pt x="229" y="726"/>
                      <a:pt x="210" y="726"/>
                    </a:cubicBezTo>
                    <a:cubicBezTo>
                      <a:pt x="207" y="726"/>
                      <a:pt x="208" y="726"/>
                      <a:pt x="203" y="726"/>
                    </a:cubicBezTo>
                    <a:cubicBezTo>
                      <a:pt x="198" y="726"/>
                      <a:pt x="197" y="721"/>
                      <a:pt x="196" y="717"/>
                    </a:cubicBezTo>
                    <a:cubicBezTo>
                      <a:pt x="182" y="721"/>
                      <a:pt x="180" y="709"/>
                      <a:pt x="180" y="695"/>
                    </a:cubicBezTo>
                    <a:cubicBezTo>
                      <a:pt x="180" y="686"/>
                      <a:pt x="185" y="681"/>
                      <a:pt x="187" y="674"/>
                    </a:cubicBezTo>
                    <a:cubicBezTo>
                      <a:pt x="183" y="673"/>
                      <a:pt x="178" y="671"/>
                      <a:pt x="178" y="665"/>
                    </a:cubicBezTo>
                    <a:cubicBezTo>
                      <a:pt x="178" y="657"/>
                      <a:pt x="194" y="649"/>
                      <a:pt x="196" y="636"/>
                    </a:cubicBezTo>
                    <a:cubicBezTo>
                      <a:pt x="196" y="635"/>
                      <a:pt x="196" y="633"/>
                      <a:pt x="196" y="629"/>
                    </a:cubicBezTo>
                    <a:cubicBezTo>
                      <a:pt x="196" y="618"/>
                      <a:pt x="208" y="615"/>
                      <a:pt x="208" y="607"/>
                    </a:cubicBezTo>
                    <a:cubicBezTo>
                      <a:pt x="208" y="597"/>
                      <a:pt x="193" y="603"/>
                      <a:pt x="193" y="591"/>
                    </a:cubicBezTo>
                    <a:cubicBezTo>
                      <a:pt x="193" y="588"/>
                      <a:pt x="196" y="585"/>
                      <a:pt x="198" y="583"/>
                    </a:cubicBezTo>
                    <a:cubicBezTo>
                      <a:pt x="198" y="583"/>
                      <a:pt x="198" y="583"/>
                      <a:pt x="198" y="583"/>
                    </a:cubicBezTo>
                    <a:cubicBezTo>
                      <a:pt x="218" y="583"/>
                      <a:pt x="218" y="583"/>
                      <a:pt x="218" y="583"/>
                    </a:cubicBezTo>
                    <a:cubicBezTo>
                      <a:pt x="218" y="583"/>
                      <a:pt x="218" y="583"/>
                      <a:pt x="218" y="583"/>
                    </a:cubicBezTo>
                    <a:cubicBezTo>
                      <a:pt x="223" y="581"/>
                      <a:pt x="233" y="580"/>
                      <a:pt x="233" y="572"/>
                    </a:cubicBezTo>
                    <a:cubicBezTo>
                      <a:pt x="233" y="563"/>
                      <a:pt x="214" y="528"/>
                      <a:pt x="207" y="528"/>
                    </a:cubicBezTo>
                    <a:cubicBezTo>
                      <a:pt x="198" y="528"/>
                      <a:pt x="196" y="538"/>
                      <a:pt x="191" y="542"/>
                    </a:cubicBezTo>
                    <a:cubicBezTo>
                      <a:pt x="186" y="546"/>
                      <a:pt x="180" y="545"/>
                      <a:pt x="176" y="551"/>
                    </a:cubicBezTo>
                    <a:cubicBezTo>
                      <a:pt x="171" y="558"/>
                      <a:pt x="172" y="570"/>
                      <a:pt x="165" y="576"/>
                    </a:cubicBezTo>
                    <a:cubicBezTo>
                      <a:pt x="161" y="579"/>
                      <a:pt x="156" y="579"/>
                      <a:pt x="153" y="583"/>
                    </a:cubicBezTo>
                    <a:cubicBezTo>
                      <a:pt x="149" y="586"/>
                      <a:pt x="149" y="592"/>
                      <a:pt x="143" y="592"/>
                    </a:cubicBezTo>
                    <a:cubicBezTo>
                      <a:pt x="128" y="592"/>
                      <a:pt x="130" y="577"/>
                      <a:pt x="116" y="577"/>
                    </a:cubicBezTo>
                    <a:cubicBezTo>
                      <a:pt x="110" y="577"/>
                      <a:pt x="108" y="583"/>
                      <a:pt x="101" y="583"/>
                    </a:cubicBezTo>
                    <a:cubicBezTo>
                      <a:pt x="95" y="583"/>
                      <a:pt x="89" y="580"/>
                      <a:pt x="89" y="574"/>
                    </a:cubicBezTo>
                    <a:cubicBezTo>
                      <a:pt x="89" y="565"/>
                      <a:pt x="97" y="561"/>
                      <a:pt x="97" y="553"/>
                    </a:cubicBezTo>
                    <a:cubicBezTo>
                      <a:pt x="97" y="548"/>
                      <a:pt x="92" y="546"/>
                      <a:pt x="92" y="540"/>
                    </a:cubicBezTo>
                    <a:cubicBezTo>
                      <a:pt x="92" y="537"/>
                      <a:pt x="97" y="535"/>
                      <a:pt x="98" y="532"/>
                    </a:cubicBezTo>
                    <a:cubicBezTo>
                      <a:pt x="102" y="519"/>
                      <a:pt x="107" y="506"/>
                      <a:pt x="107" y="492"/>
                    </a:cubicBezTo>
                    <a:cubicBezTo>
                      <a:pt x="107" y="483"/>
                      <a:pt x="105" y="479"/>
                      <a:pt x="94" y="479"/>
                    </a:cubicBezTo>
                    <a:cubicBezTo>
                      <a:pt x="78" y="479"/>
                      <a:pt x="70" y="490"/>
                      <a:pt x="62" y="500"/>
                    </a:cubicBezTo>
                    <a:cubicBezTo>
                      <a:pt x="62" y="500"/>
                      <a:pt x="62" y="500"/>
                      <a:pt x="62" y="500"/>
                    </a:cubicBezTo>
                    <a:cubicBezTo>
                      <a:pt x="53" y="500"/>
                      <a:pt x="53" y="500"/>
                      <a:pt x="53" y="500"/>
                    </a:cubicBezTo>
                    <a:cubicBezTo>
                      <a:pt x="53" y="500"/>
                      <a:pt x="53" y="500"/>
                      <a:pt x="53" y="500"/>
                    </a:cubicBezTo>
                    <a:cubicBezTo>
                      <a:pt x="49" y="481"/>
                      <a:pt x="49" y="464"/>
                      <a:pt x="49" y="451"/>
                    </a:cubicBezTo>
                    <a:cubicBezTo>
                      <a:pt x="49" y="433"/>
                      <a:pt x="20" y="439"/>
                      <a:pt x="20" y="428"/>
                    </a:cubicBezTo>
                    <a:cubicBezTo>
                      <a:pt x="20" y="423"/>
                      <a:pt x="23" y="421"/>
                      <a:pt x="26" y="417"/>
                    </a:cubicBezTo>
                    <a:cubicBezTo>
                      <a:pt x="26" y="417"/>
                      <a:pt x="26" y="417"/>
                      <a:pt x="26" y="417"/>
                    </a:cubicBezTo>
                    <a:cubicBezTo>
                      <a:pt x="26" y="399"/>
                      <a:pt x="26" y="399"/>
                      <a:pt x="26" y="399"/>
                    </a:cubicBezTo>
                    <a:cubicBezTo>
                      <a:pt x="26" y="399"/>
                      <a:pt x="26" y="399"/>
                      <a:pt x="26" y="399"/>
                    </a:cubicBezTo>
                    <a:cubicBezTo>
                      <a:pt x="11" y="396"/>
                      <a:pt x="7" y="398"/>
                      <a:pt x="0" y="388"/>
                    </a:cubicBezTo>
                    <a:cubicBezTo>
                      <a:pt x="4" y="384"/>
                      <a:pt x="12" y="380"/>
                      <a:pt x="12" y="373"/>
                    </a:cubicBezTo>
                    <a:cubicBezTo>
                      <a:pt x="12" y="361"/>
                      <a:pt x="6" y="351"/>
                      <a:pt x="6" y="337"/>
                    </a:cubicBezTo>
                    <a:cubicBezTo>
                      <a:pt x="6" y="293"/>
                      <a:pt x="47" y="312"/>
                      <a:pt x="47" y="275"/>
                    </a:cubicBezTo>
                    <a:cubicBezTo>
                      <a:pt x="47" y="261"/>
                      <a:pt x="60" y="267"/>
                      <a:pt x="69" y="264"/>
                    </a:cubicBezTo>
                    <a:cubicBezTo>
                      <a:pt x="82" y="259"/>
                      <a:pt x="80" y="245"/>
                      <a:pt x="80" y="233"/>
                    </a:cubicBezTo>
                    <a:cubicBezTo>
                      <a:pt x="80" y="227"/>
                      <a:pt x="89" y="227"/>
                      <a:pt x="89" y="222"/>
                    </a:cubicBezTo>
                    <a:cubicBezTo>
                      <a:pt x="89" y="192"/>
                      <a:pt x="49" y="189"/>
                      <a:pt x="49" y="160"/>
                    </a:cubicBezTo>
                    <a:cubicBezTo>
                      <a:pt x="49" y="157"/>
                      <a:pt x="51" y="154"/>
                      <a:pt x="49" y="152"/>
                    </a:cubicBezTo>
                    <a:cubicBezTo>
                      <a:pt x="53" y="142"/>
                      <a:pt x="58" y="136"/>
                      <a:pt x="58" y="125"/>
                    </a:cubicBezTo>
                    <a:cubicBezTo>
                      <a:pt x="58" y="110"/>
                      <a:pt x="43" y="86"/>
                      <a:pt x="43" y="77"/>
                    </a:cubicBezTo>
                    <a:cubicBezTo>
                      <a:pt x="43" y="68"/>
                      <a:pt x="53" y="66"/>
                      <a:pt x="60" y="66"/>
                    </a:cubicBezTo>
                    <a:cubicBezTo>
                      <a:pt x="69" y="66"/>
                      <a:pt x="73" y="66"/>
                      <a:pt x="78" y="66"/>
                    </a:cubicBezTo>
                    <a:cubicBezTo>
                      <a:pt x="79" y="66"/>
                      <a:pt x="87" y="70"/>
                      <a:pt x="95" y="67"/>
                    </a:cubicBezTo>
                    <a:cubicBezTo>
                      <a:pt x="105" y="62"/>
                      <a:pt x="103" y="41"/>
                      <a:pt x="123" y="41"/>
                    </a:cubicBezTo>
                    <a:cubicBezTo>
                      <a:pt x="133" y="41"/>
                      <a:pt x="128" y="45"/>
                      <a:pt x="135" y="41"/>
                    </a:cubicBezTo>
                    <a:cubicBezTo>
                      <a:pt x="142" y="38"/>
                      <a:pt x="135" y="24"/>
                      <a:pt x="138" y="18"/>
                    </a:cubicBezTo>
                    <a:cubicBezTo>
                      <a:pt x="143" y="14"/>
                      <a:pt x="153" y="0"/>
                      <a:pt x="158" y="0"/>
                    </a:cubicBezTo>
                    <a:cubicBezTo>
                      <a:pt x="175" y="0"/>
                      <a:pt x="203" y="19"/>
                      <a:pt x="203" y="38"/>
                    </a:cubicBezTo>
                    <a:cubicBezTo>
                      <a:pt x="203" y="43"/>
                      <a:pt x="198" y="46"/>
                      <a:pt x="198" y="52"/>
                    </a:cubicBezTo>
                    <a:cubicBezTo>
                      <a:pt x="198" y="62"/>
                      <a:pt x="202" y="67"/>
                      <a:pt x="210" y="67"/>
                    </a:cubicBezTo>
                    <a:cubicBezTo>
                      <a:pt x="220" y="67"/>
                      <a:pt x="218" y="58"/>
                      <a:pt x="225" y="58"/>
                    </a:cubicBezTo>
                    <a:cubicBezTo>
                      <a:pt x="231" y="58"/>
                      <a:pt x="233" y="61"/>
                      <a:pt x="237" y="61"/>
                    </a:cubicBezTo>
                    <a:cubicBezTo>
                      <a:pt x="244" y="61"/>
                      <a:pt x="245" y="61"/>
                      <a:pt x="249" y="61"/>
                    </a:cubicBezTo>
                    <a:cubicBezTo>
                      <a:pt x="256" y="61"/>
                      <a:pt x="255" y="74"/>
                      <a:pt x="263" y="77"/>
                    </a:cubicBezTo>
                    <a:cubicBezTo>
                      <a:pt x="255" y="84"/>
                      <a:pt x="251" y="90"/>
                      <a:pt x="258" y="101"/>
                    </a:cubicBezTo>
                    <a:cubicBezTo>
                      <a:pt x="236" y="99"/>
                      <a:pt x="219" y="123"/>
                      <a:pt x="219" y="123"/>
                    </a:cubicBezTo>
                    <a:cubicBezTo>
                      <a:pt x="209" y="150"/>
                      <a:pt x="187" y="138"/>
                      <a:pt x="187" y="171"/>
                    </a:cubicBezTo>
                    <a:cubicBezTo>
                      <a:pt x="187" y="218"/>
                      <a:pt x="201" y="257"/>
                      <a:pt x="187" y="288"/>
                    </a:cubicBezTo>
                    <a:cubicBezTo>
                      <a:pt x="185" y="292"/>
                      <a:pt x="194" y="324"/>
                      <a:pt x="191" y="372"/>
                    </a:cubicBezTo>
                    <a:cubicBezTo>
                      <a:pt x="188" y="412"/>
                      <a:pt x="158" y="470"/>
                      <a:pt x="187" y="467"/>
                    </a:cubicBezTo>
                    <a:cubicBezTo>
                      <a:pt x="241" y="416"/>
                      <a:pt x="228" y="468"/>
                      <a:pt x="242" y="481"/>
                    </a:cubicBezTo>
                    <a:cubicBezTo>
                      <a:pt x="250" y="475"/>
                      <a:pt x="240" y="459"/>
                      <a:pt x="245" y="452"/>
                    </a:cubicBezTo>
                    <a:cubicBezTo>
                      <a:pt x="246" y="432"/>
                      <a:pt x="256" y="499"/>
                      <a:pt x="278" y="464"/>
                    </a:cubicBezTo>
                    <a:cubicBezTo>
                      <a:pt x="292" y="457"/>
                      <a:pt x="274" y="446"/>
                      <a:pt x="274" y="419"/>
                    </a:cubicBezTo>
                    <a:cubicBezTo>
                      <a:pt x="308" y="382"/>
                      <a:pt x="326" y="410"/>
                      <a:pt x="338" y="410"/>
                    </a:cubicBezTo>
                    <a:cubicBezTo>
                      <a:pt x="404" y="401"/>
                      <a:pt x="342" y="431"/>
                      <a:pt x="365" y="432"/>
                    </a:cubicBezTo>
                    <a:cubicBezTo>
                      <a:pt x="402" y="438"/>
                      <a:pt x="408" y="481"/>
                      <a:pt x="422" y="511"/>
                    </a:cubicBezTo>
                    <a:cubicBezTo>
                      <a:pt x="440" y="549"/>
                      <a:pt x="475" y="572"/>
                      <a:pt x="492" y="613"/>
                    </a:cubicBezTo>
                    <a:cubicBezTo>
                      <a:pt x="503" y="638"/>
                      <a:pt x="488" y="650"/>
                      <a:pt x="496" y="690"/>
                    </a:cubicBezTo>
                    <a:cubicBezTo>
                      <a:pt x="491" y="692"/>
                      <a:pt x="488" y="694"/>
                      <a:pt x="485" y="694"/>
                    </a:cubicBezTo>
                    <a:cubicBezTo>
                      <a:pt x="479" y="694"/>
                      <a:pt x="482" y="681"/>
                      <a:pt x="480" y="677"/>
                    </a:cubicBezTo>
                    <a:cubicBezTo>
                      <a:pt x="480" y="674"/>
                      <a:pt x="456" y="663"/>
                      <a:pt x="454" y="663"/>
                    </a:cubicBezTo>
                    <a:cubicBezTo>
                      <a:pt x="454" y="663"/>
                      <a:pt x="454" y="663"/>
                      <a:pt x="454" y="663"/>
                    </a:cubicBezTo>
                    <a:cubicBezTo>
                      <a:pt x="433" y="693"/>
                      <a:pt x="433" y="693"/>
                      <a:pt x="433" y="693"/>
                    </a:cubicBezTo>
                    <a:cubicBezTo>
                      <a:pt x="433" y="693"/>
                      <a:pt x="433" y="693"/>
                      <a:pt x="433" y="693"/>
                    </a:cubicBezTo>
                    <a:cubicBezTo>
                      <a:pt x="433" y="693"/>
                      <a:pt x="453" y="703"/>
                      <a:pt x="455" y="703"/>
                    </a:cubicBezTo>
                    <a:cubicBezTo>
                      <a:pt x="464" y="703"/>
                      <a:pt x="463" y="699"/>
                      <a:pt x="470" y="703"/>
                    </a:cubicBezTo>
                    <a:cubicBezTo>
                      <a:pt x="470" y="703"/>
                      <a:pt x="470" y="703"/>
                      <a:pt x="470" y="703"/>
                    </a:cubicBezTo>
                    <a:cubicBezTo>
                      <a:pt x="470" y="722"/>
                      <a:pt x="470" y="722"/>
                      <a:pt x="470" y="722"/>
                    </a:cubicBezTo>
                    <a:cubicBezTo>
                      <a:pt x="470" y="722"/>
                      <a:pt x="470" y="722"/>
                      <a:pt x="470" y="722"/>
                    </a:cubicBezTo>
                    <a:cubicBezTo>
                      <a:pt x="466" y="730"/>
                      <a:pt x="453" y="732"/>
                      <a:pt x="453" y="737"/>
                    </a:cubicBezTo>
                    <a:cubicBezTo>
                      <a:pt x="453" y="743"/>
                      <a:pt x="461" y="748"/>
                      <a:pt x="461" y="754"/>
                    </a:cubicBezTo>
                    <a:cubicBezTo>
                      <a:pt x="461" y="778"/>
                      <a:pt x="428" y="779"/>
                      <a:pt x="408" y="779"/>
                    </a:cubicBezTo>
                    <a:cubicBezTo>
                      <a:pt x="402" y="779"/>
                      <a:pt x="394" y="793"/>
                      <a:pt x="394" y="799"/>
                    </a:cubicBezTo>
                    <a:cubicBezTo>
                      <a:pt x="394" y="807"/>
                      <a:pt x="399" y="810"/>
                      <a:pt x="399" y="816"/>
                    </a:cubicBezTo>
                    <a:cubicBezTo>
                      <a:pt x="399" y="823"/>
                      <a:pt x="391" y="823"/>
                      <a:pt x="385" y="823"/>
                    </a:cubicBezTo>
                    <a:cubicBezTo>
                      <a:pt x="385" y="823"/>
                      <a:pt x="385" y="823"/>
                      <a:pt x="385" y="823"/>
                    </a:cubicBezTo>
                    <a:cubicBezTo>
                      <a:pt x="385" y="822"/>
                      <a:pt x="385" y="822"/>
                      <a:pt x="385" y="822"/>
                    </a:cubicBezTo>
                    <a:cubicBezTo>
                      <a:pt x="385" y="822"/>
                      <a:pt x="385" y="822"/>
                      <a:pt x="385" y="822"/>
                    </a:cubicBezTo>
                    <a:cubicBezTo>
                      <a:pt x="379" y="804"/>
                      <a:pt x="375" y="785"/>
                      <a:pt x="380" y="762"/>
                    </a:cubicBezTo>
                    <a:cubicBezTo>
                      <a:pt x="367" y="761"/>
                      <a:pt x="364" y="749"/>
                      <a:pt x="358" y="743"/>
                    </a:cubicBezTo>
                    <a:cubicBezTo>
                      <a:pt x="357" y="741"/>
                      <a:pt x="354" y="738"/>
                      <a:pt x="351" y="738"/>
                    </a:cubicBezTo>
                    <a:cubicBezTo>
                      <a:pt x="337" y="749"/>
                      <a:pt x="331" y="775"/>
                      <a:pt x="320" y="795"/>
                    </a:cubicBezTo>
                    <a:cubicBezTo>
                      <a:pt x="303" y="827"/>
                      <a:pt x="268" y="853"/>
                      <a:pt x="257" y="831"/>
                    </a:cubicBezTo>
                    <a:cubicBezTo>
                      <a:pt x="244" y="806"/>
                      <a:pt x="249" y="801"/>
                      <a:pt x="233" y="799"/>
                    </a:cubicBezTo>
                    <a:cubicBezTo>
                      <a:pt x="237" y="793"/>
                      <a:pt x="239" y="789"/>
                      <a:pt x="239" y="781"/>
                    </a:cubicBezTo>
                    <a:cubicBezTo>
                      <a:pt x="239" y="778"/>
                      <a:pt x="239" y="779"/>
                      <a:pt x="239" y="775"/>
                    </a:cubicBezTo>
                    <a:cubicBezTo>
                      <a:pt x="239" y="767"/>
                      <a:pt x="245" y="769"/>
                      <a:pt x="246" y="761"/>
                    </a:cubicBezTo>
                    <a:cubicBezTo>
                      <a:pt x="246" y="761"/>
                      <a:pt x="246" y="761"/>
                      <a:pt x="246" y="761"/>
                    </a:cubicBezTo>
                    <a:cubicBezTo>
                      <a:pt x="246" y="762"/>
                      <a:pt x="246" y="762"/>
                      <a:pt x="246" y="762"/>
                    </a:cubicBezTo>
                    <a:cubicBezTo>
                      <a:pt x="246" y="761"/>
                      <a:pt x="246" y="761"/>
                      <a:pt x="246" y="761"/>
                    </a:cubicBezTo>
                    <a:close/>
                  </a:path>
                </a:pathLst>
              </a:custGeom>
              <a:solidFill>
                <a:srgbClr val="E69AC0"/>
              </a:solid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17" name="Freeform 11"/>
              <p:cNvSpPr>
                <a:spLocks/>
              </p:cNvSpPr>
              <p:nvPr/>
            </p:nvSpPr>
            <p:spPr bwMode="auto">
              <a:xfrm>
                <a:off x="8702559" y="4176595"/>
                <a:ext cx="48301" cy="136381"/>
              </a:xfrm>
              <a:custGeom>
                <a:avLst/>
                <a:gdLst>
                  <a:gd name="T0" fmla="*/ 0 w 21"/>
                  <a:gd name="T1" fmla="*/ 22 h 59"/>
                  <a:gd name="T2" fmla="*/ 3 w 21"/>
                  <a:gd name="T3" fmla="*/ 31 h 59"/>
                  <a:gd name="T4" fmla="*/ 21 w 21"/>
                  <a:gd name="T5" fmla="*/ 59 h 59"/>
                  <a:gd name="T6" fmla="*/ 21 w 21"/>
                  <a:gd name="T7" fmla="*/ 59 h 59"/>
                  <a:gd name="T8" fmla="*/ 21 w 21"/>
                  <a:gd name="T9" fmla="*/ 55 h 59"/>
                  <a:gd name="T10" fmla="*/ 21 w 21"/>
                  <a:gd name="T11" fmla="*/ 55 h 59"/>
                  <a:gd name="T12" fmla="*/ 14 w 21"/>
                  <a:gd name="T13" fmla="*/ 41 h 59"/>
                  <a:gd name="T14" fmla="*/ 14 w 21"/>
                  <a:gd name="T15" fmla="*/ 23 h 59"/>
                  <a:gd name="T16" fmla="*/ 19 w 21"/>
                  <a:gd name="T17" fmla="*/ 9 h 59"/>
                  <a:gd name="T18" fmla="*/ 19 w 21"/>
                  <a:gd name="T19" fmla="*/ 9 h 59"/>
                  <a:gd name="T20" fmla="*/ 19 w 21"/>
                  <a:gd name="T21" fmla="*/ 0 h 59"/>
                  <a:gd name="T22" fmla="*/ 19 w 21"/>
                  <a:gd name="T23" fmla="*/ 0 h 59"/>
                  <a:gd name="T24" fmla="*/ 0 w 21"/>
                  <a:gd name="T25" fmla="*/ 22 h 59"/>
                  <a:gd name="T26" fmla="*/ 0 w 21"/>
                  <a:gd name="T2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9">
                    <a:moveTo>
                      <a:pt x="0" y="22"/>
                    </a:moveTo>
                    <a:cubicBezTo>
                      <a:pt x="0" y="27"/>
                      <a:pt x="1" y="28"/>
                      <a:pt x="3" y="31"/>
                    </a:cubicBezTo>
                    <a:cubicBezTo>
                      <a:pt x="6" y="43"/>
                      <a:pt x="5" y="59"/>
                      <a:pt x="21" y="59"/>
                    </a:cubicBezTo>
                    <a:cubicBezTo>
                      <a:pt x="21" y="59"/>
                      <a:pt x="21" y="59"/>
                      <a:pt x="21" y="59"/>
                    </a:cubicBezTo>
                    <a:cubicBezTo>
                      <a:pt x="21" y="55"/>
                      <a:pt x="21" y="55"/>
                      <a:pt x="21" y="55"/>
                    </a:cubicBezTo>
                    <a:cubicBezTo>
                      <a:pt x="21" y="55"/>
                      <a:pt x="21" y="55"/>
                      <a:pt x="21" y="55"/>
                    </a:cubicBezTo>
                    <a:cubicBezTo>
                      <a:pt x="19" y="53"/>
                      <a:pt x="14" y="45"/>
                      <a:pt x="14" y="41"/>
                    </a:cubicBezTo>
                    <a:cubicBezTo>
                      <a:pt x="14" y="32"/>
                      <a:pt x="14" y="32"/>
                      <a:pt x="14" y="23"/>
                    </a:cubicBezTo>
                    <a:cubicBezTo>
                      <a:pt x="14" y="20"/>
                      <a:pt x="17" y="11"/>
                      <a:pt x="19" y="9"/>
                    </a:cubicBezTo>
                    <a:cubicBezTo>
                      <a:pt x="19" y="9"/>
                      <a:pt x="19" y="9"/>
                      <a:pt x="19" y="9"/>
                    </a:cubicBezTo>
                    <a:cubicBezTo>
                      <a:pt x="19" y="0"/>
                      <a:pt x="19" y="0"/>
                      <a:pt x="19" y="0"/>
                    </a:cubicBezTo>
                    <a:cubicBezTo>
                      <a:pt x="19" y="0"/>
                      <a:pt x="19" y="0"/>
                      <a:pt x="19" y="0"/>
                    </a:cubicBezTo>
                    <a:cubicBezTo>
                      <a:pt x="9" y="2"/>
                      <a:pt x="0" y="10"/>
                      <a:pt x="0" y="22"/>
                    </a:cubicBezTo>
                    <a:cubicBezTo>
                      <a:pt x="0" y="22"/>
                      <a:pt x="0" y="22"/>
                      <a:pt x="0" y="22"/>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18" name="Freeform 12"/>
              <p:cNvSpPr>
                <a:spLocks/>
              </p:cNvSpPr>
              <p:nvPr/>
            </p:nvSpPr>
            <p:spPr bwMode="auto">
              <a:xfrm>
                <a:off x="8730972" y="3960657"/>
                <a:ext cx="49722" cy="204572"/>
              </a:xfrm>
              <a:custGeom>
                <a:avLst/>
                <a:gdLst>
                  <a:gd name="T0" fmla="*/ 3 w 22"/>
                  <a:gd name="T1" fmla="*/ 57 h 89"/>
                  <a:gd name="T2" fmla="*/ 3 w 22"/>
                  <a:gd name="T3" fmla="*/ 37 h 89"/>
                  <a:gd name="T4" fmla="*/ 0 w 22"/>
                  <a:gd name="T5" fmla="*/ 26 h 89"/>
                  <a:gd name="T6" fmla="*/ 0 w 22"/>
                  <a:gd name="T7" fmla="*/ 23 h 89"/>
                  <a:gd name="T8" fmla="*/ 18 w 22"/>
                  <a:gd name="T9" fmla="*/ 0 h 89"/>
                  <a:gd name="T10" fmla="*/ 22 w 22"/>
                  <a:gd name="T11" fmla="*/ 8 h 89"/>
                  <a:gd name="T12" fmla="*/ 18 w 22"/>
                  <a:gd name="T13" fmla="*/ 25 h 89"/>
                  <a:gd name="T14" fmla="*/ 20 w 22"/>
                  <a:gd name="T15" fmla="*/ 44 h 89"/>
                  <a:gd name="T16" fmla="*/ 13 w 22"/>
                  <a:gd name="T17" fmla="*/ 56 h 89"/>
                  <a:gd name="T18" fmla="*/ 18 w 22"/>
                  <a:gd name="T19" fmla="*/ 73 h 89"/>
                  <a:gd name="T20" fmla="*/ 14 w 22"/>
                  <a:gd name="T21" fmla="*/ 89 h 89"/>
                  <a:gd name="T22" fmla="*/ 10 w 22"/>
                  <a:gd name="T23" fmla="*/ 75 h 89"/>
                  <a:gd name="T24" fmla="*/ 5 w 22"/>
                  <a:gd name="T25" fmla="*/ 72 h 89"/>
                  <a:gd name="T26" fmla="*/ 3 w 22"/>
                  <a:gd name="T27" fmla="*/ 57 h 89"/>
                  <a:gd name="T28" fmla="*/ 3 w 22"/>
                  <a:gd name="T29" fmla="*/ 5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89">
                    <a:moveTo>
                      <a:pt x="3" y="57"/>
                    </a:moveTo>
                    <a:cubicBezTo>
                      <a:pt x="3" y="50"/>
                      <a:pt x="3" y="42"/>
                      <a:pt x="3" y="37"/>
                    </a:cubicBezTo>
                    <a:cubicBezTo>
                      <a:pt x="3" y="34"/>
                      <a:pt x="0" y="31"/>
                      <a:pt x="0" y="26"/>
                    </a:cubicBezTo>
                    <a:cubicBezTo>
                      <a:pt x="0" y="25"/>
                      <a:pt x="0" y="24"/>
                      <a:pt x="0" y="23"/>
                    </a:cubicBezTo>
                    <a:cubicBezTo>
                      <a:pt x="15" y="23"/>
                      <a:pt x="8" y="0"/>
                      <a:pt x="18" y="0"/>
                    </a:cubicBezTo>
                    <a:cubicBezTo>
                      <a:pt x="20" y="0"/>
                      <a:pt x="22" y="5"/>
                      <a:pt x="22" y="8"/>
                    </a:cubicBezTo>
                    <a:cubicBezTo>
                      <a:pt x="22" y="16"/>
                      <a:pt x="18" y="18"/>
                      <a:pt x="18" y="25"/>
                    </a:cubicBezTo>
                    <a:cubicBezTo>
                      <a:pt x="18" y="34"/>
                      <a:pt x="20" y="36"/>
                      <a:pt x="20" y="44"/>
                    </a:cubicBezTo>
                    <a:cubicBezTo>
                      <a:pt x="20" y="50"/>
                      <a:pt x="13" y="51"/>
                      <a:pt x="13" y="56"/>
                    </a:cubicBezTo>
                    <a:cubicBezTo>
                      <a:pt x="13" y="62"/>
                      <a:pt x="18" y="67"/>
                      <a:pt x="18" y="73"/>
                    </a:cubicBezTo>
                    <a:cubicBezTo>
                      <a:pt x="18" y="80"/>
                      <a:pt x="14" y="83"/>
                      <a:pt x="14" y="89"/>
                    </a:cubicBezTo>
                    <a:cubicBezTo>
                      <a:pt x="9" y="87"/>
                      <a:pt x="10" y="82"/>
                      <a:pt x="10" y="75"/>
                    </a:cubicBezTo>
                    <a:cubicBezTo>
                      <a:pt x="10" y="72"/>
                      <a:pt x="7" y="73"/>
                      <a:pt x="5" y="72"/>
                    </a:cubicBezTo>
                    <a:cubicBezTo>
                      <a:pt x="2" y="68"/>
                      <a:pt x="4" y="59"/>
                      <a:pt x="3" y="57"/>
                    </a:cubicBezTo>
                    <a:cubicBezTo>
                      <a:pt x="3" y="57"/>
                      <a:pt x="3" y="57"/>
                      <a:pt x="3" y="57"/>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19" name="Freeform 13"/>
              <p:cNvSpPr>
                <a:spLocks/>
              </p:cNvSpPr>
              <p:nvPr/>
            </p:nvSpPr>
            <p:spPr bwMode="auto">
              <a:xfrm>
                <a:off x="8790639" y="4203587"/>
                <a:ext cx="22730" cy="35516"/>
              </a:xfrm>
              <a:custGeom>
                <a:avLst/>
                <a:gdLst>
                  <a:gd name="T0" fmla="*/ 9 w 10"/>
                  <a:gd name="T1" fmla="*/ 4 h 15"/>
                  <a:gd name="T2" fmla="*/ 5 w 10"/>
                  <a:gd name="T3" fmla="*/ 0 h 15"/>
                  <a:gd name="T4" fmla="*/ 0 w 10"/>
                  <a:gd name="T5" fmla="*/ 11 h 15"/>
                  <a:gd name="T6" fmla="*/ 4 w 10"/>
                  <a:gd name="T7" fmla="*/ 15 h 15"/>
                  <a:gd name="T8" fmla="*/ 9 w 10"/>
                  <a:gd name="T9" fmla="*/ 4 h 15"/>
                  <a:gd name="T10" fmla="*/ 9 w 10"/>
                  <a:gd name="T11" fmla="*/ 4 h 15"/>
                </a:gdLst>
                <a:ahLst/>
                <a:cxnLst>
                  <a:cxn ang="0">
                    <a:pos x="T0" y="T1"/>
                  </a:cxn>
                  <a:cxn ang="0">
                    <a:pos x="T2" y="T3"/>
                  </a:cxn>
                  <a:cxn ang="0">
                    <a:pos x="T4" y="T5"/>
                  </a:cxn>
                  <a:cxn ang="0">
                    <a:pos x="T6" y="T7"/>
                  </a:cxn>
                  <a:cxn ang="0">
                    <a:pos x="T8" y="T9"/>
                  </a:cxn>
                  <a:cxn ang="0">
                    <a:pos x="T10" y="T11"/>
                  </a:cxn>
                </a:cxnLst>
                <a:rect l="0" t="0" r="r" b="b"/>
                <a:pathLst>
                  <a:path w="10" h="15">
                    <a:moveTo>
                      <a:pt x="9" y="4"/>
                    </a:moveTo>
                    <a:cubicBezTo>
                      <a:pt x="6" y="4"/>
                      <a:pt x="6" y="0"/>
                      <a:pt x="5" y="0"/>
                    </a:cubicBezTo>
                    <a:cubicBezTo>
                      <a:pt x="1" y="0"/>
                      <a:pt x="0" y="6"/>
                      <a:pt x="0" y="11"/>
                    </a:cubicBezTo>
                    <a:cubicBezTo>
                      <a:pt x="0" y="14"/>
                      <a:pt x="3" y="14"/>
                      <a:pt x="4" y="15"/>
                    </a:cubicBezTo>
                    <a:cubicBezTo>
                      <a:pt x="5" y="13"/>
                      <a:pt x="10" y="4"/>
                      <a:pt x="9" y="4"/>
                    </a:cubicBezTo>
                    <a:cubicBezTo>
                      <a:pt x="9" y="4"/>
                      <a:pt x="9" y="4"/>
                      <a:pt x="9" y="4"/>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20" name="Freeform 14"/>
              <p:cNvSpPr>
                <a:spLocks/>
              </p:cNvSpPr>
              <p:nvPr/>
            </p:nvSpPr>
            <p:spPr bwMode="auto">
              <a:xfrm>
                <a:off x="8779273" y="3787340"/>
                <a:ext cx="31254" cy="122175"/>
              </a:xfrm>
              <a:custGeom>
                <a:avLst/>
                <a:gdLst>
                  <a:gd name="T0" fmla="*/ 14 w 14"/>
                  <a:gd name="T1" fmla="*/ 15 h 53"/>
                  <a:gd name="T2" fmla="*/ 14 w 14"/>
                  <a:gd name="T3" fmla="*/ 37 h 53"/>
                  <a:gd name="T4" fmla="*/ 9 w 14"/>
                  <a:gd name="T5" fmla="*/ 53 h 53"/>
                  <a:gd name="T6" fmla="*/ 0 w 14"/>
                  <a:gd name="T7" fmla="*/ 29 h 53"/>
                  <a:gd name="T8" fmla="*/ 1 w 14"/>
                  <a:gd name="T9" fmla="*/ 9 h 53"/>
                  <a:gd name="T10" fmla="*/ 14 w 14"/>
                  <a:gd name="T11" fmla="*/ 15 h 53"/>
                  <a:gd name="T12" fmla="*/ 14 w 14"/>
                  <a:gd name="T13" fmla="*/ 15 h 53"/>
                </a:gdLst>
                <a:ahLst/>
                <a:cxnLst>
                  <a:cxn ang="0">
                    <a:pos x="T0" y="T1"/>
                  </a:cxn>
                  <a:cxn ang="0">
                    <a:pos x="T2" y="T3"/>
                  </a:cxn>
                  <a:cxn ang="0">
                    <a:pos x="T4" y="T5"/>
                  </a:cxn>
                  <a:cxn ang="0">
                    <a:pos x="T6" y="T7"/>
                  </a:cxn>
                  <a:cxn ang="0">
                    <a:pos x="T8" y="T9"/>
                  </a:cxn>
                  <a:cxn ang="0">
                    <a:pos x="T10" y="T11"/>
                  </a:cxn>
                  <a:cxn ang="0">
                    <a:pos x="T12" y="T13"/>
                  </a:cxn>
                </a:cxnLst>
                <a:rect l="0" t="0" r="r" b="b"/>
                <a:pathLst>
                  <a:path w="14" h="53">
                    <a:moveTo>
                      <a:pt x="14" y="15"/>
                    </a:moveTo>
                    <a:cubicBezTo>
                      <a:pt x="14" y="24"/>
                      <a:pt x="14" y="34"/>
                      <a:pt x="14" y="37"/>
                    </a:cubicBezTo>
                    <a:cubicBezTo>
                      <a:pt x="14" y="39"/>
                      <a:pt x="10" y="53"/>
                      <a:pt x="9" y="53"/>
                    </a:cubicBezTo>
                    <a:cubicBezTo>
                      <a:pt x="5" y="46"/>
                      <a:pt x="0" y="40"/>
                      <a:pt x="0" y="29"/>
                    </a:cubicBezTo>
                    <a:cubicBezTo>
                      <a:pt x="0" y="21"/>
                      <a:pt x="1" y="16"/>
                      <a:pt x="1" y="9"/>
                    </a:cubicBezTo>
                    <a:cubicBezTo>
                      <a:pt x="1" y="0"/>
                      <a:pt x="14" y="7"/>
                      <a:pt x="14" y="15"/>
                    </a:cubicBezTo>
                    <a:cubicBezTo>
                      <a:pt x="14" y="15"/>
                      <a:pt x="14" y="15"/>
                      <a:pt x="14" y="15"/>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21" name="Freeform 15"/>
              <p:cNvSpPr>
                <a:spLocks/>
              </p:cNvSpPr>
              <p:nvPr/>
            </p:nvSpPr>
            <p:spPr bwMode="auto">
              <a:xfrm>
                <a:off x="8790639" y="3619705"/>
                <a:ext cx="29833" cy="61088"/>
              </a:xfrm>
              <a:custGeom>
                <a:avLst/>
                <a:gdLst>
                  <a:gd name="T0" fmla="*/ 6 w 13"/>
                  <a:gd name="T1" fmla="*/ 24 h 27"/>
                  <a:gd name="T2" fmla="*/ 6 w 13"/>
                  <a:gd name="T3" fmla="*/ 17 h 27"/>
                  <a:gd name="T4" fmla="*/ 6 w 13"/>
                  <a:gd name="T5" fmla="*/ 17 h 27"/>
                  <a:gd name="T6" fmla="*/ 0 w 13"/>
                  <a:gd name="T7" fmla="*/ 5 h 27"/>
                  <a:gd name="T8" fmla="*/ 4 w 13"/>
                  <a:gd name="T9" fmla="*/ 0 h 27"/>
                  <a:gd name="T10" fmla="*/ 13 w 13"/>
                  <a:gd name="T11" fmla="*/ 21 h 27"/>
                  <a:gd name="T12" fmla="*/ 10 w 13"/>
                  <a:gd name="T13" fmla="*/ 27 h 27"/>
                  <a:gd name="T14" fmla="*/ 6 w 13"/>
                  <a:gd name="T15" fmla="*/ 24 h 27"/>
                  <a:gd name="T16" fmla="*/ 6 w 13"/>
                  <a:gd name="T1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7">
                    <a:moveTo>
                      <a:pt x="6" y="24"/>
                    </a:moveTo>
                    <a:cubicBezTo>
                      <a:pt x="6" y="17"/>
                      <a:pt x="6" y="17"/>
                      <a:pt x="6" y="17"/>
                    </a:cubicBezTo>
                    <a:cubicBezTo>
                      <a:pt x="6" y="17"/>
                      <a:pt x="6" y="17"/>
                      <a:pt x="6" y="17"/>
                    </a:cubicBezTo>
                    <a:cubicBezTo>
                      <a:pt x="6" y="13"/>
                      <a:pt x="0" y="11"/>
                      <a:pt x="0" y="5"/>
                    </a:cubicBezTo>
                    <a:cubicBezTo>
                      <a:pt x="0" y="2"/>
                      <a:pt x="3" y="0"/>
                      <a:pt x="4" y="0"/>
                    </a:cubicBezTo>
                    <a:cubicBezTo>
                      <a:pt x="8" y="6"/>
                      <a:pt x="13" y="9"/>
                      <a:pt x="13" y="21"/>
                    </a:cubicBezTo>
                    <a:cubicBezTo>
                      <a:pt x="13" y="24"/>
                      <a:pt x="13" y="27"/>
                      <a:pt x="10" y="27"/>
                    </a:cubicBezTo>
                    <a:cubicBezTo>
                      <a:pt x="9" y="27"/>
                      <a:pt x="6" y="24"/>
                      <a:pt x="6" y="24"/>
                    </a:cubicBezTo>
                    <a:cubicBezTo>
                      <a:pt x="6" y="24"/>
                      <a:pt x="6" y="24"/>
                      <a:pt x="6" y="24"/>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22" name="Freeform 16"/>
              <p:cNvSpPr>
                <a:spLocks/>
              </p:cNvSpPr>
              <p:nvPr/>
            </p:nvSpPr>
            <p:spPr bwMode="auto">
              <a:xfrm>
                <a:off x="8787797" y="3577085"/>
                <a:ext cx="11366" cy="24151"/>
              </a:xfrm>
              <a:custGeom>
                <a:avLst/>
                <a:gdLst>
                  <a:gd name="T0" fmla="*/ 4 w 5"/>
                  <a:gd name="T1" fmla="*/ 10 h 10"/>
                  <a:gd name="T2" fmla="*/ 0 w 5"/>
                  <a:gd name="T3" fmla="*/ 7 h 10"/>
                  <a:gd name="T4" fmla="*/ 1 w 5"/>
                  <a:gd name="T5" fmla="*/ 0 h 10"/>
                  <a:gd name="T6" fmla="*/ 5 w 5"/>
                  <a:gd name="T7" fmla="*/ 3 h 10"/>
                  <a:gd name="T8" fmla="*/ 5 w 5"/>
                  <a:gd name="T9" fmla="*/ 9 h 10"/>
                  <a:gd name="T10" fmla="*/ 5 w 5"/>
                  <a:gd name="T11" fmla="*/ 9 h 10"/>
                  <a:gd name="T12" fmla="*/ 5 w 5"/>
                  <a:gd name="T13" fmla="*/ 9 h 10"/>
                  <a:gd name="T14" fmla="*/ 4 w 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4" y="10"/>
                    </a:moveTo>
                    <a:cubicBezTo>
                      <a:pt x="1" y="10"/>
                      <a:pt x="0" y="9"/>
                      <a:pt x="0" y="7"/>
                    </a:cubicBezTo>
                    <a:cubicBezTo>
                      <a:pt x="0" y="3"/>
                      <a:pt x="0" y="3"/>
                      <a:pt x="1" y="0"/>
                    </a:cubicBezTo>
                    <a:cubicBezTo>
                      <a:pt x="5" y="3"/>
                      <a:pt x="5" y="3"/>
                      <a:pt x="5" y="3"/>
                    </a:cubicBezTo>
                    <a:cubicBezTo>
                      <a:pt x="5" y="5"/>
                      <a:pt x="5" y="8"/>
                      <a:pt x="5" y="9"/>
                    </a:cubicBezTo>
                    <a:cubicBezTo>
                      <a:pt x="5" y="9"/>
                      <a:pt x="5" y="9"/>
                      <a:pt x="5" y="9"/>
                    </a:cubicBezTo>
                    <a:cubicBezTo>
                      <a:pt x="5" y="9"/>
                      <a:pt x="5" y="9"/>
                      <a:pt x="5" y="9"/>
                    </a:cubicBezTo>
                    <a:cubicBezTo>
                      <a:pt x="4" y="10"/>
                      <a:pt x="4" y="10"/>
                      <a:pt x="4" y="10"/>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23" name="Freeform 17"/>
              <p:cNvSpPr>
                <a:spLocks/>
              </p:cNvSpPr>
              <p:nvPr/>
            </p:nvSpPr>
            <p:spPr bwMode="auto">
              <a:xfrm>
                <a:off x="8780694" y="3515999"/>
                <a:ext cx="18468" cy="19889"/>
              </a:xfrm>
              <a:custGeom>
                <a:avLst/>
                <a:gdLst>
                  <a:gd name="T0" fmla="*/ 7 w 8"/>
                  <a:gd name="T1" fmla="*/ 4 h 9"/>
                  <a:gd name="T2" fmla="*/ 0 w 8"/>
                  <a:gd name="T3" fmla="*/ 0 h 9"/>
                  <a:gd name="T4" fmla="*/ 0 w 8"/>
                  <a:gd name="T5" fmla="*/ 5 h 9"/>
                  <a:gd name="T6" fmla="*/ 3 w 8"/>
                  <a:gd name="T7" fmla="*/ 9 h 9"/>
                  <a:gd name="T8" fmla="*/ 8 w 8"/>
                  <a:gd name="T9" fmla="*/ 5 h 9"/>
                  <a:gd name="T10" fmla="*/ 7 w 8"/>
                  <a:gd name="T11" fmla="*/ 4 h 9"/>
                  <a:gd name="T12" fmla="*/ 7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4"/>
                    </a:moveTo>
                    <a:cubicBezTo>
                      <a:pt x="4" y="4"/>
                      <a:pt x="3" y="0"/>
                      <a:pt x="0" y="0"/>
                    </a:cubicBezTo>
                    <a:cubicBezTo>
                      <a:pt x="0" y="2"/>
                      <a:pt x="0" y="4"/>
                      <a:pt x="0" y="5"/>
                    </a:cubicBezTo>
                    <a:cubicBezTo>
                      <a:pt x="0" y="6"/>
                      <a:pt x="2" y="9"/>
                      <a:pt x="3" y="9"/>
                    </a:cubicBezTo>
                    <a:cubicBezTo>
                      <a:pt x="4" y="9"/>
                      <a:pt x="7" y="6"/>
                      <a:pt x="8" y="5"/>
                    </a:cubicBezTo>
                    <a:cubicBezTo>
                      <a:pt x="7" y="4"/>
                      <a:pt x="7" y="4"/>
                      <a:pt x="7" y="4"/>
                    </a:cubicBezTo>
                    <a:cubicBezTo>
                      <a:pt x="7" y="4"/>
                      <a:pt x="7" y="4"/>
                      <a:pt x="7" y="4"/>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24" name="Freeform 18"/>
              <p:cNvSpPr>
                <a:spLocks/>
              </p:cNvSpPr>
              <p:nvPr/>
            </p:nvSpPr>
            <p:spPr bwMode="auto">
              <a:xfrm>
                <a:off x="8762226" y="3479062"/>
                <a:ext cx="17047" cy="18468"/>
              </a:xfrm>
              <a:custGeom>
                <a:avLst/>
                <a:gdLst>
                  <a:gd name="T0" fmla="*/ 4 w 7"/>
                  <a:gd name="T1" fmla="*/ 8 h 8"/>
                  <a:gd name="T2" fmla="*/ 0 w 7"/>
                  <a:gd name="T3" fmla="*/ 5 h 8"/>
                  <a:gd name="T4" fmla="*/ 0 w 7"/>
                  <a:gd name="T5" fmla="*/ 5 h 8"/>
                  <a:gd name="T6" fmla="*/ 0 w 7"/>
                  <a:gd name="T7" fmla="*/ 0 h 8"/>
                  <a:gd name="T8" fmla="*/ 0 w 7"/>
                  <a:gd name="T9" fmla="*/ 0 h 8"/>
                  <a:gd name="T10" fmla="*/ 7 w 7"/>
                  <a:gd name="T11" fmla="*/ 5 h 8"/>
                  <a:gd name="T12" fmla="*/ 4 w 7"/>
                  <a:gd name="T13" fmla="*/ 8 h 8"/>
                  <a:gd name="T14" fmla="*/ 4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4" y="8"/>
                    </a:moveTo>
                    <a:cubicBezTo>
                      <a:pt x="2" y="8"/>
                      <a:pt x="1" y="5"/>
                      <a:pt x="0" y="5"/>
                    </a:cubicBezTo>
                    <a:cubicBezTo>
                      <a:pt x="0" y="5"/>
                      <a:pt x="0" y="5"/>
                      <a:pt x="0" y="5"/>
                    </a:cubicBezTo>
                    <a:cubicBezTo>
                      <a:pt x="0" y="0"/>
                      <a:pt x="0" y="0"/>
                      <a:pt x="0" y="0"/>
                    </a:cubicBezTo>
                    <a:cubicBezTo>
                      <a:pt x="0" y="0"/>
                      <a:pt x="0" y="0"/>
                      <a:pt x="0" y="0"/>
                    </a:cubicBezTo>
                    <a:cubicBezTo>
                      <a:pt x="4" y="0"/>
                      <a:pt x="6" y="3"/>
                      <a:pt x="7" y="5"/>
                    </a:cubicBezTo>
                    <a:cubicBezTo>
                      <a:pt x="6" y="5"/>
                      <a:pt x="5" y="8"/>
                      <a:pt x="4" y="8"/>
                    </a:cubicBezTo>
                    <a:cubicBezTo>
                      <a:pt x="4" y="8"/>
                      <a:pt x="4" y="8"/>
                      <a:pt x="4" y="8"/>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25" name="Freeform 19"/>
              <p:cNvSpPr>
                <a:spLocks/>
              </p:cNvSpPr>
              <p:nvPr/>
            </p:nvSpPr>
            <p:spPr bwMode="auto">
              <a:xfrm>
                <a:off x="8730972" y="3372514"/>
                <a:ext cx="19889" cy="29833"/>
              </a:xfrm>
              <a:custGeom>
                <a:avLst/>
                <a:gdLst>
                  <a:gd name="T0" fmla="*/ 5 w 9"/>
                  <a:gd name="T1" fmla="*/ 0 h 13"/>
                  <a:gd name="T2" fmla="*/ 0 w 9"/>
                  <a:gd name="T3" fmla="*/ 7 h 13"/>
                  <a:gd name="T4" fmla="*/ 5 w 9"/>
                  <a:gd name="T5" fmla="*/ 13 h 13"/>
                  <a:gd name="T6" fmla="*/ 9 w 9"/>
                  <a:gd name="T7" fmla="*/ 7 h 13"/>
                  <a:gd name="T8" fmla="*/ 9 w 9"/>
                  <a:gd name="T9" fmla="*/ 2 h 13"/>
                  <a:gd name="T10" fmla="*/ 5 w 9"/>
                  <a:gd name="T11" fmla="*/ 0 h 13"/>
                  <a:gd name="T12" fmla="*/ 5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5" y="0"/>
                    </a:moveTo>
                    <a:cubicBezTo>
                      <a:pt x="0" y="0"/>
                      <a:pt x="0" y="4"/>
                      <a:pt x="0" y="7"/>
                    </a:cubicBezTo>
                    <a:cubicBezTo>
                      <a:pt x="0" y="12"/>
                      <a:pt x="3" y="13"/>
                      <a:pt x="5" y="13"/>
                    </a:cubicBezTo>
                    <a:cubicBezTo>
                      <a:pt x="8" y="13"/>
                      <a:pt x="9" y="8"/>
                      <a:pt x="9" y="7"/>
                    </a:cubicBezTo>
                    <a:cubicBezTo>
                      <a:pt x="9" y="3"/>
                      <a:pt x="9" y="3"/>
                      <a:pt x="9" y="2"/>
                    </a:cubicBezTo>
                    <a:cubicBezTo>
                      <a:pt x="8" y="1"/>
                      <a:pt x="7" y="0"/>
                      <a:pt x="5" y="0"/>
                    </a:cubicBezTo>
                    <a:cubicBezTo>
                      <a:pt x="5" y="0"/>
                      <a:pt x="5" y="0"/>
                      <a:pt x="5" y="0"/>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26" name="Freeform 20"/>
              <p:cNvSpPr>
                <a:spLocks/>
              </p:cNvSpPr>
              <p:nvPr/>
            </p:nvSpPr>
            <p:spPr bwMode="auto">
              <a:xfrm>
                <a:off x="8723868" y="3328474"/>
                <a:ext cx="15627" cy="14206"/>
              </a:xfrm>
              <a:custGeom>
                <a:avLst/>
                <a:gdLst>
                  <a:gd name="T0" fmla="*/ 7 w 7"/>
                  <a:gd name="T1" fmla="*/ 4 h 6"/>
                  <a:gd name="T2" fmla="*/ 3 w 7"/>
                  <a:gd name="T3" fmla="*/ 0 h 6"/>
                  <a:gd name="T4" fmla="*/ 3 w 7"/>
                  <a:gd name="T5" fmla="*/ 0 h 6"/>
                  <a:gd name="T6" fmla="*/ 0 w 7"/>
                  <a:gd name="T7" fmla="*/ 4 h 6"/>
                  <a:gd name="T8" fmla="*/ 6 w 7"/>
                  <a:gd name="T9" fmla="*/ 6 h 6"/>
                  <a:gd name="T10" fmla="*/ 7 w 7"/>
                  <a:gd name="T11" fmla="*/ 4 h 6"/>
                  <a:gd name="T12" fmla="*/ 7 w 7"/>
                  <a:gd name="T13" fmla="*/ 4 h 6"/>
                  <a:gd name="T14" fmla="*/ 7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4"/>
                    </a:moveTo>
                    <a:cubicBezTo>
                      <a:pt x="3" y="0"/>
                      <a:pt x="3" y="0"/>
                      <a:pt x="3" y="0"/>
                    </a:cubicBezTo>
                    <a:cubicBezTo>
                      <a:pt x="3" y="0"/>
                      <a:pt x="3" y="0"/>
                      <a:pt x="3" y="0"/>
                    </a:cubicBezTo>
                    <a:cubicBezTo>
                      <a:pt x="2" y="0"/>
                      <a:pt x="0" y="1"/>
                      <a:pt x="0" y="4"/>
                    </a:cubicBezTo>
                    <a:cubicBezTo>
                      <a:pt x="0" y="6"/>
                      <a:pt x="5" y="6"/>
                      <a:pt x="6" y="6"/>
                    </a:cubicBezTo>
                    <a:cubicBezTo>
                      <a:pt x="7" y="6"/>
                      <a:pt x="7" y="5"/>
                      <a:pt x="7" y="4"/>
                    </a:cubicBezTo>
                    <a:cubicBezTo>
                      <a:pt x="7" y="4"/>
                      <a:pt x="7" y="4"/>
                      <a:pt x="7" y="4"/>
                    </a:cubicBezTo>
                    <a:cubicBezTo>
                      <a:pt x="7" y="4"/>
                      <a:pt x="7" y="4"/>
                      <a:pt x="7" y="4"/>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27" name="Freeform 21"/>
              <p:cNvSpPr>
                <a:spLocks/>
              </p:cNvSpPr>
              <p:nvPr/>
            </p:nvSpPr>
            <p:spPr bwMode="auto">
              <a:xfrm>
                <a:off x="8698297" y="3275910"/>
                <a:ext cx="36937" cy="39778"/>
              </a:xfrm>
              <a:custGeom>
                <a:avLst/>
                <a:gdLst>
                  <a:gd name="T0" fmla="*/ 16 w 16"/>
                  <a:gd name="T1" fmla="*/ 11 h 17"/>
                  <a:gd name="T2" fmla="*/ 2 w 16"/>
                  <a:gd name="T3" fmla="*/ 0 h 17"/>
                  <a:gd name="T4" fmla="*/ 0 w 16"/>
                  <a:gd name="T5" fmla="*/ 1 h 17"/>
                  <a:gd name="T6" fmla="*/ 5 w 16"/>
                  <a:gd name="T7" fmla="*/ 11 h 17"/>
                  <a:gd name="T8" fmla="*/ 11 w 16"/>
                  <a:gd name="T9" fmla="*/ 17 h 17"/>
                  <a:gd name="T10" fmla="*/ 16 w 16"/>
                  <a:gd name="T11" fmla="*/ 11 h 17"/>
                  <a:gd name="T12" fmla="*/ 16 w 16"/>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16" y="11"/>
                    </a:moveTo>
                    <a:cubicBezTo>
                      <a:pt x="13" y="7"/>
                      <a:pt x="7" y="0"/>
                      <a:pt x="2" y="0"/>
                    </a:cubicBezTo>
                    <a:cubicBezTo>
                      <a:pt x="1" y="0"/>
                      <a:pt x="0" y="1"/>
                      <a:pt x="0" y="1"/>
                    </a:cubicBezTo>
                    <a:cubicBezTo>
                      <a:pt x="2" y="5"/>
                      <a:pt x="0" y="11"/>
                      <a:pt x="5" y="11"/>
                    </a:cubicBezTo>
                    <a:cubicBezTo>
                      <a:pt x="5" y="17"/>
                      <a:pt x="7" y="17"/>
                      <a:pt x="11" y="17"/>
                    </a:cubicBezTo>
                    <a:cubicBezTo>
                      <a:pt x="14" y="17"/>
                      <a:pt x="16" y="15"/>
                      <a:pt x="16" y="11"/>
                    </a:cubicBezTo>
                    <a:cubicBezTo>
                      <a:pt x="16" y="11"/>
                      <a:pt x="16" y="11"/>
                      <a:pt x="16" y="11"/>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28" name="Freeform 22"/>
              <p:cNvSpPr>
                <a:spLocks/>
              </p:cNvSpPr>
              <p:nvPr/>
            </p:nvSpPr>
            <p:spPr bwMode="auto">
              <a:xfrm>
                <a:off x="8654257" y="3126744"/>
                <a:ext cx="35516" cy="100865"/>
              </a:xfrm>
              <a:custGeom>
                <a:avLst/>
                <a:gdLst>
                  <a:gd name="T0" fmla="*/ 0 w 15"/>
                  <a:gd name="T1" fmla="*/ 0 h 44"/>
                  <a:gd name="T2" fmla="*/ 8 w 15"/>
                  <a:gd name="T3" fmla="*/ 2 h 44"/>
                  <a:gd name="T4" fmla="*/ 15 w 15"/>
                  <a:gd name="T5" fmla="*/ 19 h 44"/>
                  <a:gd name="T6" fmla="*/ 15 w 15"/>
                  <a:gd name="T7" fmla="*/ 39 h 44"/>
                  <a:gd name="T8" fmla="*/ 10 w 15"/>
                  <a:gd name="T9" fmla="*/ 44 h 44"/>
                  <a:gd name="T10" fmla="*/ 0 w 15"/>
                  <a:gd name="T11" fmla="*/ 33 h 44"/>
                  <a:gd name="T12" fmla="*/ 4 w 15"/>
                  <a:gd name="T13" fmla="*/ 20 h 44"/>
                  <a:gd name="T14" fmla="*/ 0 w 15"/>
                  <a:gd name="T15" fmla="*/ 8 h 44"/>
                  <a:gd name="T16" fmla="*/ 0 w 15"/>
                  <a:gd name="T17" fmla="*/ 0 h 44"/>
                  <a:gd name="T18" fmla="*/ 0 w 15"/>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4">
                    <a:moveTo>
                      <a:pt x="0" y="0"/>
                    </a:moveTo>
                    <a:cubicBezTo>
                      <a:pt x="1" y="0"/>
                      <a:pt x="8" y="2"/>
                      <a:pt x="8" y="2"/>
                    </a:cubicBezTo>
                    <a:cubicBezTo>
                      <a:pt x="15" y="2"/>
                      <a:pt x="10" y="12"/>
                      <a:pt x="15" y="19"/>
                    </a:cubicBezTo>
                    <a:cubicBezTo>
                      <a:pt x="15" y="27"/>
                      <a:pt x="15" y="35"/>
                      <a:pt x="15" y="39"/>
                    </a:cubicBezTo>
                    <a:cubicBezTo>
                      <a:pt x="15" y="40"/>
                      <a:pt x="14" y="44"/>
                      <a:pt x="10" y="44"/>
                    </a:cubicBezTo>
                    <a:cubicBezTo>
                      <a:pt x="8" y="44"/>
                      <a:pt x="0" y="36"/>
                      <a:pt x="0" y="33"/>
                    </a:cubicBezTo>
                    <a:cubicBezTo>
                      <a:pt x="0" y="27"/>
                      <a:pt x="4" y="25"/>
                      <a:pt x="4" y="20"/>
                    </a:cubicBezTo>
                    <a:cubicBezTo>
                      <a:pt x="4" y="13"/>
                      <a:pt x="0" y="14"/>
                      <a:pt x="0" y="8"/>
                    </a:cubicBezTo>
                    <a:cubicBezTo>
                      <a:pt x="0" y="8"/>
                      <a:pt x="0" y="1"/>
                      <a:pt x="0" y="0"/>
                    </a:cubicBezTo>
                    <a:cubicBezTo>
                      <a:pt x="0" y="0"/>
                      <a:pt x="0" y="0"/>
                      <a:pt x="0" y="0"/>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29" name="Freeform 23"/>
              <p:cNvSpPr>
                <a:spLocks/>
              </p:cNvSpPr>
              <p:nvPr/>
            </p:nvSpPr>
            <p:spPr bwMode="auto">
              <a:xfrm>
                <a:off x="8652837" y="3089807"/>
                <a:ext cx="29833" cy="26992"/>
              </a:xfrm>
              <a:custGeom>
                <a:avLst/>
                <a:gdLst>
                  <a:gd name="T0" fmla="*/ 6 w 13"/>
                  <a:gd name="T1" fmla="*/ 2 h 12"/>
                  <a:gd name="T2" fmla="*/ 0 w 13"/>
                  <a:gd name="T3" fmla="*/ 0 h 12"/>
                  <a:gd name="T4" fmla="*/ 0 w 13"/>
                  <a:gd name="T5" fmla="*/ 7 h 12"/>
                  <a:gd name="T6" fmla="*/ 6 w 13"/>
                  <a:gd name="T7" fmla="*/ 12 h 12"/>
                  <a:gd name="T8" fmla="*/ 13 w 13"/>
                  <a:gd name="T9" fmla="*/ 7 h 12"/>
                  <a:gd name="T10" fmla="*/ 13 w 13"/>
                  <a:gd name="T11" fmla="*/ 7 h 12"/>
                  <a:gd name="T12" fmla="*/ 6 w 1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6" y="2"/>
                    </a:moveTo>
                    <a:cubicBezTo>
                      <a:pt x="2" y="2"/>
                      <a:pt x="2" y="1"/>
                      <a:pt x="0" y="0"/>
                    </a:cubicBezTo>
                    <a:cubicBezTo>
                      <a:pt x="0" y="3"/>
                      <a:pt x="0" y="6"/>
                      <a:pt x="0" y="7"/>
                    </a:cubicBezTo>
                    <a:cubicBezTo>
                      <a:pt x="0" y="9"/>
                      <a:pt x="2" y="12"/>
                      <a:pt x="6" y="12"/>
                    </a:cubicBezTo>
                    <a:cubicBezTo>
                      <a:pt x="11" y="12"/>
                      <a:pt x="12" y="11"/>
                      <a:pt x="13" y="7"/>
                    </a:cubicBezTo>
                    <a:cubicBezTo>
                      <a:pt x="13" y="7"/>
                      <a:pt x="13" y="7"/>
                      <a:pt x="13" y="7"/>
                    </a:cubicBezTo>
                    <a:cubicBezTo>
                      <a:pt x="6" y="2"/>
                      <a:pt x="6" y="2"/>
                      <a:pt x="6" y="2"/>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30" name="Freeform 24"/>
              <p:cNvSpPr>
                <a:spLocks/>
              </p:cNvSpPr>
              <p:nvPr/>
            </p:nvSpPr>
            <p:spPr bwMode="auto">
              <a:xfrm>
                <a:off x="8605956" y="3135267"/>
                <a:ext cx="25571" cy="22730"/>
              </a:xfrm>
              <a:custGeom>
                <a:avLst/>
                <a:gdLst>
                  <a:gd name="T0" fmla="*/ 11 w 11"/>
                  <a:gd name="T1" fmla="*/ 2 h 10"/>
                  <a:gd name="T2" fmla="*/ 5 w 11"/>
                  <a:gd name="T3" fmla="*/ 0 h 10"/>
                  <a:gd name="T4" fmla="*/ 0 w 11"/>
                  <a:gd name="T5" fmla="*/ 7 h 10"/>
                  <a:gd name="T6" fmla="*/ 8 w 11"/>
                  <a:gd name="T7" fmla="*/ 10 h 10"/>
                  <a:gd name="T8" fmla="*/ 11 w 11"/>
                  <a:gd name="T9" fmla="*/ 10 h 10"/>
                  <a:gd name="T10" fmla="*/ 11 w 11"/>
                  <a:gd name="T11" fmla="*/ 2 h 10"/>
                  <a:gd name="T12" fmla="*/ 11 w 11"/>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2"/>
                    </a:moveTo>
                    <a:cubicBezTo>
                      <a:pt x="9" y="2"/>
                      <a:pt x="6" y="0"/>
                      <a:pt x="5" y="0"/>
                    </a:cubicBezTo>
                    <a:cubicBezTo>
                      <a:pt x="4" y="0"/>
                      <a:pt x="0" y="4"/>
                      <a:pt x="0" y="7"/>
                    </a:cubicBezTo>
                    <a:cubicBezTo>
                      <a:pt x="0" y="8"/>
                      <a:pt x="6" y="10"/>
                      <a:pt x="8" y="10"/>
                    </a:cubicBezTo>
                    <a:cubicBezTo>
                      <a:pt x="9" y="10"/>
                      <a:pt x="10" y="10"/>
                      <a:pt x="11" y="10"/>
                    </a:cubicBezTo>
                    <a:cubicBezTo>
                      <a:pt x="11" y="7"/>
                      <a:pt x="11" y="7"/>
                      <a:pt x="11" y="2"/>
                    </a:cubicBezTo>
                    <a:cubicBezTo>
                      <a:pt x="11" y="2"/>
                      <a:pt x="11" y="2"/>
                      <a:pt x="11" y="2"/>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31" name="Freeform 45"/>
              <p:cNvSpPr>
                <a:spLocks/>
              </p:cNvSpPr>
              <p:nvPr/>
            </p:nvSpPr>
            <p:spPr bwMode="auto">
              <a:xfrm>
                <a:off x="7722320" y="3547252"/>
                <a:ext cx="59667" cy="48301"/>
              </a:xfrm>
              <a:custGeom>
                <a:avLst/>
                <a:gdLst>
                  <a:gd name="T0" fmla="*/ 12 w 26"/>
                  <a:gd name="T1" fmla="*/ 0 h 21"/>
                  <a:gd name="T2" fmla="*/ 0 w 26"/>
                  <a:gd name="T3" fmla="*/ 15 h 21"/>
                  <a:gd name="T4" fmla="*/ 26 w 26"/>
                  <a:gd name="T5" fmla="*/ 12 h 21"/>
                  <a:gd name="T6" fmla="*/ 12 w 26"/>
                  <a:gd name="T7" fmla="*/ 0 h 21"/>
                  <a:gd name="T8" fmla="*/ 12 w 26"/>
                  <a:gd name="T9" fmla="*/ 0 h 21"/>
                </a:gdLst>
                <a:ahLst/>
                <a:cxnLst>
                  <a:cxn ang="0">
                    <a:pos x="T0" y="T1"/>
                  </a:cxn>
                  <a:cxn ang="0">
                    <a:pos x="T2" y="T3"/>
                  </a:cxn>
                  <a:cxn ang="0">
                    <a:pos x="T4" y="T5"/>
                  </a:cxn>
                  <a:cxn ang="0">
                    <a:pos x="T6" y="T7"/>
                  </a:cxn>
                  <a:cxn ang="0">
                    <a:pos x="T8" y="T9"/>
                  </a:cxn>
                </a:cxnLst>
                <a:rect l="0" t="0" r="r" b="b"/>
                <a:pathLst>
                  <a:path w="26" h="21">
                    <a:moveTo>
                      <a:pt x="12" y="0"/>
                    </a:moveTo>
                    <a:cubicBezTo>
                      <a:pt x="2" y="4"/>
                      <a:pt x="0" y="4"/>
                      <a:pt x="0" y="15"/>
                    </a:cubicBezTo>
                    <a:cubicBezTo>
                      <a:pt x="15" y="17"/>
                      <a:pt x="18" y="21"/>
                      <a:pt x="26" y="12"/>
                    </a:cubicBezTo>
                    <a:cubicBezTo>
                      <a:pt x="21" y="7"/>
                      <a:pt x="15" y="6"/>
                      <a:pt x="12" y="0"/>
                    </a:cubicBezTo>
                    <a:cubicBezTo>
                      <a:pt x="12" y="0"/>
                      <a:pt x="12" y="0"/>
                      <a:pt x="12" y="0"/>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32" name="Freeform 46"/>
              <p:cNvSpPr>
                <a:spLocks/>
              </p:cNvSpPr>
              <p:nvPr/>
            </p:nvSpPr>
            <p:spPr bwMode="auto">
              <a:xfrm>
                <a:off x="8137146" y="2106725"/>
                <a:ext cx="41199" cy="98025"/>
              </a:xfrm>
              <a:custGeom>
                <a:avLst/>
                <a:gdLst>
                  <a:gd name="T0" fmla="*/ 4 w 18"/>
                  <a:gd name="T1" fmla="*/ 24 h 43"/>
                  <a:gd name="T2" fmla="*/ 1 w 18"/>
                  <a:gd name="T3" fmla="*/ 10 h 43"/>
                  <a:gd name="T4" fmla="*/ 1 w 18"/>
                  <a:gd name="T5" fmla="*/ 10 h 43"/>
                  <a:gd name="T6" fmla="*/ 0 w 18"/>
                  <a:gd name="T7" fmla="*/ 5 h 43"/>
                  <a:gd name="T8" fmla="*/ 4 w 18"/>
                  <a:gd name="T9" fmla="*/ 0 h 43"/>
                  <a:gd name="T10" fmla="*/ 4 w 18"/>
                  <a:gd name="T11" fmla="*/ 0 h 43"/>
                  <a:gd name="T12" fmla="*/ 14 w 18"/>
                  <a:gd name="T13" fmla="*/ 5 h 43"/>
                  <a:gd name="T14" fmla="*/ 14 w 18"/>
                  <a:gd name="T15" fmla="*/ 5 h 43"/>
                  <a:gd name="T16" fmla="*/ 14 w 18"/>
                  <a:gd name="T17" fmla="*/ 17 h 43"/>
                  <a:gd name="T18" fmla="*/ 17 w 18"/>
                  <a:gd name="T19" fmla="*/ 43 h 43"/>
                  <a:gd name="T20" fmla="*/ 14 w 18"/>
                  <a:gd name="T21" fmla="*/ 38 h 43"/>
                  <a:gd name="T22" fmla="*/ 4 w 18"/>
                  <a:gd name="T23" fmla="*/ 24 h 43"/>
                  <a:gd name="T24" fmla="*/ 4 w 18"/>
                  <a:gd name="T25"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3">
                    <a:moveTo>
                      <a:pt x="4" y="24"/>
                    </a:moveTo>
                    <a:cubicBezTo>
                      <a:pt x="1" y="10"/>
                      <a:pt x="1" y="10"/>
                      <a:pt x="1" y="10"/>
                    </a:cubicBezTo>
                    <a:cubicBezTo>
                      <a:pt x="1" y="10"/>
                      <a:pt x="1" y="10"/>
                      <a:pt x="1" y="10"/>
                    </a:cubicBezTo>
                    <a:cubicBezTo>
                      <a:pt x="0" y="10"/>
                      <a:pt x="0" y="7"/>
                      <a:pt x="0" y="5"/>
                    </a:cubicBezTo>
                    <a:cubicBezTo>
                      <a:pt x="0" y="2"/>
                      <a:pt x="2" y="0"/>
                      <a:pt x="4" y="0"/>
                    </a:cubicBezTo>
                    <a:cubicBezTo>
                      <a:pt x="4" y="0"/>
                      <a:pt x="4" y="0"/>
                      <a:pt x="4" y="0"/>
                    </a:cubicBezTo>
                    <a:cubicBezTo>
                      <a:pt x="14" y="5"/>
                      <a:pt x="14" y="5"/>
                      <a:pt x="14" y="5"/>
                    </a:cubicBezTo>
                    <a:cubicBezTo>
                      <a:pt x="14" y="5"/>
                      <a:pt x="14" y="5"/>
                      <a:pt x="14" y="5"/>
                    </a:cubicBezTo>
                    <a:cubicBezTo>
                      <a:pt x="14" y="11"/>
                      <a:pt x="14" y="13"/>
                      <a:pt x="14" y="17"/>
                    </a:cubicBezTo>
                    <a:cubicBezTo>
                      <a:pt x="14" y="24"/>
                      <a:pt x="18" y="38"/>
                      <a:pt x="17" y="43"/>
                    </a:cubicBezTo>
                    <a:cubicBezTo>
                      <a:pt x="16" y="43"/>
                      <a:pt x="15" y="40"/>
                      <a:pt x="14" y="38"/>
                    </a:cubicBezTo>
                    <a:cubicBezTo>
                      <a:pt x="12" y="32"/>
                      <a:pt x="4" y="29"/>
                      <a:pt x="4" y="24"/>
                    </a:cubicBezTo>
                    <a:cubicBezTo>
                      <a:pt x="4" y="24"/>
                      <a:pt x="4" y="24"/>
                      <a:pt x="4" y="24"/>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33" name="Freeform 81"/>
              <p:cNvSpPr>
                <a:spLocks/>
              </p:cNvSpPr>
              <p:nvPr/>
            </p:nvSpPr>
            <p:spPr bwMode="auto">
              <a:xfrm>
                <a:off x="7726581" y="3594134"/>
                <a:ext cx="704637" cy="730208"/>
              </a:xfrm>
              <a:custGeom>
                <a:avLst/>
                <a:gdLst>
                  <a:gd name="T0" fmla="*/ 64 w 306"/>
                  <a:gd name="T1" fmla="*/ 99 h 317"/>
                  <a:gd name="T2" fmla="*/ 49 w 306"/>
                  <a:gd name="T3" fmla="*/ 75 h 317"/>
                  <a:gd name="T4" fmla="*/ 18 w 306"/>
                  <a:gd name="T5" fmla="*/ 28 h 317"/>
                  <a:gd name="T6" fmla="*/ 27 w 306"/>
                  <a:gd name="T7" fmla="*/ 0 h 317"/>
                  <a:gd name="T8" fmla="*/ 104 w 306"/>
                  <a:gd name="T9" fmla="*/ 68 h 317"/>
                  <a:gd name="T10" fmla="*/ 196 w 306"/>
                  <a:gd name="T11" fmla="*/ 124 h 317"/>
                  <a:gd name="T12" fmla="*/ 248 w 306"/>
                  <a:gd name="T13" fmla="*/ 155 h 317"/>
                  <a:gd name="T14" fmla="*/ 192 w 306"/>
                  <a:gd name="T15" fmla="*/ 153 h 317"/>
                  <a:gd name="T16" fmla="*/ 192 w 306"/>
                  <a:gd name="T17" fmla="*/ 153 h 317"/>
                  <a:gd name="T18" fmla="*/ 190 w 306"/>
                  <a:gd name="T19" fmla="*/ 180 h 317"/>
                  <a:gd name="T20" fmla="*/ 190 w 306"/>
                  <a:gd name="T21" fmla="*/ 180 h 317"/>
                  <a:gd name="T22" fmla="*/ 211 w 306"/>
                  <a:gd name="T23" fmla="*/ 218 h 317"/>
                  <a:gd name="T24" fmla="*/ 306 w 306"/>
                  <a:gd name="T25" fmla="*/ 274 h 317"/>
                  <a:gd name="T26" fmla="*/ 280 w 306"/>
                  <a:gd name="T27" fmla="*/ 264 h 317"/>
                  <a:gd name="T28" fmla="*/ 260 w 306"/>
                  <a:gd name="T29" fmla="*/ 275 h 317"/>
                  <a:gd name="T30" fmla="*/ 275 w 306"/>
                  <a:gd name="T31" fmla="*/ 317 h 317"/>
                  <a:gd name="T32" fmla="*/ 173 w 306"/>
                  <a:gd name="T33" fmla="*/ 214 h 317"/>
                  <a:gd name="T34" fmla="*/ 70 w 306"/>
                  <a:gd name="T35" fmla="*/ 99 h 317"/>
                  <a:gd name="T36" fmla="*/ 70 w 306"/>
                  <a:gd name="T37" fmla="*/ 99 h 317"/>
                  <a:gd name="T38" fmla="*/ 64 w 306"/>
                  <a:gd name="T39" fmla="*/ 9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317">
                    <a:moveTo>
                      <a:pt x="64" y="99"/>
                    </a:moveTo>
                    <a:cubicBezTo>
                      <a:pt x="56" y="89"/>
                      <a:pt x="56" y="84"/>
                      <a:pt x="49" y="75"/>
                    </a:cubicBezTo>
                    <a:cubicBezTo>
                      <a:pt x="44" y="50"/>
                      <a:pt x="0" y="28"/>
                      <a:pt x="18" y="28"/>
                    </a:cubicBezTo>
                    <a:cubicBezTo>
                      <a:pt x="45" y="29"/>
                      <a:pt x="24" y="13"/>
                      <a:pt x="27" y="0"/>
                    </a:cubicBezTo>
                    <a:cubicBezTo>
                      <a:pt x="71" y="17"/>
                      <a:pt x="72" y="33"/>
                      <a:pt x="104" y="68"/>
                    </a:cubicBezTo>
                    <a:cubicBezTo>
                      <a:pt x="126" y="92"/>
                      <a:pt x="163" y="110"/>
                      <a:pt x="196" y="124"/>
                    </a:cubicBezTo>
                    <a:cubicBezTo>
                      <a:pt x="217" y="132"/>
                      <a:pt x="217" y="141"/>
                      <a:pt x="248" y="155"/>
                    </a:cubicBezTo>
                    <a:cubicBezTo>
                      <a:pt x="226" y="162"/>
                      <a:pt x="198" y="132"/>
                      <a:pt x="192" y="153"/>
                    </a:cubicBezTo>
                    <a:cubicBezTo>
                      <a:pt x="192" y="153"/>
                      <a:pt x="192" y="153"/>
                      <a:pt x="192" y="153"/>
                    </a:cubicBezTo>
                    <a:cubicBezTo>
                      <a:pt x="190" y="180"/>
                      <a:pt x="190" y="180"/>
                      <a:pt x="190" y="180"/>
                    </a:cubicBezTo>
                    <a:cubicBezTo>
                      <a:pt x="190" y="180"/>
                      <a:pt x="190" y="180"/>
                      <a:pt x="190" y="180"/>
                    </a:cubicBezTo>
                    <a:cubicBezTo>
                      <a:pt x="203" y="191"/>
                      <a:pt x="200" y="209"/>
                      <a:pt x="211" y="218"/>
                    </a:cubicBezTo>
                    <a:cubicBezTo>
                      <a:pt x="231" y="260"/>
                      <a:pt x="292" y="233"/>
                      <a:pt x="306" y="274"/>
                    </a:cubicBezTo>
                    <a:cubicBezTo>
                      <a:pt x="292" y="270"/>
                      <a:pt x="289" y="264"/>
                      <a:pt x="280" y="264"/>
                    </a:cubicBezTo>
                    <a:cubicBezTo>
                      <a:pt x="272" y="264"/>
                      <a:pt x="267" y="269"/>
                      <a:pt x="260" y="275"/>
                    </a:cubicBezTo>
                    <a:cubicBezTo>
                      <a:pt x="256" y="281"/>
                      <a:pt x="274" y="303"/>
                      <a:pt x="275" y="317"/>
                    </a:cubicBezTo>
                    <a:cubicBezTo>
                      <a:pt x="226" y="291"/>
                      <a:pt x="224" y="233"/>
                      <a:pt x="173" y="214"/>
                    </a:cubicBezTo>
                    <a:cubicBezTo>
                      <a:pt x="155" y="168"/>
                      <a:pt x="105" y="103"/>
                      <a:pt x="70" y="99"/>
                    </a:cubicBezTo>
                    <a:cubicBezTo>
                      <a:pt x="70" y="99"/>
                      <a:pt x="70" y="99"/>
                      <a:pt x="70" y="99"/>
                    </a:cubicBezTo>
                    <a:cubicBezTo>
                      <a:pt x="64" y="99"/>
                      <a:pt x="64" y="99"/>
                      <a:pt x="64" y="99"/>
                    </a:cubicBezTo>
                    <a:close/>
                  </a:path>
                </a:pathLst>
              </a:custGeom>
              <a:solidFill>
                <a:srgbClr val="E6338D"/>
              </a:solid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34" name="Freeform 108"/>
              <p:cNvSpPr>
                <a:spLocks/>
              </p:cNvSpPr>
              <p:nvPr/>
            </p:nvSpPr>
            <p:spPr bwMode="auto">
              <a:xfrm>
                <a:off x="7455239" y="4436571"/>
                <a:ext cx="289809" cy="292651"/>
              </a:xfrm>
              <a:custGeom>
                <a:avLst/>
                <a:gdLst>
                  <a:gd name="T0" fmla="*/ 125 w 126"/>
                  <a:gd name="T1" fmla="*/ 17 h 127"/>
                  <a:gd name="T2" fmla="*/ 118 w 126"/>
                  <a:gd name="T3" fmla="*/ 12 h 127"/>
                  <a:gd name="T4" fmla="*/ 87 w 126"/>
                  <a:gd name="T5" fmla="*/ 69 h 127"/>
                  <a:gd name="T6" fmla="*/ 24 w 126"/>
                  <a:gd name="T7" fmla="*/ 105 h 127"/>
                  <a:gd name="T8" fmla="*/ 0 w 126"/>
                  <a:gd name="T9" fmla="*/ 73 h 127"/>
                  <a:gd name="T10" fmla="*/ 6 w 126"/>
                  <a:gd name="T11" fmla="*/ 55 h 127"/>
                  <a:gd name="T12" fmla="*/ 6 w 126"/>
                  <a:gd name="T13" fmla="*/ 49 h 127"/>
                  <a:gd name="T14" fmla="*/ 13 w 126"/>
                  <a:gd name="T15" fmla="*/ 35 h 127"/>
                  <a:gd name="T16" fmla="*/ 13 w 126"/>
                  <a:gd name="T17" fmla="*/ 35 h 127"/>
                  <a:gd name="T18" fmla="*/ 17 w 126"/>
                  <a:gd name="T19" fmla="*/ 36 h 127"/>
                  <a:gd name="T20" fmla="*/ 17 w 126"/>
                  <a:gd name="T21" fmla="*/ 36 h 127"/>
                  <a:gd name="T22" fmla="*/ 25 w 126"/>
                  <a:gd name="T23" fmla="*/ 32 h 127"/>
                  <a:gd name="T24" fmla="*/ 25 w 126"/>
                  <a:gd name="T25" fmla="*/ 22 h 127"/>
                  <a:gd name="T26" fmla="*/ 45 w 126"/>
                  <a:gd name="T27" fmla="*/ 17 h 127"/>
                  <a:gd name="T28" fmla="*/ 51 w 126"/>
                  <a:gd name="T29" fmla="*/ 12 h 127"/>
                  <a:gd name="T30" fmla="*/ 92 w 126"/>
                  <a:gd name="T31" fmla="*/ 20 h 127"/>
                  <a:gd name="T32" fmla="*/ 103 w 126"/>
                  <a:gd name="T33" fmla="*/ 5 h 127"/>
                  <a:gd name="T34" fmla="*/ 121 w 126"/>
                  <a:gd name="T35" fmla="*/ 1 h 127"/>
                  <a:gd name="T36" fmla="*/ 121 w 126"/>
                  <a:gd name="T37" fmla="*/ 1 h 127"/>
                  <a:gd name="T38" fmla="*/ 126 w 126"/>
                  <a:gd name="T39" fmla="*/ 1 h 127"/>
                  <a:gd name="T40" fmla="*/ 126 w 126"/>
                  <a:gd name="T41" fmla="*/ 1 h 127"/>
                  <a:gd name="T42" fmla="*/ 126 w 126"/>
                  <a:gd name="T43" fmla="*/ 17 h 127"/>
                  <a:gd name="T44" fmla="*/ 126 w 126"/>
                  <a:gd name="T45" fmla="*/ 17 h 127"/>
                  <a:gd name="T46" fmla="*/ 125 w 126"/>
                  <a:gd name="T47" fmla="*/ 17 h 127"/>
                  <a:gd name="T48" fmla="*/ 125 w 126"/>
                  <a:gd name="T4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27">
                    <a:moveTo>
                      <a:pt x="125" y="17"/>
                    </a:moveTo>
                    <a:cubicBezTo>
                      <a:pt x="124" y="15"/>
                      <a:pt x="121" y="12"/>
                      <a:pt x="118" y="12"/>
                    </a:cubicBezTo>
                    <a:cubicBezTo>
                      <a:pt x="104" y="23"/>
                      <a:pt x="98" y="49"/>
                      <a:pt x="87" y="69"/>
                    </a:cubicBezTo>
                    <a:cubicBezTo>
                      <a:pt x="70" y="101"/>
                      <a:pt x="35" y="127"/>
                      <a:pt x="24" y="105"/>
                    </a:cubicBezTo>
                    <a:cubicBezTo>
                      <a:pt x="11" y="80"/>
                      <a:pt x="16" y="75"/>
                      <a:pt x="0" y="73"/>
                    </a:cubicBezTo>
                    <a:cubicBezTo>
                      <a:pt x="4" y="67"/>
                      <a:pt x="6" y="63"/>
                      <a:pt x="6" y="55"/>
                    </a:cubicBezTo>
                    <a:cubicBezTo>
                      <a:pt x="6" y="52"/>
                      <a:pt x="6" y="53"/>
                      <a:pt x="6" y="49"/>
                    </a:cubicBezTo>
                    <a:cubicBezTo>
                      <a:pt x="6" y="41"/>
                      <a:pt x="12" y="43"/>
                      <a:pt x="13" y="35"/>
                    </a:cubicBezTo>
                    <a:cubicBezTo>
                      <a:pt x="13" y="35"/>
                      <a:pt x="13" y="35"/>
                      <a:pt x="13" y="35"/>
                    </a:cubicBezTo>
                    <a:cubicBezTo>
                      <a:pt x="17" y="36"/>
                      <a:pt x="17" y="36"/>
                      <a:pt x="17" y="36"/>
                    </a:cubicBezTo>
                    <a:cubicBezTo>
                      <a:pt x="17" y="36"/>
                      <a:pt x="17" y="36"/>
                      <a:pt x="17" y="36"/>
                    </a:cubicBezTo>
                    <a:cubicBezTo>
                      <a:pt x="20" y="36"/>
                      <a:pt x="23" y="33"/>
                      <a:pt x="25" y="32"/>
                    </a:cubicBezTo>
                    <a:cubicBezTo>
                      <a:pt x="25" y="27"/>
                      <a:pt x="25" y="23"/>
                      <a:pt x="25" y="22"/>
                    </a:cubicBezTo>
                    <a:cubicBezTo>
                      <a:pt x="25" y="11"/>
                      <a:pt x="34" y="20"/>
                      <a:pt x="45" y="17"/>
                    </a:cubicBezTo>
                    <a:cubicBezTo>
                      <a:pt x="48" y="17"/>
                      <a:pt x="49" y="12"/>
                      <a:pt x="51" y="12"/>
                    </a:cubicBezTo>
                    <a:cubicBezTo>
                      <a:pt x="66" y="12"/>
                      <a:pt x="77" y="20"/>
                      <a:pt x="92" y="20"/>
                    </a:cubicBezTo>
                    <a:cubicBezTo>
                      <a:pt x="103" y="20"/>
                      <a:pt x="100" y="14"/>
                      <a:pt x="103" y="5"/>
                    </a:cubicBezTo>
                    <a:cubicBezTo>
                      <a:pt x="104" y="0"/>
                      <a:pt x="115" y="3"/>
                      <a:pt x="121" y="1"/>
                    </a:cubicBezTo>
                    <a:cubicBezTo>
                      <a:pt x="121" y="1"/>
                      <a:pt x="121" y="1"/>
                      <a:pt x="121" y="1"/>
                    </a:cubicBezTo>
                    <a:cubicBezTo>
                      <a:pt x="126" y="1"/>
                      <a:pt x="126" y="1"/>
                      <a:pt x="126" y="1"/>
                    </a:cubicBezTo>
                    <a:cubicBezTo>
                      <a:pt x="126" y="1"/>
                      <a:pt x="126" y="1"/>
                      <a:pt x="126" y="1"/>
                    </a:cubicBezTo>
                    <a:cubicBezTo>
                      <a:pt x="126" y="10"/>
                      <a:pt x="125" y="12"/>
                      <a:pt x="126" y="17"/>
                    </a:cubicBezTo>
                    <a:cubicBezTo>
                      <a:pt x="126" y="17"/>
                      <a:pt x="126" y="17"/>
                      <a:pt x="126" y="17"/>
                    </a:cubicBezTo>
                    <a:cubicBezTo>
                      <a:pt x="125" y="17"/>
                      <a:pt x="125" y="17"/>
                      <a:pt x="125" y="17"/>
                    </a:cubicBezTo>
                    <a:cubicBezTo>
                      <a:pt x="125" y="17"/>
                      <a:pt x="125" y="17"/>
                      <a:pt x="125" y="17"/>
                    </a:cubicBezTo>
                    <a:close/>
                  </a:path>
                </a:pathLst>
              </a:custGeom>
              <a:solidFill>
                <a:srgbClr val="E69AC0"/>
              </a:solid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35" name="Freeform 114"/>
              <p:cNvSpPr>
                <a:spLocks/>
              </p:cNvSpPr>
              <p:nvPr/>
            </p:nvSpPr>
            <p:spPr bwMode="auto">
              <a:xfrm>
                <a:off x="7435351" y="3687895"/>
                <a:ext cx="49722" cy="62508"/>
              </a:xfrm>
              <a:custGeom>
                <a:avLst/>
                <a:gdLst>
                  <a:gd name="T0" fmla="*/ 13 w 22"/>
                  <a:gd name="T1" fmla="*/ 0 h 27"/>
                  <a:gd name="T2" fmla="*/ 0 w 22"/>
                  <a:gd name="T3" fmla="*/ 19 h 27"/>
                  <a:gd name="T4" fmla="*/ 0 w 22"/>
                  <a:gd name="T5" fmla="*/ 19 h 27"/>
                  <a:gd name="T6" fmla="*/ 0 w 22"/>
                  <a:gd name="T7" fmla="*/ 27 h 27"/>
                  <a:gd name="T8" fmla="*/ 0 w 22"/>
                  <a:gd name="T9" fmla="*/ 27 h 27"/>
                  <a:gd name="T10" fmla="*/ 22 w 22"/>
                  <a:gd name="T11" fmla="*/ 27 h 27"/>
                  <a:gd name="T12" fmla="*/ 13 w 22"/>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2" h="27">
                    <a:moveTo>
                      <a:pt x="13" y="0"/>
                    </a:moveTo>
                    <a:cubicBezTo>
                      <a:pt x="0" y="19"/>
                      <a:pt x="0" y="19"/>
                      <a:pt x="0" y="19"/>
                    </a:cubicBezTo>
                    <a:cubicBezTo>
                      <a:pt x="0" y="19"/>
                      <a:pt x="0" y="19"/>
                      <a:pt x="0" y="19"/>
                    </a:cubicBezTo>
                    <a:cubicBezTo>
                      <a:pt x="2" y="20"/>
                      <a:pt x="1" y="25"/>
                      <a:pt x="0" y="27"/>
                    </a:cubicBezTo>
                    <a:cubicBezTo>
                      <a:pt x="0" y="27"/>
                      <a:pt x="0" y="27"/>
                      <a:pt x="0" y="27"/>
                    </a:cubicBezTo>
                    <a:cubicBezTo>
                      <a:pt x="22" y="27"/>
                      <a:pt x="22" y="27"/>
                      <a:pt x="22" y="27"/>
                    </a:cubicBezTo>
                    <a:cubicBezTo>
                      <a:pt x="13" y="0"/>
                      <a:pt x="13" y="0"/>
                      <a:pt x="13" y="0"/>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36" name="Freeform 115"/>
              <p:cNvSpPr>
                <a:spLocks/>
              </p:cNvSpPr>
              <p:nvPr/>
            </p:nvSpPr>
            <p:spPr bwMode="auto">
              <a:xfrm>
                <a:off x="7388470" y="3731935"/>
                <a:ext cx="21309" cy="29833"/>
              </a:xfrm>
              <a:custGeom>
                <a:avLst/>
                <a:gdLst>
                  <a:gd name="T0" fmla="*/ 0 w 9"/>
                  <a:gd name="T1" fmla="*/ 12 h 13"/>
                  <a:gd name="T2" fmla="*/ 9 w 9"/>
                  <a:gd name="T3" fmla="*/ 13 h 13"/>
                  <a:gd name="T4" fmla="*/ 9 w 9"/>
                  <a:gd name="T5" fmla="*/ 13 h 13"/>
                  <a:gd name="T6" fmla="*/ 9 w 9"/>
                  <a:gd name="T7" fmla="*/ 0 h 13"/>
                  <a:gd name="T8" fmla="*/ 9 w 9"/>
                  <a:gd name="T9" fmla="*/ 0 h 13"/>
                  <a:gd name="T10" fmla="*/ 0 w 9"/>
                  <a:gd name="T11" fmla="*/ 12 h 13"/>
                  <a:gd name="T12" fmla="*/ 0 w 9"/>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12"/>
                    </a:moveTo>
                    <a:cubicBezTo>
                      <a:pt x="4" y="11"/>
                      <a:pt x="8" y="12"/>
                      <a:pt x="9" y="13"/>
                    </a:cubicBezTo>
                    <a:cubicBezTo>
                      <a:pt x="9" y="13"/>
                      <a:pt x="9" y="13"/>
                      <a:pt x="9" y="13"/>
                    </a:cubicBezTo>
                    <a:cubicBezTo>
                      <a:pt x="9" y="0"/>
                      <a:pt x="9" y="0"/>
                      <a:pt x="9" y="0"/>
                    </a:cubicBezTo>
                    <a:cubicBezTo>
                      <a:pt x="9" y="0"/>
                      <a:pt x="9" y="0"/>
                      <a:pt x="9" y="0"/>
                    </a:cubicBezTo>
                    <a:cubicBezTo>
                      <a:pt x="5" y="3"/>
                      <a:pt x="3" y="7"/>
                      <a:pt x="0" y="12"/>
                    </a:cubicBezTo>
                    <a:cubicBezTo>
                      <a:pt x="0" y="12"/>
                      <a:pt x="0" y="12"/>
                      <a:pt x="0" y="12"/>
                    </a:cubicBezTo>
                    <a:close/>
                  </a:path>
                </a:pathLst>
              </a:custGeom>
              <a:grp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sp>
            <p:nvSpPr>
              <p:cNvPr id="37" name="Freeform 118"/>
              <p:cNvSpPr>
                <a:spLocks/>
              </p:cNvSpPr>
              <p:nvPr/>
            </p:nvSpPr>
            <p:spPr bwMode="auto">
              <a:xfrm>
                <a:off x="7737946" y="4291667"/>
                <a:ext cx="376468" cy="957509"/>
              </a:xfrm>
              <a:custGeom>
                <a:avLst/>
                <a:gdLst>
                  <a:gd name="T0" fmla="*/ 29 w 163"/>
                  <a:gd name="T1" fmla="*/ 160 h 416"/>
                  <a:gd name="T2" fmla="*/ 43 w 163"/>
                  <a:gd name="T3" fmla="*/ 153 h 416"/>
                  <a:gd name="T4" fmla="*/ 38 w 163"/>
                  <a:gd name="T5" fmla="*/ 136 h 416"/>
                  <a:gd name="T6" fmla="*/ 52 w 163"/>
                  <a:gd name="T7" fmla="*/ 116 h 416"/>
                  <a:gd name="T8" fmla="*/ 105 w 163"/>
                  <a:gd name="T9" fmla="*/ 91 h 416"/>
                  <a:gd name="T10" fmla="*/ 97 w 163"/>
                  <a:gd name="T11" fmla="*/ 74 h 416"/>
                  <a:gd name="T12" fmla="*/ 114 w 163"/>
                  <a:gd name="T13" fmla="*/ 59 h 416"/>
                  <a:gd name="T14" fmla="*/ 114 w 163"/>
                  <a:gd name="T15" fmla="*/ 59 h 416"/>
                  <a:gd name="T16" fmla="*/ 114 w 163"/>
                  <a:gd name="T17" fmla="*/ 40 h 416"/>
                  <a:gd name="T18" fmla="*/ 114 w 163"/>
                  <a:gd name="T19" fmla="*/ 40 h 416"/>
                  <a:gd name="T20" fmla="*/ 99 w 163"/>
                  <a:gd name="T21" fmla="*/ 40 h 416"/>
                  <a:gd name="T22" fmla="*/ 77 w 163"/>
                  <a:gd name="T23" fmla="*/ 30 h 416"/>
                  <a:gd name="T24" fmla="*/ 77 w 163"/>
                  <a:gd name="T25" fmla="*/ 30 h 416"/>
                  <a:gd name="T26" fmla="*/ 98 w 163"/>
                  <a:gd name="T27" fmla="*/ 0 h 416"/>
                  <a:gd name="T28" fmla="*/ 98 w 163"/>
                  <a:gd name="T29" fmla="*/ 0 h 416"/>
                  <a:gd name="T30" fmla="*/ 124 w 163"/>
                  <a:gd name="T31" fmla="*/ 14 h 416"/>
                  <a:gd name="T32" fmla="*/ 129 w 163"/>
                  <a:gd name="T33" fmla="*/ 31 h 416"/>
                  <a:gd name="T34" fmla="*/ 140 w 163"/>
                  <a:gd name="T35" fmla="*/ 26 h 416"/>
                  <a:gd name="T36" fmla="*/ 156 w 163"/>
                  <a:gd name="T37" fmla="*/ 80 h 416"/>
                  <a:gd name="T38" fmla="*/ 156 w 163"/>
                  <a:gd name="T39" fmla="*/ 278 h 416"/>
                  <a:gd name="T40" fmla="*/ 99 w 163"/>
                  <a:gd name="T41" fmla="*/ 355 h 416"/>
                  <a:gd name="T42" fmla="*/ 75 w 163"/>
                  <a:gd name="T43" fmla="*/ 345 h 416"/>
                  <a:gd name="T44" fmla="*/ 67 w 163"/>
                  <a:gd name="T45" fmla="*/ 390 h 416"/>
                  <a:gd name="T46" fmla="*/ 60 w 163"/>
                  <a:gd name="T47" fmla="*/ 416 h 416"/>
                  <a:gd name="T48" fmla="*/ 55 w 163"/>
                  <a:gd name="T49" fmla="*/ 381 h 416"/>
                  <a:gd name="T50" fmla="*/ 46 w 163"/>
                  <a:gd name="T51" fmla="*/ 352 h 416"/>
                  <a:gd name="T52" fmla="*/ 1 w 163"/>
                  <a:gd name="T53" fmla="*/ 298 h 416"/>
                  <a:gd name="T54" fmla="*/ 8 w 163"/>
                  <a:gd name="T55" fmla="*/ 257 h 416"/>
                  <a:gd name="T56" fmla="*/ 52 w 163"/>
                  <a:gd name="T57" fmla="*/ 250 h 416"/>
                  <a:gd name="T58" fmla="*/ 29 w 163"/>
                  <a:gd name="T59" fmla="*/ 159 h 416"/>
                  <a:gd name="T60" fmla="*/ 29 w 163"/>
                  <a:gd name="T61" fmla="*/ 159 h 416"/>
                  <a:gd name="T62" fmla="*/ 29 w 163"/>
                  <a:gd name="T63" fmla="*/ 16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416">
                    <a:moveTo>
                      <a:pt x="29" y="160"/>
                    </a:moveTo>
                    <a:cubicBezTo>
                      <a:pt x="35" y="160"/>
                      <a:pt x="43" y="160"/>
                      <a:pt x="43" y="153"/>
                    </a:cubicBezTo>
                    <a:cubicBezTo>
                      <a:pt x="43" y="147"/>
                      <a:pt x="38" y="144"/>
                      <a:pt x="38" y="136"/>
                    </a:cubicBezTo>
                    <a:cubicBezTo>
                      <a:pt x="38" y="130"/>
                      <a:pt x="46" y="116"/>
                      <a:pt x="52" y="116"/>
                    </a:cubicBezTo>
                    <a:cubicBezTo>
                      <a:pt x="72" y="116"/>
                      <a:pt x="105" y="115"/>
                      <a:pt x="105" y="91"/>
                    </a:cubicBezTo>
                    <a:cubicBezTo>
                      <a:pt x="105" y="85"/>
                      <a:pt x="97" y="80"/>
                      <a:pt x="97" y="74"/>
                    </a:cubicBezTo>
                    <a:cubicBezTo>
                      <a:pt x="97" y="69"/>
                      <a:pt x="110" y="67"/>
                      <a:pt x="114" y="59"/>
                    </a:cubicBezTo>
                    <a:cubicBezTo>
                      <a:pt x="114" y="59"/>
                      <a:pt x="114" y="59"/>
                      <a:pt x="114" y="59"/>
                    </a:cubicBezTo>
                    <a:cubicBezTo>
                      <a:pt x="114" y="40"/>
                      <a:pt x="114" y="40"/>
                      <a:pt x="114" y="40"/>
                    </a:cubicBezTo>
                    <a:cubicBezTo>
                      <a:pt x="114" y="40"/>
                      <a:pt x="114" y="40"/>
                      <a:pt x="114" y="40"/>
                    </a:cubicBezTo>
                    <a:cubicBezTo>
                      <a:pt x="107" y="36"/>
                      <a:pt x="108" y="40"/>
                      <a:pt x="99" y="40"/>
                    </a:cubicBezTo>
                    <a:cubicBezTo>
                      <a:pt x="97" y="40"/>
                      <a:pt x="77" y="30"/>
                      <a:pt x="77" y="30"/>
                    </a:cubicBezTo>
                    <a:cubicBezTo>
                      <a:pt x="77" y="30"/>
                      <a:pt x="77" y="30"/>
                      <a:pt x="77" y="30"/>
                    </a:cubicBezTo>
                    <a:cubicBezTo>
                      <a:pt x="98" y="0"/>
                      <a:pt x="98" y="0"/>
                      <a:pt x="98" y="0"/>
                    </a:cubicBezTo>
                    <a:cubicBezTo>
                      <a:pt x="98" y="0"/>
                      <a:pt x="98" y="0"/>
                      <a:pt x="98" y="0"/>
                    </a:cubicBezTo>
                    <a:cubicBezTo>
                      <a:pt x="100" y="0"/>
                      <a:pt x="124" y="11"/>
                      <a:pt x="124" y="14"/>
                    </a:cubicBezTo>
                    <a:cubicBezTo>
                      <a:pt x="126" y="18"/>
                      <a:pt x="123" y="31"/>
                      <a:pt x="129" y="31"/>
                    </a:cubicBezTo>
                    <a:cubicBezTo>
                      <a:pt x="132" y="31"/>
                      <a:pt x="135" y="27"/>
                      <a:pt x="140" y="26"/>
                    </a:cubicBezTo>
                    <a:cubicBezTo>
                      <a:pt x="141" y="40"/>
                      <a:pt x="146" y="58"/>
                      <a:pt x="156" y="80"/>
                    </a:cubicBezTo>
                    <a:cubicBezTo>
                      <a:pt x="156" y="155"/>
                      <a:pt x="163" y="244"/>
                      <a:pt x="156" y="278"/>
                    </a:cubicBezTo>
                    <a:cubicBezTo>
                      <a:pt x="151" y="297"/>
                      <a:pt x="135" y="355"/>
                      <a:pt x="99" y="355"/>
                    </a:cubicBezTo>
                    <a:cubicBezTo>
                      <a:pt x="84" y="355"/>
                      <a:pt x="91" y="332"/>
                      <a:pt x="75" y="345"/>
                    </a:cubicBezTo>
                    <a:cubicBezTo>
                      <a:pt x="65" y="352"/>
                      <a:pt x="68" y="361"/>
                      <a:pt x="67" y="390"/>
                    </a:cubicBezTo>
                    <a:cubicBezTo>
                      <a:pt x="46" y="399"/>
                      <a:pt x="46" y="399"/>
                      <a:pt x="60" y="416"/>
                    </a:cubicBezTo>
                    <a:cubicBezTo>
                      <a:pt x="44" y="405"/>
                      <a:pt x="33" y="393"/>
                      <a:pt x="55" y="381"/>
                    </a:cubicBezTo>
                    <a:cubicBezTo>
                      <a:pt x="55" y="373"/>
                      <a:pt x="48" y="355"/>
                      <a:pt x="46" y="352"/>
                    </a:cubicBezTo>
                    <a:cubicBezTo>
                      <a:pt x="24" y="312"/>
                      <a:pt x="14" y="313"/>
                      <a:pt x="1" y="298"/>
                    </a:cubicBezTo>
                    <a:cubicBezTo>
                      <a:pt x="0" y="297"/>
                      <a:pt x="8" y="275"/>
                      <a:pt x="8" y="257"/>
                    </a:cubicBezTo>
                    <a:cubicBezTo>
                      <a:pt x="19" y="254"/>
                      <a:pt x="41" y="254"/>
                      <a:pt x="52" y="250"/>
                    </a:cubicBezTo>
                    <a:cubicBezTo>
                      <a:pt x="50" y="209"/>
                      <a:pt x="38" y="184"/>
                      <a:pt x="29" y="159"/>
                    </a:cubicBezTo>
                    <a:cubicBezTo>
                      <a:pt x="29" y="159"/>
                      <a:pt x="29" y="159"/>
                      <a:pt x="29" y="159"/>
                    </a:cubicBezTo>
                    <a:cubicBezTo>
                      <a:pt x="29" y="160"/>
                      <a:pt x="29" y="160"/>
                      <a:pt x="29" y="160"/>
                    </a:cubicBezTo>
                    <a:close/>
                  </a:path>
                </a:pathLst>
              </a:custGeom>
              <a:solidFill>
                <a:srgbClr val="E69AC0"/>
              </a:solidFill>
              <a:ln w="6350">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a:defRPr/>
                </a:pPr>
                <a:endParaRPr lang="ru-RU" sz="1350" kern="0">
                  <a:solidFill>
                    <a:prstClr val="black"/>
                  </a:solidFill>
                  <a:latin typeface="Times New Roman" panose="02020603050405020304" pitchFamily="18" charset="0"/>
                  <a:cs typeface="Times New Roman" panose="02020603050405020304" pitchFamily="18" charset="0"/>
                </a:endParaRPr>
              </a:p>
            </p:txBody>
          </p:sp>
        </p:grpSp>
      </p:grpSp>
      <p:cxnSp>
        <p:nvCxnSpPr>
          <p:cNvPr id="38" name="Прямая со стрелкой 37"/>
          <p:cNvCxnSpPr/>
          <p:nvPr/>
        </p:nvCxnSpPr>
        <p:spPr>
          <a:xfrm flipH="1" flipV="1">
            <a:off x="4974937" y="5602128"/>
            <a:ext cx="416834" cy="324083"/>
          </a:xfrm>
          <a:prstGeom prst="straightConnector1">
            <a:avLst/>
          </a:prstGeom>
          <a:noFill/>
          <a:ln w="9525" cap="flat" cmpd="sng" algn="ctr">
            <a:solidFill>
              <a:schemeClr val="accent6">
                <a:lumMod val="75000"/>
              </a:schemeClr>
            </a:solidFill>
            <a:prstDash val="solid"/>
            <a:tailEnd type="arrow"/>
          </a:ln>
          <a:effectLst/>
        </p:spPr>
      </p:cxnSp>
      <p:sp>
        <p:nvSpPr>
          <p:cNvPr id="39" name="TextBox 38"/>
          <p:cNvSpPr txBox="1"/>
          <p:nvPr/>
        </p:nvSpPr>
        <p:spPr>
          <a:xfrm>
            <a:off x="4937236" y="5360056"/>
            <a:ext cx="893089" cy="186057"/>
          </a:xfrm>
          <a:prstGeom prst="rect">
            <a:avLst/>
          </a:prstGeom>
          <a:noFill/>
        </p:spPr>
        <p:txBody>
          <a:bodyPr wrap="none" lIns="69957" tIns="34979" rIns="69957" bIns="34979" rtlCol="0">
            <a:spAutoFit/>
          </a:bodyPr>
          <a:lstStyle/>
          <a:p>
            <a:pPr algn="ctr"/>
            <a:r>
              <a:rPr lang="ru-RU" sz="750" dirty="0">
                <a:solidFill>
                  <a:prstClr val="black"/>
                </a:solidFill>
                <a:latin typeface="Times New Roman" panose="02020603050405020304" pitchFamily="18" charset="0"/>
                <a:cs typeface="Times New Roman" panose="02020603050405020304" pitchFamily="18" charset="0"/>
              </a:rPr>
              <a:t>Хабаровский край</a:t>
            </a:r>
          </a:p>
        </p:txBody>
      </p:sp>
      <p:cxnSp>
        <p:nvCxnSpPr>
          <p:cNvPr id="40" name="Прямая со стрелкой 39"/>
          <p:cNvCxnSpPr/>
          <p:nvPr/>
        </p:nvCxnSpPr>
        <p:spPr>
          <a:xfrm flipH="1" flipV="1">
            <a:off x="4928937" y="5199522"/>
            <a:ext cx="274246" cy="202427"/>
          </a:xfrm>
          <a:prstGeom prst="straightConnector1">
            <a:avLst/>
          </a:prstGeom>
          <a:noFill/>
          <a:ln w="9525" cap="flat" cmpd="sng" algn="ctr">
            <a:solidFill>
              <a:schemeClr val="accent6">
                <a:lumMod val="75000"/>
              </a:schemeClr>
            </a:solidFill>
            <a:prstDash val="solid"/>
            <a:tailEnd type="arrow"/>
          </a:ln>
          <a:effectLst/>
        </p:spPr>
      </p:cxnSp>
      <p:cxnSp>
        <p:nvCxnSpPr>
          <p:cNvPr id="41" name="Прямая со стрелкой 40"/>
          <p:cNvCxnSpPr/>
          <p:nvPr/>
        </p:nvCxnSpPr>
        <p:spPr>
          <a:xfrm>
            <a:off x="2613366" y="4353542"/>
            <a:ext cx="257435" cy="20884"/>
          </a:xfrm>
          <a:prstGeom prst="straightConnector1">
            <a:avLst/>
          </a:prstGeom>
          <a:noFill/>
          <a:ln w="9525" cap="flat" cmpd="sng" algn="ctr">
            <a:solidFill>
              <a:schemeClr val="accent6">
                <a:lumMod val="75000"/>
              </a:schemeClr>
            </a:solidFill>
            <a:prstDash val="solid"/>
            <a:tailEnd type="arrow"/>
          </a:ln>
          <a:effectLst/>
        </p:spPr>
      </p:cxnSp>
      <p:sp>
        <p:nvSpPr>
          <p:cNvPr id="42" name="TextBox 41"/>
          <p:cNvSpPr txBox="1"/>
          <p:nvPr/>
        </p:nvSpPr>
        <p:spPr>
          <a:xfrm>
            <a:off x="6484994" y="2826586"/>
            <a:ext cx="1226514" cy="232224"/>
          </a:xfrm>
          <a:prstGeom prst="rect">
            <a:avLst/>
          </a:prstGeom>
          <a:noFill/>
        </p:spPr>
        <p:txBody>
          <a:bodyPr wrap="none" lIns="69957" tIns="34979" rIns="69957" bIns="34979" rtlCol="0">
            <a:spAutoFit/>
          </a:bodyPr>
          <a:lstStyle/>
          <a:p>
            <a:pPr algn="ctr"/>
            <a:r>
              <a:rPr lang="ru-RU" sz="1050" b="1" u="sng" dirty="0">
                <a:solidFill>
                  <a:prstClr val="black"/>
                </a:solidFill>
                <a:latin typeface="Times New Roman" panose="02020603050405020304" pitchFamily="18" charset="0"/>
                <a:cs typeface="Times New Roman" panose="02020603050405020304" pitchFamily="18" charset="0"/>
              </a:rPr>
              <a:t>Камчатский край</a:t>
            </a:r>
          </a:p>
        </p:txBody>
      </p:sp>
      <p:cxnSp>
        <p:nvCxnSpPr>
          <p:cNvPr id="43" name="Прямая со стрелкой 42"/>
          <p:cNvCxnSpPr/>
          <p:nvPr/>
        </p:nvCxnSpPr>
        <p:spPr>
          <a:xfrm flipH="1">
            <a:off x="5174393" y="3052014"/>
            <a:ext cx="1053273" cy="730870"/>
          </a:xfrm>
          <a:prstGeom prst="straightConnector1">
            <a:avLst/>
          </a:prstGeom>
          <a:noFill/>
          <a:ln w="9525" cap="flat" cmpd="sng" algn="ctr">
            <a:solidFill>
              <a:schemeClr val="accent6">
                <a:lumMod val="75000"/>
              </a:schemeClr>
            </a:solidFill>
            <a:prstDash val="solid"/>
            <a:tailEnd type="arrow"/>
          </a:ln>
          <a:effectLst/>
        </p:spPr>
      </p:cxnSp>
      <p:sp>
        <p:nvSpPr>
          <p:cNvPr id="44" name="TextBox 43"/>
          <p:cNvSpPr txBox="1"/>
          <p:nvPr/>
        </p:nvSpPr>
        <p:spPr>
          <a:xfrm>
            <a:off x="6630060" y="3747840"/>
            <a:ext cx="1457346" cy="232224"/>
          </a:xfrm>
          <a:prstGeom prst="rect">
            <a:avLst/>
          </a:prstGeom>
          <a:noFill/>
        </p:spPr>
        <p:txBody>
          <a:bodyPr wrap="none" lIns="69957" tIns="34979" rIns="69957" bIns="34979" rtlCol="0">
            <a:spAutoFit/>
          </a:bodyPr>
          <a:lstStyle>
            <a:defPPr>
              <a:defRPr lang="ru-RU"/>
            </a:defPPr>
            <a:lvl1pPr algn="ctr">
              <a:defRPr sz="1400" b="1" u="sng">
                <a:latin typeface="Times New Roman" panose="02020603050405020304" pitchFamily="18" charset="0"/>
                <a:cs typeface="Times New Roman" panose="02020603050405020304" pitchFamily="18" charset="0"/>
              </a:defRPr>
            </a:lvl1pPr>
          </a:lstStyle>
          <a:p>
            <a:pPr>
              <a:defRPr/>
            </a:pPr>
            <a:r>
              <a:rPr lang="ru-RU" sz="1050" kern="0" dirty="0">
                <a:solidFill>
                  <a:prstClr val="black"/>
                </a:solidFill>
              </a:rPr>
              <a:t>Магаданская область</a:t>
            </a:r>
          </a:p>
        </p:txBody>
      </p:sp>
      <p:cxnSp>
        <p:nvCxnSpPr>
          <p:cNvPr id="45" name="Прямая со стрелкой 44"/>
          <p:cNvCxnSpPr/>
          <p:nvPr/>
        </p:nvCxnSpPr>
        <p:spPr>
          <a:xfrm flipH="1" flipV="1">
            <a:off x="4665735" y="3912048"/>
            <a:ext cx="1751648" cy="8603"/>
          </a:xfrm>
          <a:prstGeom prst="straightConnector1">
            <a:avLst/>
          </a:prstGeom>
          <a:noFill/>
          <a:ln w="9525" cap="flat" cmpd="sng" algn="ctr">
            <a:solidFill>
              <a:schemeClr val="accent6">
                <a:lumMod val="75000"/>
              </a:schemeClr>
            </a:solidFill>
            <a:prstDash val="solid"/>
            <a:tailEnd type="arrow"/>
          </a:ln>
          <a:effectLst/>
        </p:spPr>
      </p:cxnSp>
      <p:sp>
        <p:nvSpPr>
          <p:cNvPr id="46" name="TextBox 45"/>
          <p:cNvSpPr txBox="1"/>
          <p:nvPr/>
        </p:nvSpPr>
        <p:spPr>
          <a:xfrm>
            <a:off x="6711918" y="4649865"/>
            <a:ext cx="1452538" cy="232224"/>
          </a:xfrm>
          <a:prstGeom prst="rect">
            <a:avLst/>
          </a:prstGeom>
          <a:noFill/>
        </p:spPr>
        <p:txBody>
          <a:bodyPr wrap="none" lIns="69957" tIns="34979" rIns="69957" bIns="34979" rtlCol="0">
            <a:spAutoFit/>
          </a:bodyPr>
          <a:lstStyle>
            <a:defPPr>
              <a:defRPr lang="ru-RU"/>
            </a:defPPr>
            <a:lvl1pPr algn="ctr">
              <a:defRPr sz="1400" b="1" u="sng">
                <a:latin typeface="Times New Roman" panose="02020603050405020304" pitchFamily="18" charset="0"/>
                <a:cs typeface="Times New Roman" panose="02020603050405020304" pitchFamily="18" charset="0"/>
              </a:defRPr>
            </a:lvl1pPr>
          </a:lstStyle>
          <a:p>
            <a:pPr>
              <a:defRPr/>
            </a:pPr>
            <a:r>
              <a:rPr lang="ru-RU" sz="1050" kern="0" dirty="0">
                <a:solidFill>
                  <a:prstClr val="black"/>
                </a:solidFill>
              </a:rPr>
              <a:t>Сахалинская область</a:t>
            </a:r>
          </a:p>
        </p:txBody>
      </p:sp>
      <p:cxnSp>
        <p:nvCxnSpPr>
          <p:cNvPr id="47" name="Прямая со стрелкой 46"/>
          <p:cNvCxnSpPr>
            <a:endCxn id="33" idx="5"/>
          </p:cNvCxnSpPr>
          <p:nvPr/>
        </p:nvCxnSpPr>
        <p:spPr>
          <a:xfrm flipH="1">
            <a:off x="5037773" y="4789557"/>
            <a:ext cx="1315121" cy="162812"/>
          </a:xfrm>
          <a:prstGeom prst="straightConnector1">
            <a:avLst/>
          </a:prstGeom>
          <a:noFill/>
          <a:ln w="9525" cap="flat" cmpd="sng" algn="ctr">
            <a:solidFill>
              <a:schemeClr val="accent6">
                <a:lumMod val="75000"/>
              </a:schemeClr>
            </a:solidFill>
            <a:prstDash val="solid"/>
            <a:tailEnd type="arrow"/>
          </a:ln>
          <a:effectLst/>
        </p:spPr>
      </p:cxnSp>
      <p:cxnSp>
        <p:nvCxnSpPr>
          <p:cNvPr id="48" name="Прямая со стрелкой 47"/>
          <p:cNvCxnSpPr>
            <a:endCxn id="34" idx="3"/>
          </p:cNvCxnSpPr>
          <p:nvPr/>
        </p:nvCxnSpPr>
        <p:spPr>
          <a:xfrm flipH="1" flipV="1">
            <a:off x="4537166" y="5551439"/>
            <a:ext cx="40607" cy="482761"/>
          </a:xfrm>
          <a:prstGeom prst="straightConnector1">
            <a:avLst/>
          </a:prstGeom>
          <a:noFill/>
          <a:ln w="9525" cap="flat" cmpd="sng" algn="ctr">
            <a:solidFill>
              <a:schemeClr val="accent6">
                <a:lumMod val="75000"/>
              </a:schemeClr>
            </a:solidFill>
            <a:prstDash val="solid"/>
            <a:tailEnd type="arrow"/>
          </a:ln>
          <a:effectLst/>
        </p:spPr>
      </p:cxnSp>
      <p:sp>
        <p:nvSpPr>
          <p:cNvPr id="49" name="TextBox 48"/>
          <p:cNvSpPr txBox="1"/>
          <p:nvPr/>
        </p:nvSpPr>
        <p:spPr>
          <a:xfrm>
            <a:off x="5703991" y="2027247"/>
            <a:ext cx="1986337" cy="232224"/>
          </a:xfrm>
          <a:prstGeom prst="rect">
            <a:avLst/>
          </a:prstGeom>
          <a:noFill/>
        </p:spPr>
        <p:txBody>
          <a:bodyPr wrap="none" lIns="69957" tIns="34979" rIns="69957" bIns="34979" rtlCol="0">
            <a:spAutoFit/>
          </a:bodyPr>
          <a:lstStyle>
            <a:defPPr>
              <a:defRPr lang="ru-RU"/>
            </a:defPPr>
            <a:lvl1pPr algn="ctr">
              <a:defRPr sz="1200">
                <a:latin typeface="Times New Roman" panose="02020603050405020304" pitchFamily="18" charset="0"/>
                <a:cs typeface="Times New Roman" panose="02020603050405020304" pitchFamily="18" charset="0"/>
              </a:defRPr>
            </a:lvl1pPr>
          </a:lstStyle>
          <a:p>
            <a:pPr>
              <a:defRPr/>
            </a:pPr>
            <a:r>
              <a:rPr lang="ru-RU" sz="1050" b="1" u="sng" kern="0" dirty="0">
                <a:solidFill>
                  <a:prstClr val="black"/>
                </a:solidFill>
              </a:rPr>
              <a:t>Чукотский</a:t>
            </a:r>
            <a:r>
              <a:rPr lang="ru-RU" sz="900" b="1" u="sng" kern="0" dirty="0">
                <a:solidFill>
                  <a:prstClr val="black"/>
                </a:solidFill>
              </a:rPr>
              <a:t> </a:t>
            </a:r>
            <a:r>
              <a:rPr lang="ru-RU" sz="1050" b="1" u="sng" kern="0" dirty="0">
                <a:solidFill>
                  <a:prstClr val="black"/>
                </a:solidFill>
              </a:rPr>
              <a:t>автономный округ</a:t>
            </a:r>
          </a:p>
        </p:txBody>
      </p:sp>
      <p:cxnSp>
        <p:nvCxnSpPr>
          <p:cNvPr id="50" name="Прямая со стрелкой 49"/>
          <p:cNvCxnSpPr/>
          <p:nvPr/>
        </p:nvCxnSpPr>
        <p:spPr>
          <a:xfrm flipH="1">
            <a:off x="4863137" y="2365719"/>
            <a:ext cx="394190" cy="522981"/>
          </a:xfrm>
          <a:prstGeom prst="straightConnector1">
            <a:avLst/>
          </a:prstGeom>
          <a:noFill/>
          <a:ln w="9525" cap="flat" cmpd="sng" algn="ctr">
            <a:solidFill>
              <a:schemeClr val="accent6">
                <a:lumMod val="75000"/>
              </a:schemeClr>
            </a:solidFill>
            <a:prstDash val="solid"/>
            <a:tailEnd type="arrow"/>
          </a:ln>
          <a:effectLst/>
        </p:spPr>
      </p:cxnSp>
      <p:sp>
        <p:nvSpPr>
          <p:cNvPr id="51" name="TextBox 50"/>
          <p:cNvSpPr txBox="1"/>
          <p:nvPr/>
        </p:nvSpPr>
        <p:spPr>
          <a:xfrm>
            <a:off x="4160078" y="4624531"/>
            <a:ext cx="194180" cy="232224"/>
          </a:xfrm>
          <a:prstGeom prst="rect">
            <a:avLst/>
          </a:prstGeom>
          <a:noFill/>
        </p:spPr>
        <p:txBody>
          <a:bodyPr wrap="none" lIns="69957" tIns="34979" rIns="69957" bIns="34979" rtlCol="0">
            <a:spAutoFit/>
          </a:bodyPr>
          <a:lstStyle/>
          <a:p>
            <a:r>
              <a:rPr lang="en-US" sz="1050" b="1" dirty="0">
                <a:solidFill>
                  <a:prstClr val="black"/>
                </a:solidFill>
                <a:latin typeface="Times New Roman" panose="02020603050405020304" pitchFamily="18" charset="0"/>
                <a:cs typeface="Times New Roman" panose="02020603050405020304" pitchFamily="18" charset="0"/>
              </a:rPr>
              <a:t>I</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4303628" y="3091286"/>
            <a:ext cx="247079" cy="232224"/>
          </a:xfrm>
          <a:prstGeom prst="rect">
            <a:avLst/>
          </a:prstGeom>
          <a:noFill/>
        </p:spPr>
        <p:txBody>
          <a:bodyPr wrap="none" lIns="69957" tIns="34979" rIns="69957" bIns="34979" rtlCol="0">
            <a:spAutoFit/>
          </a:bodyPr>
          <a:lstStyle/>
          <a:p>
            <a:r>
              <a:rPr lang="en-US" sz="1050" b="1" dirty="0">
                <a:solidFill>
                  <a:prstClr val="black"/>
                </a:solidFill>
                <a:latin typeface="Times New Roman" panose="02020603050405020304" pitchFamily="18" charset="0"/>
                <a:cs typeface="Times New Roman" panose="02020603050405020304" pitchFamily="18" charset="0"/>
              </a:rPr>
              <a:t>II</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4368935" y="3698106"/>
            <a:ext cx="247079" cy="232224"/>
          </a:xfrm>
          <a:prstGeom prst="rect">
            <a:avLst/>
          </a:prstGeom>
          <a:noFill/>
        </p:spPr>
        <p:txBody>
          <a:bodyPr wrap="none" lIns="69957" tIns="34979" rIns="69957" bIns="34979" rtlCol="0">
            <a:spAutoFit/>
          </a:bodyPr>
          <a:lstStyle/>
          <a:p>
            <a:r>
              <a:rPr lang="en-US" sz="1050" b="1" dirty="0">
                <a:solidFill>
                  <a:prstClr val="black"/>
                </a:solidFill>
                <a:latin typeface="Times New Roman" panose="02020603050405020304" pitchFamily="18" charset="0"/>
                <a:cs typeface="Times New Roman" panose="02020603050405020304" pitchFamily="18" charset="0"/>
              </a:rPr>
              <a:t>II</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5052024" y="4005012"/>
            <a:ext cx="247079" cy="232224"/>
          </a:xfrm>
          <a:prstGeom prst="rect">
            <a:avLst/>
          </a:prstGeom>
          <a:noFill/>
        </p:spPr>
        <p:txBody>
          <a:bodyPr wrap="none" lIns="69957" tIns="34979" rIns="69957" bIns="34979" rtlCol="0">
            <a:spAutoFit/>
          </a:bodyPr>
          <a:lstStyle/>
          <a:p>
            <a:r>
              <a:rPr lang="en-US" sz="1050" b="1" dirty="0">
                <a:solidFill>
                  <a:prstClr val="black"/>
                </a:solidFill>
                <a:latin typeface="Times New Roman" panose="02020603050405020304" pitchFamily="18" charset="0"/>
                <a:cs typeface="Times New Roman" panose="02020603050405020304" pitchFamily="18" charset="0"/>
              </a:rPr>
              <a:t>II</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4709165" y="4747869"/>
            <a:ext cx="247079" cy="232224"/>
          </a:xfrm>
          <a:prstGeom prst="rect">
            <a:avLst/>
          </a:prstGeom>
          <a:noFill/>
        </p:spPr>
        <p:txBody>
          <a:bodyPr wrap="none" lIns="69957" tIns="34979" rIns="69957" bIns="34979" rtlCol="0">
            <a:spAutoFit/>
          </a:bodyPr>
          <a:lstStyle/>
          <a:p>
            <a:r>
              <a:rPr lang="en-US" sz="1050" b="1" dirty="0">
                <a:solidFill>
                  <a:prstClr val="black"/>
                </a:solidFill>
                <a:latin typeface="Times New Roman" panose="02020603050405020304" pitchFamily="18" charset="0"/>
                <a:cs typeface="Times New Roman" panose="02020603050405020304" pitchFamily="18" charset="0"/>
              </a:rPr>
              <a:t>II</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3764809" y="3555649"/>
            <a:ext cx="247079" cy="232224"/>
          </a:xfrm>
          <a:prstGeom prst="rect">
            <a:avLst/>
          </a:prstGeom>
          <a:noFill/>
        </p:spPr>
        <p:txBody>
          <a:bodyPr wrap="none" lIns="69957" tIns="34979" rIns="69957" bIns="34979" rtlCol="0">
            <a:spAutoFit/>
          </a:bodyPr>
          <a:lstStyle/>
          <a:p>
            <a:r>
              <a:rPr lang="en-US" sz="1050" b="1" dirty="0">
                <a:solidFill>
                  <a:prstClr val="black"/>
                </a:solidFill>
                <a:latin typeface="Times New Roman" panose="02020603050405020304" pitchFamily="18" charset="0"/>
                <a:cs typeface="Times New Roman" panose="02020603050405020304" pitchFamily="18" charset="0"/>
              </a:rPr>
              <a:t>II</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4779871" y="5418378"/>
            <a:ext cx="194180" cy="232224"/>
          </a:xfrm>
          <a:prstGeom prst="rect">
            <a:avLst/>
          </a:prstGeom>
          <a:noFill/>
        </p:spPr>
        <p:txBody>
          <a:bodyPr wrap="none" lIns="69957" tIns="34979" rIns="69957" bIns="34979" rtlCol="0">
            <a:spAutoFit/>
          </a:bodyPr>
          <a:lstStyle/>
          <a:p>
            <a:r>
              <a:rPr lang="en-US" sz="1050" b="1" dirty="0">
                <a:solidFill>
                  <a:prstClr val="black"/>
                </a:solidFill>
                <a:latin typeface="Times New Roman" panose="02020603050405020304" pitchFamily="18" charset="0"/>
                <a:cs typeface="Times New Roman" panose="02020603050405020304" pitchFamily="18" charset="0"/>
              </a:rPr>
              <a:t>I</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3954289" y="5067804"/>
            <a:ext cx="194180" cy="232224"/>
          </a:xfrm>
          <a:prstGeom prst="rect">
            <a:avLst/>
          </a:prstGeom>
          <a:noFill/>
        </p:spPr>
        <p:txBody>
          <a:bodyPr wrap="none" lIns="69957" tIns="34979" rIns="69957" bIns="34979" rtlCol="0">
            <a:spAutoFit/>
          </a:bodyPr>
          <a:lstStyle/>
          <a:p>
            <a:r>
              <a:rPr lang="en-US" sz="1050" b="1" dirty="0">
                <a:solidFill>
                  <a:prstClr val="black"/>
                </a:solidFill>
                <a:latin typeface="Times New Roman" panose="02020603050405020304" pitchFamily="18" charset="0"/>
                <a:cs typeface="Times New Roman" panose="02020603050405020304" pitchFamily="18" charset="0"/>
              </a:rPr>
              <a:t>I</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4470436" y="5342791"/>
            <a:ext cx="194180" cy="232224"/>
          </a:xfrm>
          <a:prstGeom prst="rect">
            <a:avLst/>
          </a:prstGeom>
          <a:noFill/>
        </p:spPr>
        <p:txBody>
          <a:bodyPr wrap="none" lIns="69957" tIns="34979" rIns="69957" bIns="34979" rtlCol="0">
            <a:spAutoFit/>
          </a:bodyPr>
          <a:lstStyle/>
          <a:p>
            <a:r>
              <a:rPr lang="en-US" sz="1050" b="1" dirty="0">
                <a:solidFill>
                  <a:prstClr val="black"/>
                </a:solidFill>
                <a:latin typeface="Times New Roman" panose="02020603050405020304" pitchFamily="18" charset="0"/>
                <a:cs typeface="Times New Roman" panose="02020603050405020304" pitchFamily="18" charset="0"/>
              </a:rPr>
              <a:t>I</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5183389" y="5918775"/>
            <a:ext cx="872251" cy="186057"/>
          </a:xfrm>
          <a:prstGeom prst="rect">
            <a:avLst/>
          </a:prstGeom>
          <a:noFill/>
        </p:spPr>
        <p:txBody>
          <a:bodyPr wrap="none" lIns="69957" tIns="34979" rIns="69957" bIns="34979" rtlCol="0">
            <a:spAutoFit/>
          </a:bodyPr>
          <a:lstStyle/>
          <a:p>
            <a:pPr algn="ctr"/>
            <a:r>
              <a:rPr lang="ru-RU" sz="750" dirty="0">
                <a:solidFill>
                  <a:prstClr val="black"/>
                </a:solidFill>
                <a:latin typeface="Times New Roman" panose="02020603050405020304" pitchFamily="18" charset="0"/>
                <a:cs typeface="Times New Roman" panose="02020603050405020304" pitchFamily="18" charset="0"/>
              </a:rPr>
              <a:t>Приморский край</a:t>
            </a:r>
          </a:p>
        </p:txBody>
      </p:sp>
      <p:sp>
        <p:nvSpPr>
          <p:cNvPr id="62" name="TextBox 61"/>
          <p:cNvSpPr txBox="1"/>
          <p:nvPr/>
        </p:nvSpPr>
        <p:spPr>
          <a:xfrm>
            <a:off x="3817637" y="6035035"/>
            <a:ext cx="1409256" cy="186057"/>
          </a:xfrm>
          <a:prstGeom prst="rect">
            <a:avLst/>
          </a:prstGeom>
          <a:noFill/>
        </p:spPr>
        <p:txBody>
          <a:bodyPr wrap="none" lIns="69957" tIns="34979" rIns="69957" bIns="34979" rtlCol="0">
            <a:spAutoFit/>
          </a:bodyPr>
          <a:lstStyle/>
          <a:p>
            <a:pPr algn="ctr"/>
            <a:r>
              <a:rPr lang="ru-RU" sz="750" dirty="0">
                <a:solidFill>
                  <a:prstClr val="black"/>
                </a:solidFill>
                <a:latin typeface="Times New Roman" panose="02020603050405020304" pitchFamily="18" charset="0"/>
                <a:cs typeface="Times New Roman" panose="02020603050405020304" pitchFamily="18" charset="0"/>
              </a:rPr>
              <a:t>Еврейская автономная область</a:t>
            </a:r>
          </a:p>
        </p:txBody>
      </p:sp>
      <p:sp>
        <p:nvSpPr>
          <p:cNvPr id="63" name="TextBox 62"/>
          <p:cNvSpPr txBox="1"/>
          <p:nvPr/>
        </p:nvSpPr>
        <p:spPr>
          <a:xfrm>
            <a:off x="3933969" y="5737101"/>
            <a:ext cx="569283" cy="301474"/>
          </a:xfrm>
          <a:prstGeom prst="rect">
            <a:avLst/>
          </a:prstGeom>
          <a:noFill/>
        </p:spPr>
        <p:txBody>
          <a:bodyPr wrap="none" lIns="69957" tIns="34979" rIns="69957" bIns="34979" rtlCol="0">
            <a:spAutoFit/>
          </a:bodyPr>
          <a:lstStyle/>
          <a:p>
            <a:pPr algn="ctr"/>
            <a:r>
              <a:rPr lang="ru-RU" sz="750" dirty="0">
                <a:solidFill>
                  <a:prstClr val="black"/>
                </a:solidFill>
                <a:latin typeface="Times New Roman" panose="02020603050405020304" pitchFamily="18" charset="0"/>
                <a:cs typeface="Times New Roman" panose="02020603050405020304" pitchFamily="18" charset="0"/>
              </a:rPr>
              <a:t>Амурская </a:t>
            </a:r>
            <a:endParaRPr lang="en-US" sz="750" dirty="0">
              <a:solidFill>
                <a:prstClr val="black"/>
              </a:solidFill>
              <a:latin typeface="Times New Roman" panose="02020603050405020304" pitchFamily="18" charset="0"/>
              <a:cs typeface="Times New Roman" panose="02020603050405020304" pitchFamily="18" charset="0"/>
            </a:endParaRPr>
          </a:p>
          <a:p>
            <a:pPr algn="ctr"/>
            <a:r>
              <a:rPr lang="ru-RU" sz="750" dirty="0">
                <a:solidFill>
                  <a:prstClr val="black"/>
                </a:solidFill>
                <a:latin typeface="Times New Roman" panose="02020603050405020304" pitchFamily="18" charset="0"/>
                <a:cs typeface="Times New Roman" panose="02020603050405020304" pitchFamily="18" charset="0"/>
              </a:rPr>
              <a:t>область</a:t>
            </a:r>
          </a:p>
        </p:txBody>
      </p:sp>
      <p:sp>
        <p:nvSpPr>
          <p:cNvPr id="64" name="TextBox 63"/>
          <p:cNvSpPr txBox="1"/>
          <p:nvPr/>
        </p:nvSpPr>
        <p:spPr>
          <a:xfrm>
            <a:off x="1158780" y="3939369"/>
            <a:ext cx="1763519" cy="232224"/>
          </a:xfrm>
          <a:prstGeom prst="rect">
            <a:avLst/>
          </a:prstGeom>
          <a:noFill/>
        </p:spPr>
        <p:txBody>
          <a:bodyPr wrap="none" lIns="69957" tIns="34979" rIns="69957" bIns="34979" rtlCol="0">
            <a:spAutoFit/>
          </a:bodyPr>
          <a:lstStyle>
            <a:defPPr>
              <a:defRPr lang="ru-RU"/>
            </a:defPPr>
            <a:lvl1pPr algn="ctr">
              <a:defRPr sz="1400" b="1" u="sng">
                <a:latin typeface="Times New Roman" panose="02020603050405020304" pitchFamily="18" charset="0"/>
                <a:cs typeface="Times New Roman" panose="02020603050405020304" pitchFamily="18" charset="0"/>
              </a:defRPr>
            </a:lvl1pPr>
          </a:lstStyle>
          <a:p>
            <a:pPr>
              <a:defRPr/>
            </a:pPr>
            <a:r>
              <a:rPr lang="ru-RU" sz="1050" kern="0" dirty="0">
                <a:solidFill>
                  <a:prstClr val="black"/>
                </a:solidFill>
              </a:rPr>
              <a:t>Республика Саха (Якутия)</a:t>
            </a:r>
          </a:p>
        </p:txBody>
      </p:sp>
      <p:cxnSp>
        <p:nvCxnSpPr>
          <p:cNvPr id="65" name="Прямая со стрелкой 64"/>
          <p:cNvCxnSpPr>
            <a:stCxn id="63" idx="0"/>
          </p:cNvCxnSpPr>
          <p:nvPr/>
        </p:nvCxnSpPr>
        <p:spPr>
          <a:xfrm flipH="1" flipV="1">
            <a:off x="4160077" y="5363500"/>
            <a:ext cx="58534" cy="373601"/>
          </a:xfrm>
          <a:prstGeom prst="straightConnector1">
            <a:avLst/>
          </a:prstGeom>
          <a:noFill/>
          <a:ln w="9525" cap="flat" cmpd="sng" algn="ctr">
            <a:solidFill>
              <a:schemeClr val="accent6">
                <a:lumMod val="75000"/>
              </a:schemeClr>
            </a:solidFill>
            <a:prstDash val="solid"/>
            <a:tailEnd type="arrow"/>
          </a:ln>
          <a:effectLst/>
        </p:spPr>
      </p:cxnSp>
      <p:sp>
        <p:nvSpPr>
          <p:cNvPr id="66" name="TextBox 65"/>
          <p:cNvSpPr txBox="1"/>
          <p:nvPr/>
        </p:nvSpPr>
        <p:spPr>
          <a:xfrm>
            <a:off x="6913229" y="5563923"/>
            <a:ext cx="2147600" cy="716972"/>
          </a:xfrm>
          <a:prstGeom prst="rect">
            <a:avLst/>
          </a:prstGeom>
          <a:noFill/>
        </p:spPr>
        <p:txBody>
          <a:bodyPr wrap="square" lIns="69957" tIns="34979" rIns="69957" bIns="34979" rtlCol="0">
            <a:spAutoFit/>
          </a:bodyPr>
          <a:lstStyle/>
          <a:p>
            <a:pPr algn="ctr"/>
            <a:r>
              <a:rPr lang="en-US" sz="1050" b="1" dirty="0">
                <a:solidFill>
                  <a:prstClr val="black"/>
                </a:solidFill>
                <a:latin typeface="Times New Roman" panose="02020603050405020304" pitchFamily="18" charset="0"/>
                <a:cs typeface="Times New Roman" panose="02020603050405020304" pitchFamily="18" charset="0"/>
              </a:rPr>
              <a:t>I</a:t>
            </a:r>
            <a:r>
              <a:rPr lang="ru-RU" sz="1050" b="1" dirty="0">
                <a:solidFill>
                  <a:prstClr val="black"/>
                </a:solidFill>
                <a:latin typeface="Times New Roman" panose="02020603050405020304" pitchFamily="18" charset="0"/>
                <a:cs typeface="Times New Roman" panose="02020603050405020304" pitchFamily="18" charset="0"/>
              </a:rPr>
              <a:t> – цены (тарифы) на электрическую энергию (мощность) не превышают базовый уровень</a:t>
            </a:r>
          </a:p>
        </p:txBody>
      </p:sp>
      <p:sp>
        <p:nvSpPr>
          <p:cNvPr id="67" name="TextBox 66"/>
          <p:cNvSpPr txBox="1"/>
          <p:nvPr/>
        </p:nvSpPr>
        <p:spPr>
          <a:xfrm>
            <a:off x="2810125" y="2061759"/>
            <a:ext cx="2147600" cy="716972"/>
          </a:xfrm>
          <a:prstGeom prst="rect">
            <a:avLst/>
          </a:prstGeom>
          <a:noFill/>
        </p:spPr>
        <p:txBody>
          <a:bodyPr wrap="square" lIns="69957" tIns="34979" rIns="69957" bIns="34979" rtlCol="0">
            <a:spAutoFit/>
          </a:bodyPr>
          <a:lstStyle/>
          <a:p>
            <a:pPr algn="ctr"/>
            <a:r>
              <a:rPr lang="en-US" sz="1050" b="1" dirty="0">
                <a:solidFill>
                  <a:prstClr val="black"/>
                </a:solidFill>
                <a:latin typeface="Times New Roman" panose="02020603050405020304" pitchFamily="18" charset="0"/>
                <a:cs typeface="Times New Roman" panose="02020603050405020304" pitchFamily="18" charset="0"/>
              </a:rPr>
              <a:t>II</a:t>
            </a:r>
            <a:r>
              <a:rPr lang="ru-RU" sz="1050" b="1" dirty="0">
                <a:solidFill>
                  <a:prstClr val="black"/>
                </a:solidFill>
                <a:latin typeface="Times New Roman" panose="02020603050405020304" pitchFamily="18" charset="0"/>
                <a:cs typeface="Times New Roman" panose="02020603050405020304" pitchFamily="18" charset="0"/>
              </a:rPr>
              <a:t> – цены (тарифы) на электрическую энергию (мощность) доведены до базового уровня</a:t>
            </a:r>
          </a:p>
        </p:txBody>
      </p:sp>
      <p:sp>
        <p:nvSpPr>
          <p:cNvPr id="68" name="TextBox 67"/>
          <p:cNvSpPr txBox="1"/>
          <p:nvPr/>
        </p:nvSpPr>
        <p:spPr>
          <a:xfrm>
            <a:off x="1838319" y="4193038"/>
            <a:ext cx="431424" cy="209141"/>
          </a:xfrm>
          <a:prstGeom prst="rect">
            <a:avLst/>
          </a:prstGeom>
          <a:noFill/>
        </p:spPr>
        <p:txBody>
          <a:bodyPr wrap="none" lIns="69957" tIns="34979" rIns="69957" bIns="34979" rtlCol="0">
            <a:spAutoFit/>
          </a:bodyPr>
          <a:lstStyle/>
          <a:p>
            <a:pPr algn="ctr"/>
            <a:r>
              <a:rPr lang="ru-RU" sz="900" dirty="0">
                <a:solidFill>
                  <a:prstClr val="black"/>
                </a:solidFill>
                <a:latin typeface="Times New Roman" panose="02020603050405020304" pitchFamily="18" charset="0"/>
                <a:cs typeface="Times New Roman" panose="02020603050405020304" pitchFamily="18" charset="0"/>
              </a:rPr>
              <a:t>Было:</a:t>
            </a:r>
          </a:p>
        </p:txBody>
      </p:sp>
      <p:sp>
        <p:nvSpPr>
          <p:cNvPr id="69" name="TextBox 68"/>
          <p:cNvSpPr txBox="1"/>
          <p:nvPr/>
        </p:nvSpPr>
        <p:spPr>
          <a:xfrm>
            <a:off x="1088941" y="4389081"/>
            <a:ext cx="1566350" cy="232224"/>
          </a:xfrm>
          <a:prstGeom prst="rect">
            <a:avLst/>
          </a:prstGeom>
          <a:noFill/>
        </p:spPr>
        <p:txBody>
          <a:bodyPr wrap="none" lIns="69957" tIns="34979" rIns="69957" bIns="34979" rtlCol="0">
            <a:spAutoFit/>
          </a:bodyPr>
          <a:lstStyle/>
          <a:p>
            <a:pPr algn="ctr"/>
            <a:r>
              <a:rPr lang="ru-RU" sz="1050" dirty="0">
                <a:solidFill>
                  <a:prstClr val="black"/>
                </a:solidFill>
                <a:latin typeface="Times New Roman" panose="02020603050405020304" pitchFamily="18" charset="0"/>
                <a:cs typeface="Times New Roman" panose="02020603050405020304" pitchFamily="18" charset="0"/>
              </a:rPr>
              <a:t>от 6,03 до 8,52 руб./</a:t>
            </a:r>
            <a:r>
              <a:rPr lang="ru-RU" sz="1050" dirty="0" err="1">
                <a:solidFill>
                  <a:prstClr val="black"/>
                </a:solidFill>
                <a:latin typeface="Times New Roman" panose="02020603050405020304" pitchFamily="18" charset="0"/>
                <a:cs typeface="Times New Roman" panose="02020603050405020304" pitchFamily="18" charset="0"/>
              </a:rPr>
              <a:t>кВтч</a:t>
            </a:r>
            <a:endParaRPr lang="ru-RU" sz="1050" dirty="0">
              <a:solidFill>
                <a:prstClr val="black"/>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1857803" y="4624531"/>
            <a:ext cx="466690" cy="209141"/>
          </a:xfrm>
          <a:prstGeom prst="rect">
            <a:avLst/>
          </a:prstGeom>
          <a:noFill/>
        </p:spPr>
        <p:txBody>
          <a:bodyPr wrap="none" lIns="69957" tIns="34979" rIns="69957" bIns="34979" rtlCol="0">
            <a:spAutoFit/>
          </a:bodyPr>
          <a:lstStyle/>
          <a:p>
            <a:pPr algn="ctr"/>
            <a:r>
              <a:rPr lang="ru-RU" sz="900" dirty="0">
                <a:solidFill>
                  <a:prstClr val="black"/>
                </a:solidFill>
                <a:latin typeface="Times New Roman" panose="02020603050405020304" pitchFamily="18" charset="0"/>
                <a:cs typeface="Times New Roman" panose="02020603050405020304" pitchFamily="18" charset="0"/>
              </a:rPr>
              <a:t>Стало:</a:t>
            </a:r>
          </a:p>
        </p:txBody>
      </p:sp>
      <p:sp>
        <p:nvSpPr>
          <p:cNvPr id="71" name="TextBox 70"/>
          <p:cNvSpPr txBox="1"/>
          <p:nvPr/>
        </p:nvSpPr>
        <p:spPr>
          <a:xfrm>
            <a:off x="1601018" y="4765977"/>
            <a:ext cx="1431698" cy="232224"/>
          </a:xfrm>
          <a:prstGeom prst="rect">
            <a:avLst/>
          </a:prstGeom>
          <a:noFill/>
        </p:spPr>
        <p:txBody>
          <a:bodyPr wrap="none" lIns="69957" tIns="34979" rIns="69957" bIns="34979" rtlCol="0">
            <a:spAutoFit/>
          </a:bodyPr>
          <a:lstStyle/>
          <a:p>
            <a:pPr algn="ctr"/>
            <a:r>
              <a:rPr lang="ru-RU" sz="1050" dirty="0">
                <a:solidFill>
                  <a:prstClr val="black"/>
                </a:solidFill>
                <a:latin typeface="Times New Roman" panose="02020603050405020304" pitchFamily="18" charset="0"/>
                <a:cs typeface="Times New Roman" panose="02020603050405020304" pitchFamily="18" charset="0"/>
              </a:rPr>
              <a:t>от 3,0 до 5,0 руб./</a:t>
            </a:r>
            <a:r>
              <a:rPr lang="ru-RU" sz="1050" dirty="0" err="1">
                <a:solidFill>
                  <a:prstClr val="black"/>
                </a:solidFill>
                <a:latin typeface="Times New Roman" panose="02020603050405020304" pitchFamily="18" charset="0"/>
                <a:cs typeface="Times New Roman" panose="02020603050405020304" pitchFamily="18" charset="0"/>
              </a:rPr>
              <a:t>кВтч</a:t>
            </a:r>
            <a:endParaRPr lang="ru-RU" sz="1050" dirty="0">
              <a:solidFill>
                <a:prstClr val="black"/>
              </a:solidFill>
              <a:latin typeface="Times New Roman" panose="02020603050405020304" pitchFamily="18" charset="0"/>
              <a:cs typeface="Times New Roman" panose="02020603050405020304" pitchFamily="18" charset="0"/>
            </a:endParaRPr>
          </a:p>
        </p:txBody>
      </p:sp>
      <p:sp>
        <p:nvSpPr>
          <p:cNvPr id="72" name="TextBox 71"/>
          <p:cNvSpPr txBox="1"/>
          <p:nvPr/>
        </p:nvSpPr>
        <p:spPr>
          <a:xfrm>
            <a:off x="619527" y="5385299"/>
            <a:ext cx="3247848" cy="878555"/>
          </a:xfrm>
          <a:prstGeom prst="rect">
            <a:avLst/>
          </a:prstGeom>
          <a:noFill/>
        </p:spPr>
        <p:txBody>
          <a:bodyPr wrap="square" lIns="69957" tIns="34979" rIns="69957" bIns="34979" rtlCol="0">
            <a:spAutoFit/>
          </a:bodyPr>
          <a:lstStyle/>
          <a:p>
            <a:pPr algn="ctr"/>
            <a:r>
              <a:rPr lang="ru-RU" sz="1050" i="1" dirty="0">
                <a:solidFill>
                  <a:prstClr val="black"/>
                </a:solidFill>
                <a:latin typeface="Times New Roman" panose="02020603050405020304" pitchFamily="18" charset="0"/>
                <a:cs typeface="Times New Roman" panose="02020603050405020304" pitchFamily="18" charset="0"/>
              </a:rPr>
              <a:t>По Республике Саха (Якутия) введена дифференциация:</a:t>
            </a:r>
          </a:p>
          <a:p>
            <a:pPr marL="171450" indent="-171450" algn="ctr">
              <a:buFontTx/>
              <a:buAutoNum type="arabicParenR"/>
            </a:pPr>
            <a:r>
              <a:rPr lang="ru-RU" sz="1050" i="1" dirty="0">
                <a:solidFill>
                  <a:prstClr val="black"/>
                </a:solidFill>
                <a:latin typeface="Times New Roman" panose="02020603050405020304" pitchFamily="18" charset="0"/>
                <a:cs typeface="Times New Roman" panose="02020603050405020304" pitchFamily="18" charset="0"/>
              </a:rPr>
              <a:t>в неценовой зоне (конечная цена в виде формулы); </a:t>
            </a:r>
          </a:p>
          <a:p>
            <a:pPr marL="171450" indent="-171450" algn="ctr">
              <a:buFontTx/>
              <a:buAutoNum type="arabicParenR"/>
            </a:pPr>
            <a:r>
              <a:rPr lang="ru-RU" sz="1050" i="1" dirty="0">
                <a:solidFill>
                  <a:prstClr val="black"/>
                </a:solidFill>
                <a:latin typeface="Times New Roman" panose="02020603050405020304" pitchFamily="18" charset="0"/>
                <a:cs typeface="Times New Roman" panose="02020603050405020304" pitchFamily="18" charset="0"/>
              </a:rPr>
              <a:t>на изолированных территориях (конечная цена в виде числового значения)</a:t>
            </a:r>
          </a:p>
        </p:txBody>
      </p:sp>
      <p:sp>
        <p:nvSpPr>
          <p:cNvPr id="73" name="TextBox 72"/>
          <p:cNvSpPr txBox="1"/>
          <p:nvPr/>
        </p:nvSpPr>
        <p:spPr>
          <a:xfrm>
            <a:off x="5831870" y="2218209"/>
            <a:ext cx="431424" cy="209141"/>
          </a:xfrm>
          <a:prstGeom prst="rect">
            <a:avLst/>
          </a:prstGeom>
          <a:noFill/>
        </p:spPr>
        <p:txBody>
          <a:bodyPr wrap="none" lIns="69957" tIns="34979" rIns="69957" bIns="34979" rtlCol="0">
            <a:spAutoFit/>
          </a:bodyPr>
          <a:lstStyle/>
          <a:p>
            <a:pPr algn="ctr"/>
            <a:r>
              <a:rPr lang="ru-RU" sz="900" dirty="0">
                <a:solidFill>
                  <a:prstClr val="black"/>
                </a:solidFill>
                <a:latin typeface="Times New Roman" panose="02020603050405020304" pitchFamily="18" charset="0"/>
                <a:cs typeface="Times New Roman" panose="02020603050405020304" pitchFamily="18" charset="0"/>
              </a:rPr>
              <a:t>Было:</a:t>
            </a:r>
          </a:p>
        </p:txBody>
      </p:sp>
      <p:sp>
        <p:nvSpPr>
          <p:cNvPr id="74" name="TextBox 73"/>
          <p:cNvSpPr txBox="1"/>
          <p:nvPr/>
        </p:nvSpPr>
        <p:spPr>
          <a:xfrm>
            <a:off x="5322241" y="2385594"/>
            <a:ext cx="1701003" cy="232224"/>
          </a:xfrm>
          <a:prstGeom prst="rect">
            <a:avLst/>
          </a:prstGeom>
          <a:noFill/>
        </p:spPr>
        <p:txBody>
          <a:bodyPr wrap="none" lIns="69957" tIns="34979" rIns="69957" bIns="34979" rtlCol="0">
            <a:spAutoFit/>
          </a:bodyPr>
          <a:lstStyle/>
          <a:p>
            <a:pPr algn="ctr"/>
            <a:r>
              <a:rPr lang="ru-RU" sz="1050" dirty="0">
                <a:solidFill>
                  <a:prstClr val="black"/>
                </a:solidFill>
                <a:latin typeface="Times New Roman" panose="02020603050405020304" pitchFamily="18" charset="0"/>
                <a:cs typeface="Times New Roman" panose="02020603050405020304" pitchFamily="18" charset="0"/>
              </a:rPr>
              <a:t>от 10,19 до 12,26 руб./</a:t>
            </a:r>
            <a:r>
              <a:rPr lang="ru-RU" sz="1050" dirty="0" err="1">
                <a:solidFill>
                  <a:prstClr val="black"/>
                </a:solidFill>
                <a:latin typeface="Times New Roman" panose="02020603050405020304" pitchFamily="18" charset="0"/>
                <a:cs typeface="Times New Roman" panose="02020603050405020304" pitchFamily="18" charset="0"/>
              </a:rPr>
              <a:t>кВтч</a:t>
            </a:r>
            <a:endParaRPr lang="ru-RU" sz="1050" dirty="0">
              <a:solidFill>
                <a:prstClr val="black"/>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7359968" y="2221537"/>
            <a:ext cx="466690" cy="209141"/>
          </a:xfrm>
          <a:prstGeom prst="rect">
            <a:avLst/>
          </a:prstGeom>
          <a:noFill/>
        </p:spPr>
        <p:txBody>
          <a:bodyPr wrap="none" lIns="69957" tIns="34979" rIns="69957" bIns="34979" rtlCol="0">
            <a:spAutoFit/>
          </a:bodyPr>
          <a:lstStyle/>
          <a:p>
            <a:pPr algn="ctr"/>
            <a:r>
              <a:rPr lang="ru-RU" sz="900" dirty="0">
                <a:solidFill>
                  <a:prstClr val="black"/>
                </a:solidFill>
                <a:latin typeface="Times New Roman" panose="02020603050405020304" pitchFamily="18" charset="0"/>
                <a:cs typeface="Times New Roman" panose="02020603050405020304" pitchFamily="18" charset="0"/>
              </a:rPr>
              <a:t>Стало:</a:t>
            </a:r>
          </a:p>
        </p:txBody>
      </p:sp>
      <p:sp>
        <p:nvSpPr>
          <p:cNvPr id="76" name="TextBox 75"/>
          <p:cNvSpPr txBox="1"/>
          <p:nvPr/>
        </p:nvSpPr>
        <p:spPr>
          <a:xfrm>
            <a:off x="7209509" y="2375559"/>
            <a:ext cx="899501" cy="232224"/>
          </a:xfrm>
          <a:prstGeom prst="rect">
            <a:avLst/>
          </a:prstGeom>
          <a:noFill/>
        </p:spPr>
        <p:txBody>
          <a:bodyPr wrap="none" lIns="69957" tIns="34979" rIns="69957" bIns="34979" rtlCol="0">
            <a:spAutoFit/>
          </a:bodyPr>
          <a:lstStyle/>
          <a:p>
            <a:pPr algn="ctr"/>
            <a:r>
              <a:rPr lang="ru-RU" sz="1050" dirty="0">
                <a:solidFill>
                  <a:prstClr val="black"/>
                </a:solidFill>
                <a:latin typeface="Times New Roman" panose="02020603050405020304" pitchFamily="18" charset="0"/>
                <a:cs typeface="Times New Roman" panose="02020603050405020304" pitchFamily="18" charset="0"/>
              </a:rPr>
              <a:t>4,0 руб./</a:t>
            </a:r>
            <a:r>
              <a:rPr lang="ru-RU" sz="1050" dirty="0" err="1">
                <a:solidFill>
                  <a:prstClr val="black"/>
                </a:solidFill>
                <a:latin typeface="Times New Roman" panose="02020603050405020304" pitchFamily="18" charset="0"/>
                <a:cs typeface="Times New Roman" panose="02020603050405020304" pitchFamily="18" charset="0"/>
              </a:rPr>
              <a:t>кВтч</a:t>
            </a:r>
            <a:endParaRPr lang="ru-RU" sz="1050" dirty="0">
              <a:solidFill>
                <a:prstClr val="black"/>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6295682" y="3009646"/>
            <a:ext cx="431424" cy="209141"/>
          </a:xfrm>
          <a:prstGeom prst="rect">
            <a:avLst/>
          </a:prstGeom>
          <a:noFill/>
        </p:spPr>
        <p:txBody>
          <a:bodyPr wrap="none" lIns="69957" tIns="34979" rIns="69957" bIns="34979" rtlCol="0">
            <a:spAutoFit/>
          </a:bodyPr>
          <a:lstStyle/>
          <a:p>
            <a:pPr algn="ctr"/>
            <a:r>
              <a:rPr lang="ru-RU" sz="900" dirty="0">
                <a:solidFill>
                  <a:prstClr val="black"/>
                </a:solidFill>
                <a:latin typeface="Times New Roman" panose="02020603050405020304" pitchFamily="18" charset="0"/>
                <a:cs typeface="Times New Roman" panose="02020603050405020304" pitchFamily="18" charset="0"/>
              </a:rPr>
              <a:t>Было:</a:t>
            </a:r>
          </a:p>
        </p:txBody>
      </p:sp>
      <p:sp>
        <p:nvSpPr>
          <p:cNvPr id="78" name="TextBox 77"/>
          <p:cNvSpPr txBox="1"/>
          <p:nvPr/>
        </p:nvSpPr>
        <p:spPr>
          <a:xfrm>
            <a:off x="5693820" y="3173074"/>
            <a:ext cx="1566350" cy="232224"/>
          </a:xfrm>
          <a:prstGeom prst="rect">
            <a:avLst/>
          </a:prstGeom>
          <a:noFill/>
        </p:spPr>
        <p:txBody>
          <a:bodyPr wrap="none" lIns="69957" tIns="34979" rIns="69957" bIns="34979" rtlCol="0">
            <a:spAutoFit/>
          </a:bodyPr>
          <a:lstStyle/>
          <a:p>
            <a:pPr algn="ctr"/>
            <a:r>
              <a:rPr lang="ru-RU" sz="1050" dirty="0">
                <a:solidFill>
                  <a:prstClr val="black"/>
                </a:solidFill>
                <a:latin typeface="Times New Roman" panose="02020603050405020304" pitchFamily="18" charset="0"/>
                <a:cs typeface="Times New Roman" panose="02020603050405020304" pitchFamily="18" charset="0"/>
              </a:rPr>
              <a:t>от 4,10 до 7,23 руб./</a:t>
            </a:r>
            <a:r>
              <a:rPr lang="ru-RU" sz="1050" dirty="0" err="1">
                <a:solidFill>
                  <a:prstClr val="black"/>
                </a:solidFill>
                <a:latin typeface="Times New Roman" panose="02020603050405020304" pitchFamily="18" charset="0"/>
                <a:cs typeface="Times New Roman" panose="02020603050405020304" pitchFamily="18" charset="0"/>
              </a:rPr>
              <a:t>кВтч</a:t>
            </a:r>
            <a:endParaRPr lang="ru-RU" sz="1050" dirty="0">
              <a:solidFill>
                <a:prstClr val="black"/>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7611957" y="2997537"/>
            <a:ext cx="466690" cy="209141"/>
          </a:xfrm>
          <a:prstGeom prst="rect">
            <a:avLst/>
          </a:prstGeom>
          <a:noFill/>
        </p:spPr>
        <p:txBody>
          <a:bodyPr wrap="none" lIns="69957" tIns="34979" rIns="69957" bIns="34979" rtlCol="0">
            <a:spAutoFit/>
          </a:bodyPr>
          <a:lstStyle/>
          <a:p>
            <a:pPr algn="ctr"/>
            <a:r>
              <a:rPr lang="ru-RU" sz="900" dirty="0">
                <a:solidFill>
                  <a:prstClr val="black"/>
                </a:solidFill>
                <a:latin typeface="Times New Roman" panose="02020603050405020304" pitchFamily="18" charset="0"/>
                <a:cs typeface="Times New Roman" panose="02020603050405020304" pitchFamily="18" charset="0"/>
              </a:rPr>
              <a:t>Стало:</a:t>
            </a:r>
          </a:p>
        </p:txBody>
      </p:sp>
      <p:sp>
        <p:nvSpPr>
          <p:cNvPr id="80" name="TextBox 79"/>
          <p:cNvSpPr txBox="1"/>
          <p:nvPr/>
        </p:nvSpPr>
        <p:spPr>
          <a:xfrm>
            <a:off x="7559888" y="3165824"/>
            <a:ext cx="899501" cy="232224"/>
          </a:xfrm>
          <a:prstGeom prst="rect">
            <a:avLst/>
          </a:prstGeom>
          <a:noFill/>
        </p:spPr>
        <p:txBody>
          <a:bodyPr wrap="none" lIns="69957" tIns="34979" rIns="69957" bIns="34979" rtlCol="0">
            <a:spAutoFit/>
          </a:bodyPr>
          <a:lstStyle/>
          <a:p>
            <a:pPr algn="ctr"/>
            <a:r>
              <a:rPr lang="ru-RU" sz="1050" dirty="0">
                <a:solidFill>
                  <a:prstClr val="black"/>
                </a:solidFill>
                <a:latin typeface="Times New Roman" panose="02020603050405020304" pitchFamily="18" charset="0"/>
                <a:cs typeface="Times New Roman" panose="02020603050405020304" pitchFamily="18" charset="0"/>
              </a:rPr>
              <a:t>4,0 руб./</a:t>
            </a:r>
            <a:r>
              <a:rPr lang="ru-RU" sz="1050" dirty="0" err="1">
                <a:solidFill>
                  <a:prstClr val="black"/>
                </a:solidFill>
                <a:latin typeface="Times New Roman" panose="02020603050405020304" pitchFamily="18" charset="0"/>
                <a:cs typeface="Times New Roman" panose="02020603050405020304" pitchFamily="18" charset="0"/>
              </a:rPr>
              <a:t>кВтч</a:t>
            </a:r>
            <a:endParaRPr lang="ru-RU" sz="1050" dirty="0">
              <a:solidFill>
                <a:prstClr val="black"/>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6226994" y="2547284"/>
            <a:ext cx="1559233" cy="278390"/>
          </a:xfrm>
          <a:prstGeom prst="rect">
            <a:avLst/>
          </a:prstGeom>
          <a:noFill/>
        </p:spPr>
        <p:txBody>
          <a:bodyPr wrap="none" lIns="69957" tIns="34979" rIns="69957" bIns="34979" rtlCol="0">
            <a:spAutoFit/>
          </a:bodyPr>
          <a:lstStyle/>
          <a:p>
            <a:pPr algn="ctr"/>
            <a:r>
              <a:rPr lang="ru-RU" sz="1350" b="1" dirty="0">
                <a:solidFill>
                  <a:srgbClr val="C00000"/>
                </a:solidFill>
                <a:latin typeface="Times New Roman" panose="02020603050405020304" pitchFamily="18" charset="0"/>
                <a:cs typeface="Times New Roman" panose="02020603050405020304" pitchFamily="18" charset="0"/>
              </a:rPr>
              <a:t>Снижение на 62%</a:t>
            </a:r>
          </a:p>
        </p:txBody>
      </p:sp>
      <p:sp>
        <p:nvSpPr>
          <p:cNvPr id="82" name="TextBox 81"/>
          <p:cNvSpPr txBox="1"/>
          <p:nvPr/>
        </p:nvSpPr>
        <p:spPr>
          <a:xfrm>
            <a:off x="1367073" y="4996563"/>
            <a:ext cx="1559233" cy="278390"/>
          </a:xfrm>
          <a:prstGeom prst="rect">
            <a:avLst/>
          </a:prstGeom>
          <a:noFill/>
        </p:spPr>
        <p:txBody>
          <a:bodyPr wrap="none" lIns="69957" tIns="34979" rIns="69957" bIns="34979" rtlCol="0">
            <a:spAutoFit/>
          </a:bodyPr>
          <a:lstStyle/>
          <a:p>
            <a:pPr algn="ctr"/>
            <a:r>
              <a:rPr lang="ru-RU" sz="1350" b="1" dirty="0">
                <a:solidFill>
                  <a:srgbClr val="C00000"/>
                </a:solidFill>
                <a:latin typeface="Times New Roman" panose="02020603050405020304" pitchFamily="18" charset="0"/>
                <a:cs typeface="Times New Roman" panose="02020603050405020304" pitchFamily="18" charset="0"/>
              </a:rPr>
              <a:t>Снижение на 58%</a:t>
            </a:r>
          </a:p>
        </p:txBody>
      </p:sp>
      <p:sp>
        <p:nvSpPr>
          <p:cNvPr id="83" name="TextBox 82"/>
          <p:cNvSpPr txBox="1"/>
          <p:nvPr/>
        </p:nvSpPr>
        <p:spPr>
          <a:xfrm>
            <a:off x="6365472" y="3345115"/>
            <a:ext cx="1559233" cy="278390"/>
          </a:xfrm>
          <a:prstGeom prst="rect">
            <a:avLst/>
          </a:prstGeom>
          <a:noFill/>
        </p:spPr>
        <p:txBody>
          <a:bodyPr wrap="none" lIns="69957" tIns="34979" rIns="69957" bIns="34979" rtlCol="0">
            <a:spAutoFit/>
          </a:bodyPr>
          <a:lstStyle/>
          <a:p>
            <a:pPr algn="ctr"/>
            <a:r>
              <a:rPr lang="ru-RU" sz="1350" b="1" dirty="0">
                <a:solidFill>
                  <a:srgbClr val="C00000"/>
                </a:solidFill>
                <a:latin typeface="Times New Roman" panose="02020603050405020304" pitchFamily="18" charset="0"/>
                <a:cs typeface="Times New Roman" panose="02020603050405020304" pitchFamily="18" charset="0"/>
              </a:rPr>
              <a:t>Снижение на 28%</a:t>
            </a:r>
          </a:p>
        </p:txBody>
      </p:sp>
      <p:sp>
        <p:nvSpPr>
          <p:cNvPr id="84" name="TextBox 83"/>
          <p:cNvSpPr txBox="1"/>
          <p:nvPr/>
        </p:nvSpPr>
        <p:spPr>
          <a:xfrm>
            <a:off x="6418385" y="3972814"/>
            <a:ext cx="431424" cy="209141"/>
          </a:xfrm>
          <a:prstGeom prst="rect">
            <a:avLst/>
          </a:prstGeom>
          <a:noFill/>
        </p:spPr>
        <p:txBody>
          <a:bodyPr wrap="none" lIns="69957" tIns="34979" rIns="69957" bIns="34979" rtlCol="0">
            <a:spAutoFit/>
          </a:bodyPr>
          <a:lstStyle/>
          <a:p>
            <a:pPr algn="ctr"/>
            <a:r>
              <a:rPr lang="ru-RU" sz="900" dirty="0">
                <a:solidFill>
                  <a:prstClr val="black"/>
                </a:solidFill>
                <a:latin typeface="Times New Roman" panose="02020603050405020304" pitchFamily="18" charset="0"/>
                <a:cs typeface="Times New Roman" panose="02020603050405020304" pitchFamily="18" charset="0"/>
              </a:rPr>
              <a:t>Было:</a:t>
            </a:r>
          </a:p>
        </p:txBody>
      </p:sp>
      <p:sp>
        <p:nvSpPr>
          <p:cNvPr id="85" name="TextBox 84"/>
          <p:cNvSpPr txBox="1"/>
          <p:nvPr/>
        </p:nvSpPr>
        <p:spPr>
          <a:xfrm>
            <a:off x="5875599" y="4112274"/>
            <a:ext cx="1566350" cy="232224"/>
          </a:xfrm>
          <a:prstGeom prst="rect">
            <a:avLst/>
          </a:prstGeom>
          <a:noFill/>
        </p:spPr>
        <p:txBody>
          <a:bodyPr wrap="none" lIns="69957" tIns="34979" rIns="69957" bIns="34979" rtlCol="0">
            <a:spAutoFit/>
          </a:bodyPr>
          <a:lstStyle/>
          <a:p>
            <a:pPr algn="ctr"/>
            <a:r>
              <a:rPr lang="ru-RU" sz="1050" dirty="0">
                <a:solidFill>
                  <a:prstClr val="black"/>
                </a:solidFill>
                <a:latin typeface="Times New Roman" panose="02020603050405020304" pitchFamily="18" charset="0"/>
                <a:cs typeface="Times New Roman" panose="02020603050405020304" pitchFamily="18" charset="0"/>
              </a:rPr>
              <a:t>от 5,25 до 6,94 руб./</a:t>
            </a:r>
            <a:r>
              <a:rPr lang="ru-RU" sz="1050" dirty="0" err="1">
                <a:solidFill>
                  <a:prstClr val="black"/>
                </a:solidFill>
                <a:latin typeface="Times New Roman" panose="02020603050405020304" pitchFamily="18" charset="0"/>
                <a:cs typeface="Times New Roman" panose="02020603050405020304" pitchFamily="18" charset="0"/>
              </a:rPr>
              <a:t>кВтч</a:t>
            </a:r>
            <a:endParaRPr lang="ru-RU" sz="1050" dirty="0">
              <a:solidFill>
                <a:prstClr val="black"/>
              </a:solidFill>
              <a:latin typeface="Times New Roman" panose="02020603050405020304" pitchFamily="18" charset="0"/>
              <a:cs typeface="Times New Roman" panose="02020603050405020304" pitchFamily="18" charset="0"/>
            </a:endParaRPr>
          </a:p>
        </p:txBody>
      </p:sp>
      <p:sp>
        <p:nvSpPr>
          <p:cNvPr id="86" name="TextBox 85"/>
          <p:cNvSpPr txBox="1"/>
          <p:nvPr/>
        </p:nvSpPr>
        <p:spPr>
          <a:xfrm>
            <a:off x="7907955" y="3950910"/>
            <a:ext cx="466690" cy="209141"/>
          </a:xfrm>
          <a:prstGeom prst="rect">
            <a:avLst/>
          </a:prstGeom>
          <a:noFill/>
        </p:spPr>
        <p:txBody>
          <a:bodyPr wrap="none" lIns="69957" tIns="34979" rIns="69957" bIns="34979" rtlCol="0">
            <a:spAutoFit/>
          </a:bodyPr>
          <a:lstStyle/>
          <a:p>
            <a:pPr algn="ctr"/>
            <a:r>
              <a:rPr lang="ru-RU" sz="900" dirty="0">
                <a:solidFill>
                  <a:prstClr val="black"/>
                </a:solidFill>
                <a:latin typeface="Times New Roman" panose="02020603050405020304" pitchFamily="18" charset="0"/>
                <a:cs typeface="Times New Roman" panose="02020603050405020304" pitchFamily="18" charset="0"/>
              </a:rPr>
              <a:t>Стало:</a:t>
            </a:r>
          </a:p>
        </p:txBody>
      </p:sp>
      <p:sp>
        <p:nvSpPr>
          <p:cNvPr id="87" name="TextBox 86"/>
          <p:cNvSpPr txBox="1"/>
          <p:nvPr/>
        </p:nvSpPr>
        <p:spPr>
          <a:xfrm>
            <a:off x="7759726" y="4096071"/>
            <a:ext cx="899501" cy="232224"/>
          </a:xfrm>
          <a:prstGeom prst="rect">
            <a:avLst/>
          </a:prstGeom>
          <a:noFill/>
        </p:spPr>
        <p:txBody>
          <a:bodyPr wrap="none" lIns="69957" tIns="34979" rIns="69957" bIns="34979" rtlCol="0">
            <a:spAutoFit/>
          </a:bodyPr>
          <a:lstStyle/>
          <a:p>
            <a:pPr algn="ctr"/>
            <a:r>
              <a:rPr lang="ru-RU" sz="1050" dirty="0">
                <a:solidFill>
                  <a:prstClr val="black"/>
                </a:solidFill>
                <a:latin typeface="Times New Roman" panose="02020603050405020304" pitchFamily="18" charset="0"/>
                <a:cs typeface="Times New Roman" panose="02020603050405020304" pitchFamily="18" charset="0"/>
              </a:rPr>
              <a:t>4,0 руб./</a:t>
            </a:r>
            <a:r>
              <a:rPr lang="ru-RU" sz="1050" dirty="0" err="1">
                <a:solidFill>
                  <a:prstClr val="black"/>
                </a:solidFill>
                <a:latin typeface="Times New Roman" panose="02020603050405020304" pitchFamily="18" charset="0"/>
                <a:cs typeface="Times New Roman" panose="02020603050405020304" pitchFamily="18" charset="0"/>
              </a:rPr>
              <a:t>кВтч</a:t>
            </a:r>
            <a:endParaRPr lang="ru-RU" sz="1050" dirty="0">
              <a:solidFill>
                <a:prstClr val="black"/>
              </a:solidFill>
              <a:latin typeface="Times New Roman" panose="02020603050405020304" pitchFamily="18" charset="0"/>
              <a:cs typeface="Times New Roman" panose="02020603050405020304" pitchFamily="18" charset="0"/>
            </a:endParaRPr>
          </a:p>
        </p:txBody>
      </p:sp>
      <p:sp>
        <p:nvSpPr>
          <p:cNvPr id="88" name="TextBox 87"/>
          <p:cNvSpPr txBox="1"/>
          <p:nvPr/>
        </p:nvSpPr>
        <p:spPr>
          <a:xfrm>
            <a:off x="6740170" y="4271164"/>
            <a:ext cx="1559233" cy="278390"/>
          </a:xfrm>
          <a:prstGeom prst="rect">
            <a:avLst/>
          </a:prstGeom>
          <a:noFill/>
        </p:spPr>
        <p:txBody>
          <a:bodyPr wrap="none" lIns="69957" tIns="34979" rIns="69957" bIns="34979" rtlCol="0">
            <a:spAutoFit/>
          </a:bodyPr>
          <a:lstStyle/>
          <a:p>
            <a:pPr algn="ctr"/>
            <a:r>
              <a:rPr lang="ru-RU" sz="1350" b="1" dirty="0">
                <a:solidFill>
                  <a:srgbClr val="C00000"/>
                </a:solidFill>
                <a:latin typeface="Times New Roman" panose="02020603050405020304" pitchFamily="18" charset="0"/>
                <a:cs typeface="Times New Roman" panose="02020603050405020304" pitchFamily="18" charset="0"/>
              </a:rPr>
              <a:t>Снижение на 32%</a:t>
            </a:r>
          </a:p>
        </p:txBody>
      </p:sp>
      <p:sp>
        <p:nvSpPr>
          <p:cNvPr id="89" name="TextBox 88"/>
          <p:cNvSpPr txBox="1"/>
          <p:nvPr/>
        </p:nvSpPr>
        <p:spPr>
          <a:xfrm>
            <a:off x="6480803" y="4855345"/>
            <a:ext cx="431424" cy="209141"/>
          </a:xfrm>
          <a:prstGeom prst="rect">
            <a:avLst/>
          </a:prstGeom>
          <a:noFill/>
        </p:spPr>
        <p:txBody>
          <a:bodyPr wrap="none" lIns="69957" tIns="34979" rIns="69957" bIns="34979" rtlCol="0">
            <a:spAutoFit/>
          </a:bodyPr>
          <a:lstStyle/>
          <a:p>
            <a:pPr algn="ctr"/>
            <a:r>
              <a:rPr lang="ru-RU" sz="900" dirty="0">
                <a:solidFill>
                  <a:prstClr val="black"/>
                </a:solidFill>
                <a:latin typeface="Times New Roman" panose="02020603050405020304" pitchFamily="18" charset="0"/>
                <a:cs typeface="Times New Roman" panose="02020603050405020304" pitchFamily="18" charset="0"/>
              </a:rPr>
              <a:t>Было:</a:t>
            </a:r>
          </a:p>
        </p:txBody>
      </p:sp>
      <p:sp>
        <p:nvSpPr>
          <p:cNvPr id="90" name="TextBox 89"/>
          <p:cNvSpPr txBox="1"/>
          <p:nvPr/>
        </p:nvSpPr>
        <p:spPr>
          <a:xfrm>
            <a:off x="6011605" y="5064396"/>
            <a:ext cx="1499024" cy="232224"/>
          </a:xfrm>
          <a:prstGeom prst="rect">
            <a:avLst/>
          </a:prstGeom>
          <a:noFill/>
        </p:spPr>
        <p:txBody>
          <a:bodyPr wrap="none" lIns="69957" tIns="34979" rIns="69957" bIns="34979" rtlCol="0">
            <a:spAutoFit/>
          </a:bodyPr>
          <a:lstStyle/>
          <a:p>
            <a:pPr algn="ctr"/>
            <a:r>
              <a:rPr lang="ru-RU" sz="1050" dirty="0">
                <a:solidFill>
                  <a:prstClr val="black"/>
                </a:solidFill>
                <a:latin typeface="Times New Roman" panose="02020603050405020304" pitchFamily="18" charset="0"/>
                <a:cs typeface="Times New Roman" panose="02020603050405020304" pitchFamily="18" charset="0"/>
              </a:rPr>
              <a:t>от 4,75 до 7,0 руб./</a:t>
            </a:r>
            <a:r>
              <a:rPr lang="ru-RU" sz="1050" dirty="0" err="1">
                <a:solidFill>
                  <a:prstClr val="black"/>
                </a:solidFill>
                <a:latin typeface="Times New Roman" panose="02020603050405020304" pitchFamily="18" charset="0"/>
                <a:cs typeface="Times New Roman" panose="02020603050405020304" pitchFamily="18" charset="0"/>
              </a:rPr>
              <a:t>кВтч</a:t>
            </a:r>
            <a:endParaRPr lang="ru-RU" sz="1050" dirty="0">
              <a:solidFill>
                <a:prstClr val="black"/>
              </a:solidFill>
              <a:latin typeface="Times New Roman" panose="02020603050405020304" pitchFamily="18" charset="0"/>
              <a:cs typeface="Times New Roman" panose="02020603050405020304" pitchFamily="18" charset="0"/>
            </a:endParaRPr>
          </a:p>
        </p:txBody>
      </p:sp>
      <p:sp>
        <p:nvSpPr>
          <p:cNvPr id="91" name="TextBox 90"/>
          <p:cNvSpPr txBox="1"/>
          <p:nvPr/>
        </p:nvSpPr>
        <p:spPr>
          <a:xfrm>
            <a:off x="7868020" y="4887226"/>
            <a:ext cx="466690" cy="209141"/>
          </a:xfrm>
          <a:prstGeom prst="rect">
            <a:avLst/>
          </a:prstGeom>
          <a:noFill/>
        </p:spPr>
        <p:txBody>
          <a:bodyPr wrap="none" lIns="69957" tIns="34979" rIns="69957" bIns="34979" rtlCol="0">
            <a:spAutoFit/>
          </a:bodyPr>
          <a:lstStyle/>
          <a:p>
            <a:pPr algn="ctr"/>
            <a:r>
              <a:rPr lang="ru-RU" sz="900" dirty="0">
                <a:solidFill>
                  <a:prstClr val="black"/>
                </a:solidFill>
                <a:latin typeface="Times New Roman" panose="02020603050405020304" pitchFamily="18" charset="0"/>
                <a:cs typeface="Times New Roman" panose="02020603050405020304" pitchFamily="18" charset="0"/>
              </a:rPr>
              <a:t>Стало:</a:t>
            </a:r>
          </a:p>
        </p:txBody>
      </p:sp>
      <p:sp>
        <p:nvSpPr>
          <p:cNvPr id="92" name="TextBox 91"/>
          <p:cNvSpPr txBox="1"/>
          <p:nvPr/>
        </p:nvSpPr>
        <p:spPr>
          <a:xfrm>
            <a:off x="7715531" y="5064396"/>
            <a:ext cx="899501" cy="232224"/>
          </a:xfrm>
          <a:prstGeom prst="rect">
            <a:avLst/>
          </a:prstGeom>
          <a:noFill/>
        </p:spPr>
        <p:txBody>
          <a:bodyPr wrap="none" lIns="69957" tIns="34979" rIns="69957" bIns="34979" rtlCol="0">
            <a:spAutoFit/>
          </a:bodyPr>
          <a:lstStyle/>
          <a:p>
            <a:pPr algn="ctr"/>
            <a:r>
              <a:rPr lang="ru-RU" sz="1050" dirty="0">
                <a:solidFill>
                  <a:prstClr val="black"/>
                </a:solidFill>
                <a:latin typeface="Times New Roman" panose="02020603050405020304" pitchFamily="18" charset="0"/>
                <a:cs typeface="Times New Roman" panose="02020603050405020304" pitchFamily="18" charset="0"/>
              </a:rPr>
              <a:t>4,0 руб./</a:t>
            </a:r>
            <a:r>
              <a:rPr lang="ru-RU" sz="1050" dirty="0" err="1">
                <a:solidFill>
                  <a:prstClr val="black"/>
                </a:solidFill>
                <a:latin typeface="Times New Roman" panose="02020603050405020304" pitchFamily="18" charset="0"/>
                <a:cs typeface="Times New Roman" panose="02020603050405020304" pitchFamily="18" charset="0"/>
              </a:rPr>
              <a:t>кВтч</a:t>
            </a:r>
            <a:endParaRPr lang="ru-RU" sz="1050" dirty="0">
              <a:solidFill>
                <a:prstClr val="black"/>
              </a:solidFill>
              <a:latin typeface="Times New Roman" panose="02020603050405020304" pitchFamily="18" charset="0"/>
              <a:cs typeface="Times New Roman" panose="02020603050405020304" pitchFamily="18" charset="0"/>
            </a:endParaRPr>
          </a:p>
        </p:txBody>
      </p:sp>
      <p:sp>
        <p:nvSpPr>
          <p:cNvPr id="93" name="TextBox 92"/>
          <p:cNvSpPr txBox="1"/>
          <p:nvPr/>
        </p:nvSpPr>
        <p:spPr>
          <a:xfrm>
            <a:off x="6685692" y="5248783"/>
            <a:ext cx="1559233" cy="278390"/>
          </a:xfrm>
          <a:prstGeom prst="rect">
            <a:avLst/>
          </a:prstGeom>
          <a:noFill/>
        </p:spPr>
        <p:txBody>
          <a:bodyPr wrap="none" lIns="69957" tIns="34979" rIns="69957" bIns="34979" rtlCol="0">
            <a:spAutoFit/>
          </a:bodyPr>
          <a:lstStyle/>
          <a:p>
            <a:pPr algn="ctr"/>
            <a:r>
              <a:rPr lang="ru-RU" sz="1350" b="1" dirty="0">
                <a:solidFill>
                  <a:srgbClr val="C00000"/>
                </a:solidFill>
                <a:latin typeface="Times New Roman" panose="02020603050405020304" pitchFamily="18" charset="0"/>
                <a:cs typeface="Times New Roman" panose="02020603050405020304" pitchFamily="18" charset="0"/>
              </a:rPr>
              <a:t>Снижение на 27%</a:t>
            </a:r>
          </a:p>
        </p:txBody>
      </p:sp>
      <p:sp>
        <p:nvSpPr>
          <p:cNvPr id="99" name="Прямоугольник 98"/>
          <p:cNvSpPr/>
          <p:nvPr/>
        </p:nvSpPr>
        <p:spPr>
          <a:xfrm>
            <a:off x="282694" y="1625154"/>
            <a:ext cx="2753495" cy="1015663"/>
          </a:xfrm>
          <a:prstGeom prst="rect">
            <a:avLst/>
          </a:prstGeom>
          <a:solidFill>
            <a:srgbClr val="CCFFFF"/>
          </a:solidFill>
          <a:ln>
            <a:solidFill>
              <a:schemeClr val="accent1">
                <a:lumMod val="25000"/>
              </a:schemeClr>
            </a:solidFill>
          </a:ln>
        </p:spPr>
        <p:txBody>
          <a:bodyPr wrap="square">
            <a:spAutoFit/>
          </a:bodyPr>
          <a:lstStyle/>
          <a:p>
            <a:pPr algn="ctr"/>
            <a:r>
              <a:rPr lang="ru-RU" sz="1500" b="1" dirty="0">
                <a:solidFill>
                  <a:schemeClr val="accent6"/>
                </a:solidFill>
                <a:ea typeface="Calibri" panose="020F0502020204030204" pitchFamily="34" charset="0"/>
                <a:cs typeface="Times New Roman" panose="02020603050405020304" pitchFamily="18" charset="0"/>
              </a:rPr>
              <a:t>Установлен базовый</a:t>
            </a:r>
          </a:p>
          <a:p>
            <a:pPr algn="ctr"/>
            <a:r>
              <a:rPr lang="ru-RU" sz="1500" b="1" dirty="0">
                <a:solidFill>
                  <a:schemeClr val="accent6"/>
                </a:solidFill>
                <a:ea typeface="Calibri" panose="020F0502020204030204" pitchFamily="34" charset="0"/>
                <a:cs typeface="Times New Roman" panose="02020603050405020304" pitchFamily="18" charset="0"/>
              </a:rPr>
              <a:t> уровень тарифа на </a:t>
            </a:r>
            <a:r>
              <a:rPr lang="ru-RU" sz="1500" b="1" dirty="0" smtClean="0">
                <a:solidFill>
                  <a:schemeClr val="accent6"/>
                </a:solidFill>
                <a:ea typeface="Calibri" panose="020F0502020204030204" pitchFamily="34" charset="0"/>
                <a:cs typeface="Times New Roman" panose="02020603050405020304" pitchFamily="18" charset="0"/>
              </a:rPr>
              <a:t>2018 </a:t>
            </a:r>
            <a:endParaRPr lang="ru-RU" sz="1500" b="1" dirty="0">
              <a:solidFill>
                <a:schemeClr val="accent6"/>
              </a:solidFill>
              <a:ea typeface="Calibri" panose="020F0502020204030204" pitchFamily="34" charset="0"/>
              <a:cs typeface="Times New Roman" panose="02020603050405020304" pitchFamily="18" charset="0"/>
            </a:endParaRPr>
          </a:p>
          <a:p>
            <a:pPr algn="ctr"/>
            <a:r>
              <a:rPr lang="ru-RU" sz="1500" b="1" dirty="0">
                <a:solidFill>
                  <a:schemeClr val="accent6"/>
                </a:solidFill>
                <a:ea typeface="Calibri" panose="020F0502020204030204" pitchFamily="34" charset="0"/>
                <a:cs typeface="Times New Roman" panose="02020603050405020304" pitchFamily="18" charset="0"/>
              </a:rPr>
              <a:t>в размере</a:t>
            </a:r>
          </a:p>
          <a:p>
            <a:pPr algn="ctr"/>
            <a:r>
              <a:rPr lang="ru-RU" sz="1500" b="1" dirty="0">
                <a:solidFill>
                  <a:schemeClr val="accent6"/>
                </a:solidFill>
                <a:ea typeface="Calibri" panose="020F0502020204030204" pitchFamily="34" charset="0"/>
                <a:cs typeface="Times New Roman" panose="02020603050405020304" pitchFamily="18" charset="0"/>
              </a:rPr>
              <a:t> </a:t>
            </a:r>
            <a:r>
              <a:rPr lang="ru-RU" sz="1500" b="1" dirty="0" smtClean="0">
                <a:solidFill>
                  <a:srgbClr val="C00000"/>
                </a:solidFill>
                <a:latin typeface="Calibri"/>
              </a:rPr>
              <a:t>4,30 </a:t>
            </a:r>
            <a:r>
              <a:rPr lang="ru-RU" sz="1500" b="1" dirty="0">
                <a:solidFill>
                  <a:srgbClr val="C00000"/>
                </a:solidFill>
                <a:latin typeface="Calibri"/>
              </a:rPr>
              <a:t>руб./</a:t>
            </a:r>
            <a:r>
              <a:rPr lang="ru-RU" sz="1500" b="1" dirty="0" err="1">
                <a:solidFill>
                  <a:srgbClr val="C00000"/>
                </a:solidFill>
                <a:latin typeface="Calibri"/>
              </a:rPr>
              <a:t>кВтч</a:t>
            </a:r>
            <a:endParaRPr lang="ru-RU" sz="1500" b="1" dirty="0">
              <a:solidFill>
                <a:srgbClr val="C00000"/>
              </a:solidFill>
              <a:latin typeface="Calibri"/>
            </a:endParaRPr>
          </a:p>
        </p:txBody>
      </p:sp>
      <p:sp>
        <p:nvSpPr>
          <p:cNvPr id="3" name="Прямоугольник 2"/>
          <p:cNvSpPr/>
          <p:nvPr/>
        </p:nvSpPr>
        <p:spPr>
          <a:xfrm>
            <a:off x="34274" y="2688030"/>
            <a:ext cx="3469219" cy="253916"/>
          </a:xfrm>
          <a:prstGeom prst="rect">
            <a:avLst/>
          </a:prstGeom>
        </p:spPr>
        <p:txBody>
          <a:bodyPr wrap="none">
            <a:spAutoFit/>
          </a:bodyPr>
          <a:lstStyle/>
          <a:p>
            <a:pPr algn="ctr"/>
            <a:r>
              <a:rPr lang="ru-RU" sz="1050" b="1" i="1" u="sng" dirty="0">
                <a:solidFill>
                  <a:schemeClr val="accent6"/>
                </a:solidFill>
                <a:ea typeface="Calibri" panose="020F0502020204030204" pitchFamily="34" charset="0"/>
                <a:cs typeface="Times New Roman" panose="02020603050405020304" pitchFamily="18" charset="0"/>
                <a:hlinkClick r:id="rId2"/>
              </a:rPr>
              <a:t>Распоряжение Правительства России №1615-р</a:t>
            </a:r>
            <a:endParaRPr lang="ru-RU" sz="1050" b="1" i="1" dirty="0">
              <a:solidFill>
                <a:schemeClr val="accent6"/>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3865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3315" y="3052910"/>
            <a:ext cx="2164380" cy="1621620"/>
          </a:xfrm>
          <a:prstGeom prst="rect">
            <a:avLst/>
          </a:prstGeom>
          <a:effectLst>
            <a:outerShdw blurRad="50800" dist="50800" dir="5400000" sx="1000" sy="1000" algn="ctr" rotWithShape="0">
              <a:srgbClr val="000000"/>
            </a:outerShdw>
          </a:effectLst>
        </p:spPr>
      </p:pic>
      <p:sp>
        <p:nvSpPr>
          <p:cNvPr id="3" name="Объект 2"/>
          <p:cNvSpPr>
            <a:spLocks noGrp="1"/>
          </p:cNvSpPr>
          <p:nvPr>
            <p:ph idx="1"/>
          </p:nvPr>
        </p:nvSpPr>
        <p:spPr>
          <a:xfrm>
            <a:off x="293913" y="906009"/>
            <a:ext cx="8610601" cy="4525963"/>
          </a:xfrm>
        </p:spPr>
        <p:txBody>
          <a:bodyPr/>
          <a:lstStyle/>
          <a:p>
            <a:pPr marL="0" indent="0" algn="just">
              <a:buNone/>
            </a:pPr>
            <a:r>
              <a:rPr lang="ru-RU" dirty="0" smtClean="0"/>
              <a:t>	</a:t>
            </a:r>
            <a:r>
              <a:rPr lang="ru-RU" sz="2000" dirty="0" smtClean="0"/>
              <a:t>В </a:t>
            </a:r>
            <a:r>
              <a:rPr lang="ru-RU" sz="2000" dirty="0"/>
              <a:t>рамках произошедшего снижения уровня тарифов потребители в некоторых субъектах ДФО в 2018 года не оплачивают электроэнергию, поскольку уже засчитаны средства, уплаченные в первом полугодии 2017 года в счет будущих платежей. </a:t>
            </a:r>
            <a:endParaRPr lang="ru-RU" sz="2000" dirty="0" smtClean="0"/>
          </a:p>
          <a:p>
            <a:pPr marL="0" indent="0" algn="just">
              <a:buNone/>
            </a:pPr>
            <a:r>
              <a:rPr lang="ru-RU" sz="2000" dirty="0" smtClean="0"/>
              <a:t>	Так</a:t>
            </a:r>
            <a:r>
              <a:rPr lang="ru-RU" sz="2000" dirty="0"/>
              <a:t>, </a:t>
            </a:r>
            <a:r>
              <a:rPr lang="ru-RU" sz="2000" dirty="0" smtClean="0"/>
              <a:t>платежи </a:t>
            </a:r>
            <a:r>
              <a:rPr lang="ru-RU" sz="2000" dirty="0"/>
              <a:t>за 1 полугодие 2017 г. </a:t>
            </a:r>
            <a:r>
              <a:rPr lang="ru-RU" sz="2000" dirty="0" smtClean="0"/>
              <a:t>покроют </a:t>
            </a:r>
            <a:r>
              <a:rPr lang="ru-RU" sz="2000" dirty="0"/>
              <a:t>начисления в Чукотском АО - до мая 2018 г.; в</a:t>
            </a:r>
            <a:r>
              <a:rPr lang="ru-RU" sz="2000" b="1" dirty="0"/>
              <a:t> Республике Саха (Якутия) – </a:t>
            </a:r>
            <a:r>
              <a:rPr lang="ru-RU" sz="2000" b="1" dirty="0" smtClean="0"/>
              <a:t>покрыли в марте </a:t>
            </a:r>
            <a:r>
              <a:rPr lang="ru-RU" sz="2000" b="1" dirty="0"/>
              <a:t>2018; в Магаданской области – </a:t>
            </a:r>
            <a:r>
              <a:rPr lang="ru-RU" sz="2000" b="1" dirty="0" smtClean="0"/>
              <a:t>в январе 2018 года</a:t>
            </a:r>
          </a:p>
          <a:p>
            <a:pPr algn="just"/>
            <a:r>
              <a:rPr lang="ru-RU" sz="20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Снижение тарифов на коммунальные услуги</a:t>
            </a:r>
            <a:endParaRPr lang="ru-RU" sz="2000" b="1" dirty="0">
              <a:solidFill>
                <a:srgbClr val="C00000"/>
              </a:solidFill>
            </a:endParaRPr>
          </a:p>
        </p:txBody>
      </p:sp>
      <p:sp>
        <p:nvSpPr>
          <p:cNvPr id="4" name="Номер слайда 3"/>
          <p:cNvSpPr>
            <a:spLocks noGrp="1"/>
          </p:cNvSpPr>
          <p:nvPr>
            <p:ph type="sldNum" sz="quarter" idx="10"/>
          </p:nvPr>
        </p:nvSpPr>
        <p:spPr/>
        <p:txBody>
          <a:bodyPr/>
          <a:lstStyle/>
          <a:p>
            <a:pPr>
              <a:defRPr/>
            </a:pPr>
            <a:fld id="{BC763ACF-489A-4BAD-B362-0ACED2251F57}" type="slidenum">
              <a:rPr lang="ru-RU" smtClean="0">
                <a:solidFill>
                  <a:srgbClr val="FFFFFF"/>
                </a:solidFill>
              </a:rPr>
              <a:pPr>
                <a:defRPr/>
              </a:pPr>
              <a:t>13</a:t>
            </a:fld>
            <a:endParaRPr lang="ru-RU" dirty="0">
              <a:solidFill>
                <a:srgbClr val="FFFFFF"/>
              </a:solidFill>
            </a:endParaRPr>
          </a:p>
        </p:txBody>
      </p:sp>
      <p:sp>
        <p:nvSpPr>
          <p:cNvPr id="5" name="Прямоугольник 4"/>
          <p:cNvSpPr/>
          <p:nvPr/>
        </p:nvSpPr>
        <p:spPr>
          <a:xfrm>
            <a:off x="323640" y="4012214"/>
            <a:ext cx="6531430" cy="1585562"/>
          </a:xfrm>
          <a:prstGeom prst="rect">
            <a:avLst/>
          </a:prstGeom>
        </p:spPr>
        <p:txBody>
          <a:bodyPr wrap="square">
            <a:spAutoFit/>
          </a:bodyPr>
          <a:lstStyle/>
          <a:p>
            <a:pPr algn="just">
              <a:lnSpc>
                <a:spcPct val="107000"/>
              </a:lnSpc>
              <a:spcAft>
                <a:spcPts val="800"/>
              </a:spcAft>
              <a:tabLst>
                <a:tab pos="548005" algn="l"/>
              </a:tabLst>
            </a:pPr>
            <a:r>
              <a:rPr lang="ru-RU" b="1" dirty="0" smtClean="0">
                <a:ea typeface="Calibri" panose="020F0502020204030204" pitchFamily="34" charset="0"/>
                <a:cs typeface="Times New Roman" panose="02020603050405020304" pitchFamily="18" charset="0"/>
              </a:rPr>
              <a:t>по </a:t>
            </a:r>
            <a:r>
              <a:rPr lang="ru-RU" b="1" dirty="0">
                <a:ea typeface="Calibri" panose="020F0502020204030204" pitchFamily="34" charset="0"/>
                <a:cs typeface="Times New Roman" panose="02020603050405020304" pitchFamily="18" charset="0"/>
              </a:rPr>
              <a:t>Чукотскому автономному округу, </a:t>
            </a:r>
            <a:endParaRPr lang="ru-RU" b="1" dirty="0" smtClean="0">
              <a:ea typeface="Calibri" panose="020F0502020204030204" pitchFamily="34" charset="0"/>
              <a:cs typeface="Times New Roman" panose="02020603050405020304" pitchFamily="18" charset="0"/>
            </a:endParaRPr>
          </a:p>
          <a:p>
            <a:pPr algn="just">
              <a:lnSpc>
                <a:spcPct val="107000"/>
              </a:lnSpc>
              <a:spcAft>
                <a:spcPts val="800"/>
              </a:spcAft>
              <a:tabLst>
                <a:tab pos="548005" algn="l"/>
              </a:tabLst>
            </a:pPr>
            <a:r>
              <a:rPr lang="ru-RU" b="1" dirty="0">
                <a:ea typeface="Calibri" panose="020F0502020204030204" pitchFamily="34" charset="0"/>
                <a:cs typeface="Times New Roman" panose="02020603050405020304" pitchFamily="18" charset="0"/>
              </a:rPr>
              <a:t>п</a:t>
            </a:r>
            <a:r>
              <a:rPr lang="ru-RU" b="1" dirty="0" smtClean="0">
                <a:ea typeface="Calibri" panose="020F0502020204030204" pitchFamily="34" charset="0"/>
                <a:cs typeface="Times New Roman" panose="02020603050405020304" pitchFamily="18" charset="0"/>
              </a:rPr>
              <a:t>о Камчатскому </a:t>
            </a:r>
            <a:r>
              <a:rPr lang="ru-RU" b="1" dirty="0">
                <a:ea typeface="Calibri" panose="020F0502020204030204" pitchFamily="34" charset="0"/>
                <a:cs typeface="Times New Roman" panose="02020603050405020304" pitchFamily="18" charset="0"/>
              </a:rPr>
              <a:t>краю, </a:t>
            </a:r>
            <a:endParaRPr lang="ru-RU" b="1" dirty="0" smtClean="0">
              <a:ea typeface="Calibri" panose="020F0502020204030204" pitchFamily="34" charset="0"/>
              <a:cs typeface="Times New Roman" panose="02020603050405020304" pitchFamily="18" charset="0"/>
            </a:endParaRPr>
          </a:p>
          <a:p>
            <a:pPr algn="just">
              <a:lnSpc>
                <a:spcPct val="107000"/>
              </a:lnSpc>
              <a:spcAft>
                <a:spcPts val="800"/>
              </a:spcAft>
              <a:tabLst>
                <a:tab pos="548005" algn="l"/>
              </a:tabLst>
            </a:pPr>
            <a:r>
              <a:rPr lang="ru-RU" b="1" dirty="0">
                <a:ea typeface="Calibri" panose="020F0502020204030204" pitchFamily="34" charset="0"/>
                <a:cs typeface="Times New Roman" panose="02020603050405020304" pitchFamily="18" charset="0"/>
              </a:rPr>
              <a:t>п</a:t>
            </a:r>
            <a:r>
              <a:rPr lang="ru-RU" b="1" dirty="0" smtClean="0">
                <a:ea typeface="Calibri" panose="020F0502020204030204" pitchFamily="34" charset="0"/>
                <a:cs typeface="Times New Roman" panose="02020603050405020304" pitchFamily="18" charset="0"/>
              </a:rPr>
              <a:t>о Республики </a:t>
            </a:r>
            <a:r>
              <a:rPr lang="ru-RU" b="1" dirty="0">
                <a:ea typeface="Calibri" panose="020F0502020204030204" pitchFamily="34" charset="0"/>
                <a:cs typeface="Times New Roman" panose="02020603050405020304" pitchFamily="18" charset="0"/>
              </a:rPr>
              <a:t>Саха (Якутия), </a:t>
            </a:r>
            <a:endParaRPr lang="ru-RU" b="1" dirty="0" smtClean="0">
              <a:ea typeface="Calibri" panose="020F0502020204030204" pitchFamily="34" charset="0"/>
              <a:cs typeface="Times New Roman" panose="02020603050405020304" pitchFamily="18" charset="0"/>
            </a:endParaRPr>
          </a:p>
          <a:p>
            <a:pPr algn="just">
              <a:lnSpc>
                <a:spcPct val="107000"/>
              </a:lnSpc>
              <a:spcAft>
                <a:spcPts val="800"/>
              </a:spcAft>
              <a:tabLst>
                <a:tab pos="548005" algn="l"/>
              </a:tabLst>
            </a:pPr>
            <a:r>
              <a:rPr lang="ru-RU" b="1" dirty="0">
                <a:ea typeface="Calibri" panose="020F0502020204030204" pitchFamily="34" charset="0"/>
                <a:cs typeface="Times New Roman" panose="02020603050405020304" pitchFamily="18" charset="0"/>
              </a:rPr>
              <a:t>п</a:t>
            </a:r>
            <a:r>
              <a:rPr lang="ru-RU" b="1" dirty="0" smtClean="0">
                <a:ea typeface="Calibri" panose="020F0502020204030204" pitchFamily="34" charset="0"/>
                <a:cs typeface="Times New Roman" panose="02020603050405020304" pitchFamily="18" charset="0"/>
              </a:rPr>
              <a:t>о Магаданской </a:t>
            </a:r>
            <a:r>
              <a:rPr lang="ru-RU" b="1" dirty="0">
                <a:ea typeface="Calibri" panose="020F0502020204030204" pitchFamily="34" charset="0"/>
                <a:cs typeface="Times New Roman" panose="02020603050405020304" pitchFamily="18" charset="0"/>
              </a:rPr>
              <a:t>области </a:t>
            </a:r>
            <a:r>
              <a:rPr lang="ru-RU" dirty="0" smtClean="0">
                <a:ea typeface="Calibri" panose="020F0502020204030204" pitchFamily="34" charset="0"/>
                <a:cs typeface="Times New Roman" panose="02020603050405020304" pitchFamily="18" charset="0"/>
              </a:rPr>
              <a:t>	</a:t>
            </a:r>
            <a:endParaRPr lang="ru-RU" dirty="0">
              <a:effectLst/>
              <a:ea typeface="Calibri" panose="020F0502020204030204" pitchFamily="34" charset="0"/>
              <a:cs typeface="Times New Roman" panose="02020603050405020304" pitchFamily="18" charset="0"/>
            </a:endParaRPr>
          </a:p>
        </p:txBody>
      </p:sp>
      <p:sp>
        <p:nvSpPr>
          <p:cNvPr id="7" name="Прямоугольник 6"/>
          <p:cNvSpPr/>
          <p:nvPr/>
        </p:nvSpPr>
        <p:spPr>
          <a:xfrm>
            <a:off x="293913" y="6235060"/>
            <a:ext cx="8262258" cy="375552"/>
          </a:xfrm>
          <a:prstGeom prst="rect">
            <a:avLst/>
          </a:prstGeom>
        </p:spPr>
        <p:txBody>
          <a:bodyPr wrap="square">
            <a:spAutoFit/>
          </a:bodyPr>
          <a:lstStyle/>
          <a:p>
            <a:pPr algn="just">
              <a:lnSpc>
                <a:spcPct val="107000"/>
              </a:lnSpc>
              <a:spcAft>
                <a:spcPts val="800"/>
              </a:spcAft>
              <a:tabLst>
                <a:tab pos="548005" algn="l"/>
              </a:tabLst>
            </a:pP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Скругленный прямоугольник 7"/>
          <p:cNvSpPr/>
          <p:nvPr/>
        </p:nvSpPr>
        <p:spPr>
          <a:xfrm>
            <a:off x="4838758" y="3926238"/>
            <a:ext cx="2299835" cy="1393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48005" algn="l"/>
              </a:tabLst>
            </a:pPr>
            <a:r>
              <a:rPr lang="ru-RU"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тарифы на холодное водоснабжение снижены в среднем от 2% до 34%, </a:t>
            </a:r>
            <a:endParaRPr lang="ru-RU"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3161731" y="6515656"/>
            <a:ext cx="184731" cy="369332"/>
          </a:xfrm>
          <a:prstGeom prst="rect">
            <a:avLst/>
          </a:prstGeom>
        </p:spPr>
        <p:txBody>
          <a:bodyPr wrap="none">
            <a:spAutoFit/>
          </a:bodyPr>
          <a:lstStyle/>
          <a:p>
            <a:endParaRPr lang="ru-RU" dirty="0"/>
          </a:p>
        </p:txBody>
      </p:sp>
      <p:sp>
        <p:nvSpPr>
          <p:cNvPr id="11" name="Правая фигурная скобка 10"/>
          <p:cNvSpPr/>
          <p:nvPr/>
        </p:nvSpPr>
        <p:spPr>
          <a:xfrm>
            <a:off x="4307872" y="3997474"/>
            <a:ext cx="462641" cy="168002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a:p>
        </p:txBody>
      </p:sp>
      <p:sp>
        <p:nvSpPr>
          <p:cNvPr id="12" name="Скругленный прямоугольник 11"/>
          <p:cNvSpPr/>
          <p:nvPr/>
        </p:nvSpPr>
        <p:spPr>
          <a:xfrm>
            <a:off x="7107578" y="4519377"/>
            <a:ext cx="2012269" cy="1314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на горячее водоснабжение – в среднем от 4% до 36%, </a:t>
            </a:r>
            <a:endParaRPr lang="ru-RU" dirty="0">
              <a:solidFill>
                <a:srgbClr val="C00000"/>
              </a:solidFill>
            </a:endParaRPr>
          </a:p>
        </p:txBody>
      </p:sp>
      <p:sp>
        <p:nvSpPr>
          <p:cNvPr id="14" name="Скругленный прямоугольник 13"/>
          <p:cNvSpPr/>
          <p:nvPr/>
        </p:nvSpPr>
        <p:spPr>
          <a:xfrm>
            <a:off x="4998868" y="5468242"/>
            <a:ext cx="2697390" cy="1028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в сфере теплоснабжения – в среднем от 1% до 36</a:t>
            </a:r>
            <a:r>
              <a:rPr lang="ru-RU"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dirty="0"/>
          </a:p>
        </p:txBody>
      </p:sp>
      <p:sp>
        <p:nvSpPr>
          <p:cNvPr id="15" name="Прямоугольник 14"/>
          <p:cNvSpPr/>
          <p:nvPr/>
        </p:nvSpPr>
        <p:spPr>
          <a:xfrm>
            <a:off x="123995" y="5763472"/>
            <a:ext cx="4760696" cy="981423"/>
          </a:xfrm>
          <a:prstGeom prst="rect">
            <a:avLst/>
          </a:prstGeom>
          <a:solidFill>
            <a:srgbClr val="F3B785"/>
          </a:solidFill>
        </p:spPr>
        <p:txBody>
          <a:bodyPr wrap="square">
            <a:spAutoFit/>
          </a:bodyPr>
          <a:lstStyle/>
          <a:p>
            <a:pPr algn="ctr">
              <a:lnSpc>
                <a:spcPct val="107000"/>
              </a:lnSpc>
              <a:spcAft>
                <a:spcPts val="800"/>
              </a:spcAft>
              <a:tabLst>
                <a:tab pos="548005" algn="l"/>
              </a:tabLst>
            </a:pPr>
            <a:r>
              <a:rPr lang="ru-RU" dirty="0">
                <a:ea typeface="Calibri" panose="020F0502020204030204" pitchFamily="34" charset="0"/>
                <a:cs typeface="Times New Roman" panose="02020603050405020304" pitchFamily="18" charset="0"/>
              </a:rPr>
              <a:t>Снижение тарифов на коммунальные услуги составило в среднем по данным регионам от 1% до 35%. </a:t>
            </a:r>
          </a:p>
        </p:txBody>
      </p:sp>
    </p:spTree>
    <p:extLst>
      <p:ext uri="{BB962C8B-B14F-4D97-AF65-F5344CB8AC3E}">
        <p14:creationId xmlns:p14="http://schemas.microsoft.com/office/powerpoint/2010/main" val="301299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BC763ACF-489A-4BAD-B362-0ACED2251F57}" type="slidenum">
              <a:rPr lang="ru-RU" smtClean="0">
                <a:solidFill>
                  <a:srgbClr val="FFFFFF"/>
                </a:solidFill>
              </a:rPr>
              <a:pPr>
                <a:defRPr/>
              </a:pPr>
              <a:t>14</a:t>
            </a:fld>
            <a:endParaRPr lang="ru-RU" dirty="0">
              <a:solidFill>
                <a:srgbClr val="FFFFFF"/>
              </a:solidFill>
            </a:endParaRPr>
          </a:p>
        </p:txBody>
      </p:sp>
      <p:sp>
        <p:nvSpPr>
          <p:cNvPr id="5" name="Прямоугольник 4"/>
          <p:cNvSpPr/>
          <p:nvPr/>
        </p:nvSpPr>
        <p:spPr>
          <a:xfrm>
            <a:off x="-87087" y="3470789"/>
            <a:ext cx="8795657" cy="2308324"/>
          </a:xfrm>
          <a:prstGeom prst="rect">
            <a:avLst/>
          </a:prstGeom>
        </p:spPr>
        <p:txBody>
          <a:bodyPr wrap="square">
            <a:spAutoFit/>
          </a:bodyPr>
          <a:lstStyle/>
          <a:p>
            <a:pPr marL="457200" indent="450215" algn="just">
              <a:spcAft>
                <a:spcPts val="0"/>
              </a:spcAft>
            </a:pPr>
            <a:endParaRPr lang="ru-RU"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marL="457200" indent="432000" algn="just">
              <a:spcAft>
                <a:spcPts val="0"/>
              </a:spcAft>
            </a:pPr>
            <a:r>
              <a:rPr lang="ru-RU"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ФАС </a:t>
            </a:r>
            <a:r>
              <a:rPr lang="ru-RU" kern="150" dirty="0">
                <a:solidFill>
                  <a:srgbClr val="000000"/>
                </a:solidFill>
                <a:latin typeface="Times New Roman" panose="02020603050405020304" pitchFamily="18" charset="0"/>
                <a:ea typeface="Arial" panose="020B0604020202020204" pitchFamily="34" charset="0"/>
                <a:cs typeface="Arial" panose="020B0604020202020204" pitchFamily="34" charset="0"/>
              </a:rPr>
              <a:t>России </a:t>
            </a:r>
            <a:r>
              <a:rPr lang="ru-RU"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согласовано решение по утверждению тарифов </a:t>
            </a:r>
            <a:r>
              <a:rPr lang="ru-RU" kern="150" dirty="0">
                <a:solidFill>
                  <a:srgbClr val="000000"/>
                </a:solidFill>
                <a:latin typeface="Times New Roman" panose="02020603050405020304" pitchFamily="18" charset="0"/>
                <a:ea typeface="Arial" panose="020B0604020202020204" pitchFamily="34" charset="0"/>
                <a:cs typeface="Arial" panose="020B0604020202020204" pitchFamily="34" charset="0"/>
              </a:rPr>
              <a:t>на услуги по передаче электрической энергии на уровне выше (ниже) предельных уровней, утвержденных ФАС России на 2018 год, по Республике Карелия и </a:t>
            </a:r>
            <a:r>
              <a:rPr lang="ru-RU"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Республике Башкортостан</a:t>
            </a:r>
            <a:r>
              <a:rPr lang="ru-RU" sz="1600" kern="150" dirty="0">
                <a:latin typeface="Times New Roman" panose="02020603050405020304" pitchFamily="18" charset="0"/>
                <a:ea typeface="SimSun" panose="02010600030101010101" pitchFamily="2" charset="-122"/>
                <a:cs typeface="Mangal" panose="02040503050203030202" pitchFamily="18" charset="0"/>
              </a:rPr>
              <a:t>.</a:t>
            </a:r>
            <a:endParaRPr lang="ru-RU" b="1"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marL="457200" indent="432000" algn="just">
              <a:spcAft>
                <a:spcPts val="0"/>
              </a:spcAft>
            </a:pPr>
            <a:r>
              <a:rPr lang="ru-RU" b="1"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Отказано </a:t>
            </a:r>
            <a:r>
              <a:rPr lang="ru-RU" b="1" kern="150" dirty="0">
                <a:solidFill>
                  <a:srgbClr val="000000"/>
                </a:solidFill>
                <a:latin typeface="Times New Roman" panose="02020603050405020304" pitchFamily="18" charset="0"/>
                <a:ea typeface="Arial" panose="020B0604020202020204" pitchFamily="34" charset="0"/>
                <a:cs typeface="Arial" panose="020B0604020202020204" pitchFamily="34" charset="0"/>
              </a:rPr>
              <a:t>в согласовании</a:t>
            </a:r>
            <a:r>
              <a:rPr lang="ru-RU" kern="150" dirty="0">
                <a:solidFill>
                  <a:srgbClr val="000000"/>
                </a:solidFill>
                <a:latin typeface="Times New Roman" panose="02020603050405020304" pitchFamily="18" charset="0"/>
                <a:ea typeface="Arial" panose="020B0604020202020204" pitchFamily="34" charset="0"/>
                <a:cs typeface="Arial" panose="020B0604020202020204" pitchFamily="34" charset="0"/>
              </a:rPr>
              <a:t> решений органов исполнительной власти субъектов Российской Федерации в области государственного регулирования тарифов по </a:t>
            </a:r>
            <a:r>
              <a:rPr lang="ru-RU"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14 субъектам РФ.</a:t>
            </a:r>
          </a:p>
        </p:txBody>
      </p:sp>
      <p:sp>
        <p:nvSpPr>
          <p:cNvPr id="7" name="Прямоугольник 6"/>
          <p:cNvSpPr/>
          <p:nvPr/>
        </p:nvSpPr>
        <p:spPr>
          <a:xfrm>
            <a:off x="283391" y="1993461"/>
            <a:ext cx="8479971" cy="1477328"/>
          </a:xfrm>
          <a:prstGeom prst="rect">
            <a:avLst/>
          </a:prstGeom>
        </p:spPr>
        <p:txBody>
          <a:bodyPr wrap="square">
            <a:spAutoFit/>
          </a:bodyPr>
          <a:lstStyle/>
          <a:p>
            <a:pPr indent="432000" algn="just"/>
            <a:r>
              <a:rPr lang="ru-RU" dirty="0" smtClean="0">
                <a:solidFill>
                  <a:schemeClr val="accent2"/>
                </a:solidFill>
                <a:latin typeface="Times New Roman" panose="02020603050405020304" pitchFamily="18" charset="0"/>
                <a:cs typeface="Times New Roman" panose="02020603050405020304" pitchFamily="18" charset="0"/>
              </a:rPr>
              <a:t>Предельные </a:t>
            </a:r>
            <a:r>
              <a:rPr lang="ru-RU" dirty="0">
                <a:solidFill>
                  <a:schemeClr val="accent2"/>
                </a:solidFill>
                <a:latin typeface="Times New Roman" panose="02020603050405020304" pitchFamily="18" charset="0"/>
                <a:cs typeface="Times New Roman" panose="02020603050405020304" pitchFamily="18" charset="0"/>
              </a:rPr>
              <a:t>уровни тарифов на </a:t>
            </a:r>
            <a:r>
              <a:rPr lang="ru-RU" dirty="0" smtClean="0">
                <a:solidFill>
                  <a:schemeClr val="accent2"/>
                </a:solidFill>
                <a:latin typeface="Times New Roman" panose="02020603050405020304" pitchFamily="18" charset="0"/>
                <a:cs typeface="Times New Roman" panose="02020603050405020304" pitchFamily="18" charset="0"/>
              </a:rPr>
              <a:t>услуги по передаче электрической энергии </a:t>
            </a:r>
            <a:r>
              <a:rPr lang="ru-RU" dirty="0">
                <a:solidFill>
                  <a:schemeClr val="accent2"/>
                </a:solidFill>
                <a:latin typeface="Times New Roman" panose="02020603050405020304" pitchFamily="18" charset="0"/>
                <a:cs typeface="Times New Roman" panose="02020603050405020304" pitchFamily="18" charset="0"/>
              </a:rPr>
              <a:t>для населения и приравненным к нему категориям потребителей </a:t>
            </a:r>
            <a:r>
              <a:rPr lang="ru-RU" b="1" dirty="0">
                <a:solidFill>
                  <a:srgbClr val="C00000"/>
                </a:solidFill>
                <a:latin typeface="Times New Roman" panose="02020603050405020304" pitchFamily="18" charset="0"/>
                <a:cs typeface="Times New Roman" panose="02020603050405020304" pitchFamily="18" charset="0"/>
              </a:rPr>
              <a:t>на </a:t>
            </a:r>
            <a:r>
              <a:rPr lang="ru-RU" b="1" dirty="0" smtClean="0">
                <a:solidFill>
                  <a:srgbClr val="C00000"/>
                </a:solidFill>
                <a:latin typeface="Times New Roman" panose="02020603050405020304" pitchFamily="18" charset="0"/>
                <a:cs typeface="Times New Roman" panose="02020603050405020304" pitchFamily="18" charset="0"/>
              </a:rPr>
              <a:t>2018 </a:t>
            </a:r>
            <a:r>
              <a:rPr lang="ru-RU" b="1" dirty="0">
                <a:solidFill>
                  <a:srgbClr val="C00000"/>
                </a:solidFill>
                <a:latin typeface="Times New Roman" panose="02020603050405020304" pitchFamily="18" charset="0"/>
                <a:cs typeface="Times New Roman" panose="02020603050405020304" pitchFamily="18" charset="0"/>
              </a:rPr>
              <a:t>год </a:t>
            </a:r>
            <a:r>
              <a:rPr lang="ru-RU" dirty="0">
                <a:solidFill>
                  <a:schemeClr val="accent2"/>
                </a:solidFill>
                <a:latin typeface="Times New Roman" panose="02020603050405020304" pitchFamily="18" charset="0"/>
                <a:cs typeface="Times New Roman" panose="02020603050405020304" pitchFamily="18" charset="0"/>
              </a:rPr>
              <a:t>утверждены приказом ФАС </a:t>
            </a:r>
            <a:r>
              <a:rPr lang="ru-RU" dirty="0" smtClean="0">
                <a:solidFill>
                  <a:schemeClr val="accent2"/>
                </a:solidFill>
                <a:latin typeface="Times New Roman" panose="02020603050405020304" pitchFamily="18" charset="0"/>
                <a:cs typeface="Times New Roman" panose="02020603050405020304" pitchFamily="18" charset="0"/>
              </a:rPr>
              <a:t>России </a:t>
            </a:r>
            <a:r>
              <a:rPr lang="ru-RU" dirty="0">
                <a:solidFill>
                  <a:schemeClr val="accent2"/>
                </a:solidFill>
                <a:latin typeface="Times New Roman" panose="02020603050405020304" pitchFamily="18" charset="0"/>
                <a:cs typeface="Times New Roman" panose="02020603050405020304" pitchFamily="18" charset="0"/>
              </a:rPr>
              <a:t>от 19.12.2017 № </a:t>
            </a:r>
            <a:r>
              <a:rPr lang="ru-RU" dirty="0" smtClean="0">
                <a:solidFill>
                  <a:schemeClr val="accent2"/>
                </a:solidFill>
                <a:latin typeface="Times New Roman" panose="02020603050405020304" pitchFamily="18" charset="0"/>
                <a:cs typeface="Times New Roman" panose="02020603050405020304" pitchFamily="18" charset="0"/>
              </a:rPr>
              <a:t>1749/17. </a:t>
            </a:r>
          </a:p>
          <a:p>
            <a:pPr indent="432000" algn="just"/>
            <a:r>
              <a:rPr lang="ru-RU" kern="150" dirty="0" smtClean="0">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Для прочих потребителей</a:t>
            </a:r>
            <a:r>
              <a:rPr lang="ru-RU" dirty="0">
                <a:solidFill>
                  <a:schemeClr val="accent2"/>
                </a:solidFill>
                <a:latin typeface="Times New Roman" panose="02020603050405020304" pitchFamily="18" charset="0"/>
                <a:cs typeface="Times New Roman" panose="02020603050405020304" pitchFamily="18" charset="0"/>
              </a:rPr>
              <a:t> </a:t>
            </a:r>
            <a:r>
              <a:rPr lang="en-US" dirty="0" smtClean="0">
                <a:solidFill>
                  <a:schemeClr val="accent2"/>
                </a:solidFill>
                <a:latin typeface="Times New Roman" panose="02020603050405020304" pitchFamily="18" charset="0"/>
                <a:cs typeface="Times New Roman" panose="02020603050405020304" pitchFamily="18" charset="0"/>
              </a:rPr>
              <a:t>- </a:t>
            </a:r>
            <a:r>
              <a:rPr lang="ru-RU" kern="150" dirty="0" smtClean="0">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приказом ФАС России от 19.12.2017 №1747/17. </a:t>
            </a:r>
          </a:p>
          <a:p>
            <a:pPr indent="432000" algn="just"/>
            <a:r>
              <a:rPr lang="ru-RU" kern="150" dirty="0" smtClean="0">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Прирост </a:t>
            </a:r>
            <a:r>
              <a:rPr lang="ru-RU" kern="150" dirty="0">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в среднем по Российской Федерации составляет </a:t>
            </a:r>
            <a:r>
              <a:rPr lang="ru-RU" b="1" kern="150" dirty="0">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2,98</a:t>
            </a:r>
            <a:r>
              <a:rPr lang="ru-RU" b="1" kern="150" dirty="0" smtClean="0">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a:t>
            </a:r>
            <a:endParaRPr lang="ru-RU" b="1" kern="150" dirty="0">
              <a:solidFill>
                <a:schemeClr val="accent2"/>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Прямоугольник 8"/>
          <p:cNvSpPr/>
          <p:nvPr/>
        </p:nvSpPr>
        <p:spPr>
          <a:xfrm>
            <a:off x="637955" y="927809"/>
            <a:ext cx="8070616" cy="646331"/>
          </a:xfrm>
          <a:prstGeom prst="rect">
            <a:avLst/>
          </a:prstGeom>
          <a:solidFill>
            <a:srgbClr val="FCB67C"/>
          </a:solidFill>
        </p:spPr>
        <p:txBody>
          <a:bodyPr wrap="square">
            <a:spAutoFit/>
          </a:bodyPr>
          <a:lstStyle/>
          <a:p>
            <a:pPr algn="ctr"/>
            <a:r>
              <a:rPr lang="ru-RU" b="1" dirty="0">
                <a:solidFill>
                  <a:srgbClr val="000000"/>
                </a:solidFill>
                <a:latin typeface="Times New Roman" panose="02020603050405020304" pitchFamily="18" charset="0"/>
              </a:rPr>
              <a:t>Принятые решения в рамках контрольных мероприятий </a:t>
            </a:r>
            <a:r>
              <a:rPr lang="ru-RU" b="1" dirty="0" smtClean="0">
                <a:solidFill>
                  <a:srgbClr val="000000"/>
                </a:solidFill>
                <a:latin typeface="Times New Roman" panose="02020603050405020304" pitchFamily="18" charset="0"/>
              </a:rPr>
              <a:t>за установленными тарифами на передачу электроэнергии</a:t>
            </a:r>
            <a:endParaRPr lang="ru-RU" b="1" dirty="0">
              <a:solidFill>
                <a:srgbClr val="000000"/>
              </a:solidFill>
              <a:latin typeface="Times New Roman" panose="02020603050405020304" pitchFamily="18" charset="0"/>
            </a:endParaRPr>
          </a:p>
        </p:txBody>
      </p:sp>
      <p:sp>
        <p:nvSpPr>
          <p:cNvPr id="11" name="TextBox 10"/>
          <p:cNvSpPr txBox="1"/>
          <p:nvPr/>
        </p:nvSpPr>
        <p:spPr>
          <a:xfrm>
            <a:off x="637955" y="127591"/>
            <a:ext cx="7770845" cy="523220"/>
          </a:xfrm>
          <a:prstGeom prst="rect">
            <a:avLst/>
          </a:prstGeom>
          <a:noFill/>
        </p:spPr>
        <p:txBody>
          <a:bodyPr wrap="none" rtlCol="0">
            <a:spAutoFit/>
          </a:bodyPr>
          <a:lstStyle/>
          <a:p>
            <a:r>
              <a:rPr lang="ru-RU" sz="2800" b="1" dirty="0" smtClean="0">
                <a:solidFill>
                  <a:srgbClr val="002060"/>
                </a:solidFill>
              </a:rPr>
              <a:t>КОНТРОЛЬ ЗА ПРИНЯТЫМИ РЕШЕНИЯМИ</a:t>
            </a:r>
            <a:endParaRPr lang="ru-RU" sz="2800" b="1" dirty="0">
              <a:solidFill>
                <a:srgbClr val="002060"/>
              </a:solidFill>
            </a:endParaRPr>
          </a:p>
        </p:txBody>
      </p:sp>
    </p:spTree>
    <p:extLst>
      <p:ext uri="{BB962C8B-B14F-4D97-AF65-F5344CB8AC3E}">
        <p14:creationId xmlns:p14="http://schemas.microsoft.com/office/powerpoint/2010/main" val="309388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BC763ACF-489A-4BAD-B362-0ACED2251F57}" type="slidenum">
              <a:rPr lang="ru-RU" smtClean="0">
                <a:solidFill>
                  <a:srgbClr val="FFFFFF"/>
                </a:solidFill>
              </a:rPr>
              <a:pPr>
                <a:defRPr/>
              </a:pPr>
              <a:t>15</a:t>
            </a:fld>
            <a:endParaRPr lang="ru-RU" dirty="0">
              <a:solidFill>
                <a:srgbClr val="FFFFFF"/>
              </a:solidFill>
            </a:endParaRPr>
          </a:p>
        </p:txBody>
      </p:sp>
      <p:sp>
        <p:nvSpPr>
          <p:cNvPr id="5" name="Прямоугольник 4"/>
          <p:cNvSpPr/>
          <p:nvPr/>
        </p:nvSpPr>
        <p:spPr>
          <a:xfrm>
            <a:off x="-87085" y="4293630"/>
            <a:ext cx="8828314" cy="1477328"/>
          </a:xfrm>
          <a:prstGeom prst="rect">
            <a:avLst/>
          </a:prstGeom>
        </p:spPr>
        <p:txBody>
          <a:bodyPr wrap="square">
            <a:spAutoFit/>
          </a:bodyPr>
          <a:lstStyle/>
          <a:p>
            <a:pPr marL="457200" indent="432000" algn="just">
              <a:spcAft>
                <a:spcPts val="0"/>
              </a:spcAft>
            </a:pPr>
            <a:r>
              <a:rPr lang="ru-RU"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В 2017 году отсутствовали решения по </a:t>
            </a:r>
            <a:r>
              <a:rPr lang="ru-RU" kern="150" dirty="0">
                <a:solidFill>
                  <a:srgbClr val="000000"/>
                </a:solidFill>
                <a:latin typeface="Times New Roman" panose="02020603050405020304" pitchFamily="18" charset="0"/>
                <a:ea typeface="Arial" panose="020B0604020202020204" pitchFamily="34" charset="0"/>
                <a:cs typeface="Arial" panose="020B0604020202020204" pitchFamily="34" charset="0"/>
              </a:rPr>
              <a:t>установлению тарифов на электрическую энергию </a:t>
            </a:r>
            <a:r>
              <a:rPr lang="ru-RU"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выше предельного максимального уровня.</a:t>
            </a:r>
          </a:p>
          <a:p>
            <a:pPr marL="457200" indent="432000" algn="just">
              <a:spcAft>
                <a:spcPts val="0"/>
              </a:spcAft>
            </a:pPr>
            <a:r>
              <a:rPr lang="ru-RU"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При этом, ФАС России были согласованы решения по установлению </a:t>
            </a:r>
            <a:r>
              <a:rPr lang="ru-RU" kern="150" dirty="0">
                <a:solidFill>
                  <a:srgbClr val="000000"/>
                </a:solidFill>
                <a:latin typeface="Times New Roman" panose="02020603050405020304" pitchFamily="18" charset="0"/>
                <a:ea typeface="Arial" panose="020B0604020202020204" pitchFamily="34" charset="0"/>
                <a:cs typeface="Arial" panose="020B0604020202020204" pitchFamily="34" charset="0"/>
              </a:rPr>
              <a:t>тарифов на электрическую энергию</a:t>
            </a:r>
            <a:r>
              <a:rPr lang="ru-RU"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 ниже предельного минимального </a:t>
            </a:r>
            <a:r>
              <a:rPr lang="ru-RU" kern="150" dirty="0">
                <a:solidFill>
                  <a:srgbClr val="000000"/>
                </a:solidFill>
                <a:latin typeface="Times New Roman" panose="02020603050405020304" pitchFamily="18" charset="0"/>
                <a:ea typeface="Arial" panose="020B0604020202020204" pitchFamily="34" charset="0"/>
                <a:cs typeface="Arial" panose="020B0604020202020204" pitchFamily="34" charset="0"/>
              </a:rPr>
              <a:t>уровня </a:t>
            </a:r>
            <a:r>
              <a:rPr lang="ru-RU" kern="15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в Республике Бурятия, Кировской и Магаданской областях (в части села Верхний Парень).</a:t>
            </a:r>
          </a:p>
        </p:txBody>
      </p:sp>
      <p:sp>
        <p:nvSpPr>
          <p:cNvPr id="7" name="Прямоугольник 6"/>
          <p:cNvSpPr/>
          <p:nvPr/>
        </p:nvSpPr>
        <p:spPr>
          <a:xfrm>
            <a:off x="228600" y="2055459"/>
            <a:ext cx="8479971" cy="2031325"/>
          </a:xfrm>
          <a:prstGeom prst="rect">
            <a:avLst/>
          </a:prstGeom>
        </p:spPr>
        <p:txBody>
          <a:bodyPr wrap="square">
            <a:spAutoFit/>
          </a:bodyPr>
          <a:lstStyle/>
          <a:p>
            <a:pPr indent="432000" algn="just"/>
            <a:r>
              <a:rPr lang="ru-RU" dirty="0">
                <a:solidFill>
                  <a:schemeClr val="accent2"/>
                </a:solidFill>
                <a:latin typeface="Times New Roman" panose="02020603050405020304" pitchFamily="18" charset="0"/>
                <a:cs typeface="Times New Roman" panose="02020603050405020304" pitchFamily="18" charset="0"/>
              </a:rPr>
              <a:t>Предельные минимальные и максимальные уровни тарифов на электрическую энергию (мощность</a:t>
            </a:r>
            <a:r>
              <a:rPr lang="ru-RU" dirty="0" smtClean="0">
                <a:solidFill>
                  <a:schemeClr val="accent2"/>
                </a:solidFill>
                <a:latin typeface="Times New Roman" panose="02020603050405020304" pitchFamily="18" charset="0"/>
                <a:cs typeface="Times New Roman" panose="02020603050405020304" pitchFamily="18" charset="0"/>
              </a:rPr>
              <a:t>), </a:t>
            </a:r>
            <a:r>
              <a:rPr lang="ru-RU" dirty="0">
                <a:solidFill>
                  <a:schemeClr val="accent2"/>
                </a:solidFill>
                <a:latin typeface="Times New Roman" panose="02020603050405020304" pitchFamily="18" charset="0"/>
                <a:cs typeface="Times New Roman" panose="02020603050405020304" pitchFamily="18" charset="0"/>
              </a:rPr>
              <a:t>поставляемую населению и приравненным к нему категориям потребителей, по субъектам Российской Федерации </a:t>
            </a:r>
            <a:r>
              <a:rPr lang="ru-RU" b="1" dirty="0" smtClean="0">
                <a:solidFill>
                  <a:srgbClr val="C00000"/>
                </a:solidFill>
                <a:latin typeface="Times New Roman" panose="02020603050405020304" pitchFamily="18" charset="0"/>
                <a:cs typeface="Times New Roman" panose="02020603050405020304" pitchFamily="18" charset="0"/>
              </a:rPr>
              <a:t>на 2018 год </a:t>
            </a:r>
            <a:r>
              <a:rPr lang="ru-RU" dirty="0" smtClean="0">
                <a:solidFill>
                  <a:schemeClr val="accent2"/>
                </a:solidFill>
                <a:latin typeface="Times New Roman" panose="02020603050405020304" pitchFamily="18" charset="0"/>
                <a:cs typeface="Times New Roman" panose="02020603050405020304" pitchFamily="18" charset="0"/>
              </a:rPr>
              <a:t>утверждены приказом ФАС России от 13.10.2017 № 1354/17.</a:t>
            </a:r>
          </a:p>
          <a:p>
            <a:pPr indent="432000" algn="just"/>
            <a:r>
              <a:rPr lang="ru-RU" dirty="0" smtClean="0">
                <a:solidFill>
                  <a:schemeClr val="accent2"/>
                </a:solidFill>
                <a:latin typeface="Times New Roman" panose="02020603050405020304" pitchFamily="18" charset="0"/>
                <a:cs typeface="Times New Roman" panose="02020603050405020304" pitchFamily="18" charset="0"/>
              </a:rPr>
              <a:t>Минимальный предельный уровень тарифов соответствует индексу роста платы граждан по субъектам Российской Федерации, а предельный максимальный </a:t>
            </a:r>
            <a:r>
              <a:rPr lang="ru-RU" dirty="0">
                <a:solidFill>
                  <a:schemeClr val="accent2"/>
                </a:solidFill>
                <a:latin typeface="Times New Roman" panose="02020603050405020304" pitchFamily="18" charset="0"/>
                <a:cs typeface="Times New Roman" panose="02020603050405020304" pitchFamily="18" charset="0"/>
              </a:rPr>
              <a:t>уровень –5% </a:t>
            </a:r>
            <a:r>
              <a:rPr lang="ru-RU" dirty="0" smtClean="0">
                <a:solidFill>
                  <a:schemeClr val="accent2"/>
                </a:solidFill>
                <a:latin typeface="Times New Roman" panose="02020603050405020304" pitchFamily="18" charset="0"/>
                <a:cs typeface="Times New Roman" panose="02020603050405020304" pitchFamily="18" charset="0"/>
              </a:rPr>
              <a:t>(в соответствии с прогнозом </a:t>
            </a:r>
            <a:r>
              <a:rPr lang="ru-RU" dirty="0">
                <a:solidFill>
                  <a:schemeClr val="accent2"/>
                </a:solidFill>
                <a:latin typeface="Times New Roman" panose="02020603050405020304" pitchFamily="18" charset="0"/>
                <a:cs typeface="Times New Roman" panose="02020603050405020304" pitchFamily="18" charset="0"/>
              </a:rPr>
              <a:t>социально-экономического </a:t>
            </a:r>
            <a:r>
              <a:rPr lang="ru-RU" dirty="0" smtClean="0">
                <a:solidFill>
                  <a:schemeClr val="accent2"/>
                </a:solidFill>
                <a:latin typeface="Times New Roman" panose="02020603050405020304" pitchFamily="18" charset="0"/>
                <a:cs typeface="Times New Roman" panose="02020603050405020304" pitchFamily="18" charset="0"/>
              </a:rPr>
              <a:t>развития). </a:t>
            </a:r>
          </a:p>
        </p:txBody>
      </p:sp>
      <p:sp>
        <p:nvSpPr>
          <p:cNvPr id="9" name="Прямоугольник 8"/>
          <p:cNvSpPr/>
          <p:nvPr/>
        </p:nvSpPr>
        <p:spPr>
          <a:xfrm>
            <a:off x="413658" y="1110553"/>
            <a:ext cx="8294914" cy="646331"/>
          </a:xfrm>
          <a:prstGeom prst="rect">
            <a:avLst/>
          </a:prstGeom>
          <a:solidFill>
            <a:srgbClr val="FCB67C"/>
          </a:solidFill>
        </p:spPr>
        <p:txBody>
          <a:bodyPr wrap="square">
            <a:spAutoFit/>
          </a:bodyPr>
          <a:lstStyle/>
          <a:p>
            <a:pPr algn="ctr"/>
            <a:r>
              <a:rPr lang="ru-RU" b="1" dirty="0">
                <a:solidFill>
                  <a:srgbClr val="000000"/>
                </a:solidFill>
                <a:latin typeface="Times New Roman" panose="02020603050405020304" pitchFamily="18" charset="0"/>
              </a:rPr>
              <a:t>Принятые решения в рамках контрольных мероприятий </a:t>
            </a:r>
            <a:r>
              <a:rPr lang="ru-RU" b="1" dirty="0" smtClean="0">
                <a:solidFill>
                  <a:srgbClr val="000000"/>
                </a:solidFill>
                <a:latin typeface="Times New Roman" panose="02020603050405020304" pitchFamily="18" charset="0"/>
              </a:rPr>
              <a:t>за установленными тарифами для населения и приравненным к нему категориям</a:t>
            </a:r>
            <a:endParaRPr lang="ru-RU" b="1" dirty="0">
              <a:solidFill>
                <a:srgbClr val="000000"/>
              </a:solidFill>
              <a:latin typeface="Times New Roman" panose="02020603050405020304" pitchFamily="18" charset="0"/>
            </a:endParaRPr>
          </a:p>
        </p:txBody>
      </p:sp>
      <p:sp>
        <p:nvSpPr>
          <p:cNvPr id="11" name="TextBox 10"/>
          <p:cNvSpPr txBox="1"/>
          <p:nvPr/>
        </p:nvSpPr>
        <p:spPr>
          <a:xfrm>
            <a:off x="637955" y="127591"/>
            <a:ext cx="7770845" cy="523220"/>
          </a:xfrm>
          <a:prstGeom prst="rect">
            <a:avLst/>
          </a:prstGeom>
          <a:noFill/>
        </p:spPr>
        <p:txBody>
          <a:bodyPr wrap="none" rtlCol="0">
            <a:spAutoFit/>
          </a:bodyPr>
          <a:lstStyle/>
          <a:p>
            <a:r>
              <a:rPr lang="ru-RU" sz="2800" b="1" dirty="0" smtClean="0">
                <a:solidFill>
                  <a:srgbClr val="002060"/>
                </a:solidFill>
              </a:rPr>
              <a:t>КОНТРОЛЬ ЗА ПРИНЯТЫМИ РЕШЕНИЯМИ</a:t>
            </a:r>
            <a:endParaRPr lang="ru-RU" sz="2800" b="1" dirty="0">
              <a:solidFill>
                <a:srgbClr val="002060"/>
              </a:solidFill>
            </a:endParaRPr>
          </a:p>
        </p:txBody>
      </p:sp>
    </p:spTree>
    <p:extLst>
      <p:ext uri="{BB962C8B-B14F-4D97-AF65-F5344CB8AC3E}">
        <p14:creationId xmlns:p14="http://schemas.microsoft.com/office/powerpoint/2010/main" val="41908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9C0B33A0-2D83-4904-8E04-062BF1EF93B9}" type="slidenum">
              <a:rPr lang="ru-RU" smtClean="0">
                <a:solidFill>
                  <a:srgbClr val="FFFFFF"/>
                </a:solidFill>
              </a:rPr>
              <a:pPr>
                <a:defRPr/>
              </a:pPr>
              <a:t>16</a:t>
            </a:fld>
            <a:endParaRPr lang="ru-RU" dirty="0">
              <a:solidFill>
                <a:srgbClr val="FFFFFF"/>
              </a:solidFill>
            </a:endParaRPr>
          </a:p>
        </p:txBody>
      </p:sp>
      <p:sp>
        <p:nvSpPr>
          <p:cNvPr id="1025" name="Rectangle 1"/>
          <p:cNvSpPr>
            <a:spLocks noChangeArrowheads="1"/>
          </p:cNvSpPr>
          <p:nvPr/>
        </p:nvSpPr>
        <p:spPr bwMode="auto">
          <a:xfrm>
            <a:off x="446567" y="2241760"/>
            <a:ext cx="8250865" cy="2585323"/>
          </a:xfrm>
          <a:prstGeom prst="rect">
            <a:avLst/>
          </a:prstGeom>
          <a:solidFill>
            <a:srgbClr val="FFDC6D"/>
          </a:solidFill>
          <a:ln>
            <a:solidFill>
              <a:srgbClr val="F7B309"/>
            </a:solid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31800" algn="just" defTabSz="914400" rtl="0" eaLnBrk="0" fontAlgn="base" latinLnBrk="0" hangingPunct="0">
              <a:lnSpc>
                <a:spcPct val="100000"/>
              </a:lnSpc>
              <a:spcBef>
                <a:spcPct val="0"/>
              </a:spcBef>
              <a:spcAft>
                <a:spcPct val="0"/>
              </a:spcAft>
              <a:buClrTx/>
              <a:buSzTx/>
              <a:buFontTx/>
              <a:buNone/>
              <a:tabLst/>
            </a:pPr>
            <a:r>
              <a:rPr kumimoji="0" lang="ru-RU" altLang="zh-CN" b="0" i="1" u="sng" strike="noStrike" cap="none" normalizeH="0" baseline="0" dirty="0" smtClean="0">
                <a:ln>
                  <a:noFill/>
                </a:ln>
                <a:solidFill>
                  <a:schemeClr val="tx1"/>
                </a:solidFill>
                <a:ea typeface="TimesNewRomanPSMT"/>
                <a:cs typeface="TimesNewRomanPSMT"/>
              </a:rPr>
              <a:t>Выявленные нарушения:</a:t>
            </a:r>
            <a:endParaRPr kumimoji="0" lang="ru-RU" altLang="zh-CN" b="0" i="1" u="sng" strike="noStrike" cap="none" normalizeH="0" baseline="0" dirty="0" smtClean="0">
              <a:ln>
                <a:noFill/>
              </a:ln>
              <a:solidFill>
                <a:schemeClr val="tx1"/>
              </a:solidFill>
              <a:cs typeface="Arial" pitchFamily="34" charset="0"/>
            </a:endParaRPr>
          </a:p>
          <a:p>
            <a:pPr marL="0" marR="0" lvl="0" indent="4318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altLang="zh-CN" b="1" i="1" u="none" strike="noStrike" cap="none" normalizeH="0" baseline="0" dirty="0" smtClean="0">
                <a:ln>
                  <a:noFill/>
                </a:ln>
                <a:solidFill>
                  <a:schemeClr val="tx1"/>
                </a:solidFill>
                <a:ea typeface="TimesNewRomanPSMT"/>
                <a:cs typeface="TimesNewRomanPSMT"/>
              </a:rPr>
              <a:t>установление тарифов </a:t>
            </a:r>
            <a:r>
              <a:rPr kumimoji="0" lang="ru-RU" altLang="zh-CN" b="1" i="1" u="none" strike="noStrike" cap="none" normalizeH="0" dirty="0" smtClean="0">
                <a:ln>
                  <a:noFill/>
                </a:ln>
                <a:solidFill>
                  <a:schemeClr val="tx1"/>
                </a:solidFill>
                <a:ea typeface="TimesNewRomanPSMT"/>
                <a:cs typeface="TimesNewRomanPSMT"/>
              </a:rPr>
              <a:t> </a:t>
            </a:r>
            <a:r>
              <a:rPr kumimoji="0" lang="ru-RU" altLang="zh-CN" b="1" i="1" u="none" strike="noStrike" cap="none" normalizeH="0" baseline="0" dirty="0" smtClean="0">
                <a:ln>
                  <a:noFill/>
                </a:ln>
                <a:solidFill>
                  <a:schemeClr val="tx1"/>
                </a:solidFill>
                <a:ea typeface="TimesNewRomanPSMT"/>
                <a:cs typeface="TimesNewRomanPSMT"/>
              </a:rPr>
              <a:t>выше и (или) ниже предельных уровней тарифов, утвержденных ФАС России (в отсутствие процедуры согласования)</a:t>
            </a:r>
            <a:endParaRPr kumimoji="0" lang="en-US" altLang="zh-CN" b="1" i="1" u="none" strike="noStrike" cap="none" normalizeH="0" baseline="0" dirty="0" smtClean="0">
              <a:ln>
                <a:noFill/>
              </a:ln>
              <a:solidFill>
                <a:schemeClr val="tx1"/>
              </a:solidFill>
              <a:ea typeface="TimesNewRomanPSMT"/>
              <a:cs typeface="TimesNewRomanPSMT"/>
            </a:endParaRPr>
          </a:p>
          <a:p>
            <a:pPr marL="0" marR="0" lvl="0" indent="431800" algn="just" defTabSz="914400" rtl="0" eaLnBrk="0" fontAlgn="base" latinLnBrk="0" hangingPunct="0">
              <a:lnSpc>
                <a:spcPct val="100000"/>
              </a:lnSpc>
              <a:spcBef>
                <a:spcPct val="0"/>
              </a:spcBef>
              <a:spcAft>
                <a:spcPct val="0"/>
              </a:spcAft>
              <a:buClrTx/>
              <a:buSzTx/>
              <a:buFont typeface="Wingdings" pitchFamily="2" charset="2"/>
              <a:buChar char="ü"/>
              <a:tabLst/>
            </a:pPr>
            <a:r>
              <a:rPr lang="ru-RU" altLang="zh-CN" b="1" i="1" dirty="0">
                <a:solidFill>
                  <a:schemeClr val="tx1"/>
                </a:solidFill>
                <a:ea typeface="TimesNewRomanPSMT"/>
                <a:cs typeface="TimesNewRomanPSMT"/>
              </a:rPr>
              <a:t>п</a:t>
            </a:r>
            <a:r>
              <a:rPr lang="ru-RU" altLang="zh-CN" b="1" i="1" dirty="0" smtClean="0">
                <a:solidFill>
                  <a:schemeClr val="tx1"/>
                </a:solidFill>
                <a:ea typeface="TimesNewRomanPSMT"/>
                <a:cs typeface="TimesNewRomanPSMT"/>
              </a:rPr>
              <a:t>ревышение величины перекрестного субсидирования, установленной постановлением Правительством Российской Федерации от 29.12.2011 № 1178</a:t>
            </a:r>
          </a:p>
          <a:p>
            <a:pPr marL="0" marR="0" lvl="0" indent="431800" algn="just" defTabSz="914400" rtl="0" eaLnBrk="0" fontAlgn="base" latinLnBrk="0" hangingPunct="0">
              <a:lnSpc>
                <a:spcPct val="100000"/>
              </a:lnSpc>
              <a:spcBef>
                <a:spcPct val="0"/>
              </a:spcBef>
              <a:spcAft>
                <a:spcPct val="0"/>
              </a:spcAft>
              <a:buClrTx/>
              <a:buSzTx/>
              <a:buFont typeface="Wingdings" pitchFamily="2" charset="2"/>
              <a:buChar char="ü"/>
              <a:tabLst/>
            </a:pPr>
            <a:r>
              <a:rPr lang="ru-RU" altLang="zh-CN" b="1" i="1" dirty="0">
                <a:solidFill>
                  <a:schemeClr val="tx1"/>
                </a:solidFill>
                <a:ea typeface="TimesNewRomanPSMT"/>
                <a:cs typeface="TimesNewRomanPSMT"/>
              </a:rPr>
              <a:t>в</a:t>
            </a:r>
            <a:r>
              <a:rPr kumimoji="0" lang="ru-RU" altLang="zh-CN" b="1" i="1" u="none" strike="noStrike" cap="none" normalizeH="0" baseline="0" dirty="0" smtClean="0">
                <a:ln>
                  <a:noFill/>
                </a:ln>
                <a:solidFill>
                  <a:schemeClr val="tx1"/>
                </a:solidFill>
                <a:ea typeface="TimesNewRomanPSMT"/>
                <a:cs typeface="TimesNewRomanPSMT"/>
              </a:rPr>
              <a:t>ключение в необходимую валовую выручку экономически необоснованных расходов</a:t>
            </a:r>
          </a:p>
        </p:txBody>
      </p:sp>
      <p:sp>
        <p:nvSpPr>
          <p:cNvPr id="4" name="TextBox 3"/>
          <p:cNvSpPr txBox="1"/>
          <p:nvPr/>
        </p:nvSpPr>
        <p:spPr>
          <a:xfrm>
            <a:off x="637955" y="127591"/>
            <a:ext cx="7770845" cy="523220"/>
          </a:xfrm>
          <a:prstGeom prst="rect">
            <a:avLst/>
          </a:prstGeom>
          <a:noFill/>
        </p:spPr>
        <p:txBody>
          <a:bodyPr wrap="none" rtlCol="0">
            <a:spAutoFit/>
          </a:bodyPr>
          <a:lstStyle/>
          <a:p>
            <a:r>
              <a:rPr lang="ru-RU" sz="2800" b="1" dirty="0" smtClean="0">
                <a:solidFill>
                  <a:srgbClr val="002060"/>
                </a:solidFill>
              </a:rPr>
              <a:t>КОНТРОЛЬ ЗА ПРИНЯТЫМИ РЕШЕНИЯМИ</a:t>
            </a:r>
            <a:endParaRPr lang="ru-RU" sz="2800" b="1" dirty="0">
              <a:solidFill>
                <a:srgbClr val="002060"/>
              </a:solidFill>
            </a:endParaRPr>
          </a:p>
        </p:txBody>
      </p:sp>
      <p:sp>
        <p:nvSpPr>
          <p:cNvPr id="6" name="Прямоугольник 5"/>
          <p:cNvSpPr/>
          <p:nvPr/>
        </p:nvSpPr>
        <p:spPr>
          <a:xfrm>
            <a:off x="275890" y="993131"/>
            <a:ext cx="8369345" cy="1200329"/>
          </a:xfrm>
          <a:prstGeom prst="rect">
            <a:avLst/>
          </a:prstGeom>
        </p:spPr>
        <p:txBody>
          <a:bodyPr wrap="square">
            <a:spAutoFit/>
          </a:bodyPr>
          <a:lstStyle/>
          <a:p>
            <a:pPr lvl="0" indent="431800" algn="just" fontAlgn="base">
              <a:spcBef>
                <a:spcPct val="0"/>
              </a:spcBef>
              <a:spcAft>
                <a:spcPct val="0"/>
              </a:spcAft>
            </a:pPr>
            <a:r>
              <a:rPr lang="ru-RU" altLang="zh-CN" b="1" dirty="0" smtClean="0">
                <a:solidFill>
                  <a:srgbClr val="1B1862"/>
                </a:solidFill>
                <a:ea typeface="TimesNewRomanPSMT"/>
                <a:cs typeface="TimesNewRomanPSMT"/>
              </a:rPr>
              <a:t>В пределах возложенных полномочий ФАС России также проводит контроль за принятыми </a:t>
            </a:r>
            <a:r>
              <a:rPr lang="ru-RU" altLang="zh-CN" b="1" dirty="0" smtClean="0">
                <a:solidFill>
                  <a:srgbClr val="C00000"/>
                </a:solidFill>
                <a:ea typeface="TimesNewRomanPSMT"/>
                <a:cs typeface="TimesNewRomanPSMT"/>
              </a:rPr>
              <a:t>на 2018 год </a:t>
            </a:r>
            <a:r>
              <a:rPr lang="ru-RU" altLang="zh-CN" b="1" dirty="0" smtClean="0">
                <a:solidFill>
                  <a:srgbClr val="1B1862"/>
                </a:solidFill>
                <a:ea typeface="TimesNewRomanPSMT"/>
                <a:cs typeface="TimesNewRomanPSMT"/>
              </a:rPr>
              <a:t>тарифными решениями в сфере электроэнергетики органами регулирования субъектов Российской Федерации</a:t>
            </a:r>
            <a:endParaRPr lang="ru-RU" altLang="zh-CN" sz="1050" b="1" dirty="0" smtClean="0">
              <a:solidFill>
                <a:srgbClr val="1B1862"/>
              </a:solidFill>
              <a:cs typeface="Arial" pitchFamily="34" charset="0"/>
            </a:endParaRPr>
          </a:p>
        </p:txBody>
      </p:sp>
      <p:sp>
        <p:nvSpPr>
          <p:cNvPr id="7" name="Прямоугольник 6"/>
          <p:cNvSpPr/>
          <p:nvPr/>
        </p:nvSpPr>
        <p:spPr>
          <a:xfrm>
            <a:off x="0" y="5026527"/>
            <a:ext cx="8621485" cy="830997"/>
          </a:xfrm>
          <a:prstGeom prst="rect">
            <a:avLst/>
          </a:prstGeom>
        </p:spPr>
        <p:txBody>
          <a:bodyPr wrap="square">
            <a:spAutoFit/>
          </a:bodyPr>
          <a:lstStyle/>
          <a:p>
            <a:pPr lvl="0" indent="431800" algn="ctr" eaLnBrk="0" fontAlgn="base" hangingPunct="0">
              <a:spcBef>
                <a:spcPct val="0"/>
              </a:spcBef>
              <a:spcAft>
                <a:spcPct val="0"/>
              </a:spcAft>
            </a:pPr>
            <a:r>
              <a:rPr lang="ru-RU" altLang="zh-CN" sz="2400" b="1" dirty="0" smtClean="0">
                <a:solidFill>
                  <a:srgbClr val="1B1862"/>
                </a:solidFill>
                <a:ea typeface="TimesNewRomanPSMT"/>
                <a:cs typeface="TimesNewRomanPSMT"/>
              </a:rPr>
              <a:t>В результате отменены тарифные решения по             12</a:t>
            </a:r>
            <a:r>
              <a:rPr lang="en-US" altLang="zh-CN" sz="2400" b="1" dirty="0" smtClean="0">
                <a:solidFill>
                  <a:srgbClr val="1B1862"/>
                </a:solidFill>
                <a:ea typeface="TimesNewRomanPSMT"/>
                <a:cs typeface="TimesNewRomanPSMT"/>
              </a:rPr>
              <a:t> </a:t>
            </a:r>
            <a:r>
              <a:rPr lang="ru-RU" altLang="zh-CN" sz="2400" b="1" dirty="0" smtClean="0">
                <a:solidFill>
                  <a:srgbClr val="1B1862"/>
                </a:solidFill>
                <a:ea typeface="TimesNewRomanPSMT"/>
                <a:cs typeface="TimesNewRomanPSMT"/>
              </a:rPr>
              <a:t>субъектам Российской Федерации</a:t>
            </a:r>
            <a:endParaRPr lang="ru-RU" altLang="zh-CN" sz="2400" b="1" dirty="0" smtClean="0">
              <a:solidFill>
                <a:srgbClr val="1B1862"/>
              </a:solidFill>
              <a:cs typeface="Arial" pitchFamily="34" charset="0"/>
            </a:endParaRPr>
          </a:p>
        </p:txBody>
      </p:sp>
      <p:sp>
        <p:nvSpPr>
          <p:cNvPr id="1027" name="Rectangle 3"/>
          <p:cNvSpPr>
            <a:spLocks noChangeArrowheads="1"/>
          </p:cNvSpPr>
          <p:nvPr/>
        </p:nvSpPr>
        <p:spPr bwMode="auto">
          <a:xfrm>
            <a:off x="0" y="605696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1800" algn="just" defTabSz="914400" rtl="0" eaLnBrk="1" fontAlgn="base" latinLnBrk="0" hangingPunct="1">
              <a:lnSpc>
                <a:spcPct val="100000"/>
              </a:lnSpc>
              <a:spcBef>
                <a:spcPct val="0"/>
              </a:spcBef>
              <a:spcAft>
                <a:spcPct val="0"/>
              </a:spcAft>
              <a:buClrTx/>
              <a:buSzTx/>
              <a:buFontTx/>
              <a:buNone/>
              <a:tabLst/>
            </a:pPr>
            <a:r>
              <a:rPr lang="ru-RU" altLang="zh-CN" sz="1400" i="1" dirty="0" smtClean="0">
                <a:latin typeface="Times New Roman" pitchFamily="18" charset="0"/>
                <a:ea typeface="TimesNewRomanPSMT"/>
                <a:cs typeface="TimesNewRomanPSMT"/>
              </a:rPr>
              <a:t>В Республиках Тыва, </a:t>
            </a:r>
            <a:r>
              <a:rPr kumimoji="0" lang="ru-RU" altLang="zh-CN" sz="1400" b="0" i="1" u="none" strike="noStrike" cap="none" normalizeH="0" baseline="0" dirty="0" smtClean="0">
                <a:ln>
                  <a:noFill/>
                </a:ln>
                <a:solidFill>
                  <a:schemeClr val="tx1"/>
                </a:solidFill>
                <a:effectLst/>
                <a:latin typeface="Times New Roman" pitchFamily="18" charset="0"/>
                <a:ea typeface="TimesNewRomanPSMT"/>
                <a:cs typeface="TimesNewRomanPSMT"/>
              </a:rPr>
              <a:t>Марий Эл, Северная Осетия, Крым,</a:t>
            </a:r>
            <a:r>
              <a:rPr kumimoji="0" lang="ru-RU" altLang="zh-CN" sz="1400" b="0" i="1" u="none" strike="noStrike" cap="none" normalizeH="0" dirty="0" smtClean="0">
                <a:ln>
                  <a:noFill/>
                </a:ln>
                <a:solidFill>
                  <a:schemeClr val="tx1"/>
                </a:solidFill>
                <a:effectLst/>
                <a:latin typeface="Times New Roman" pitchFamily="18" charset="0"/>
                <a:ea typeface="TimesNewRomanPSMT"/>
                <a:cs typeface="TimesNewRomanPSMT"/>
              </a:rPr>
              <a:t> г. Севастополь,</a:t>
            </a:r>
            <a:r>
              <a:rPr kumimoji="0" lang="ru-RU" altLang="zh-CN" sz="1400" b="0" i="1" u="none" strike="noStrike" cap="none" normalizeH="0" baseline="0" dirty="0" smtClean="0">
                <a:ln>
                  <a:noFill/>
                </a:ln>
                <a:solidFill>
                  <a:schemeClr val="tx1"/>
                </a:solidFill>
                <a:effectLst/>
                <a:latin typeface="Times New Roman" pitchFamily="18" charset="0"/>
                <a:ea typeface="TimesNewRomanPSMT"/>
                <a:cs typeface="TimesNewRomanPSMT"/>
              </a:rPr>
              <a:t> областях:  Омской,</a:t>
            </a:r>
            <a:r>
              <a:rPr kumimoji="0" lang="ru-RU" altLang="zh-CN" sz="1400" b="0" i="1" u="none" strike="noStrike" cap="none" normalizeH="0" dirty="0" smtClean="0">
                <a:ln>
                  <a:noFill/>
                </a:ln>
                <a:solidFill>
                  <a:schemeClr val="tx1"/>
                </a:solidFill>
                <a:effectLst/>
                <a:latin typeface="Times New Roman" pitchFamily="18" charset="0"/>
                <a:ea typeface="TimesNewRomanPSMT"/>
                <a:cs typeface="TimesNewRomanPSMT"/>
              </a:rPr>
              <a:t> Псковской, Архангельской, Мурманской, Амурской, Хабаровской и Ненецком АО. </a:t>
            </a:r>
            <a:r>
              <a:rPr kumimoji="0" lang="ru-RU" altLang="zh-CN" sz="1400" b="0" i="1" u="none" strike="noStrike" cap="none" normalizeH="0" baseline="0" dirty="0" smtClean="0">
                <a:ln>
                  <a:noFill/>
                </a:ln>
                <a:solidFill>
                  <a:schemeClr val="tx1"/>
                </a:solidFill>
                <a:effectLst/>
                <a:latin typeface="Times New Roman" pitchFamily="18" charset="0"/>
                <a:ea typeface="TimesNewRomanPSMT"/>
                <a:cs typeface="TimesNewRomanPSMT"/>
              </a:rPr>
              <a:t> </a:t>
            </a:r>
            <a:endParaRPr kumimoji="0" lang="ru-RU" altLang="zh-CN" sz="1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5690" y="336926"/>
            <a:ext cx="6526064" cy="1384995"/>
          </a:xfrm>
          <a:prstGeom prst="rect">
            <a:avLst/>
          </a:prstGeom>
          <a:noFill/>
        </p:spPr>
        <p:txBody>
          <a:bodyPr wrap="square" rtlCol="0">
            <a:spAutoFit/>
          </a:bodyPr>
          <a:lstStyle/>
          <a:p>
            <a:pPr algn="ctr"/>
            <a:r>
              <a:rPr lang="ru-RU" sz="2800" b="1" dirty="0" smtClean="0">
                <a:solidFill>
                  <a:srgbClr val="1B1862"/>
                </a:solidFill>
              </a:rPr>
              <a:t>ЗАПРЕТ НА ПРЕВЫШЕНИЕ УСТАНОВЛЕННЫХ ПРЕДЕЛЬНЫХ УРОВНЕЙ ТЕРИФОВ</a:t>
            </a:r>
            <a:endParaRPr lang="ru-RU" sz="2800" b="1" dirty="0">
              <a:solidFill>
                <a:srgbClr val="1B1862"/>
              </a:solidFill>
            </a:endParaRPr>
          </a:p>
        </p:txBody>
      </p:sp>
      <p:sp>
        <p:nvSpPr>
          <p:cNvPr id="4" name="Прямоугольник 3"/>
          <p:cNvSpPr/>
          <p:nvPr/>
        </p:nvSpPr>
        <p:spPr>
          <a:xfrm>
            <a:off x="293915" y="4436690"/>
            <a:ext cx="8467357" cy="2516073"/>
          </a:xfrm>
          <a:prstGeom prst="rect">
            <a:avLst/>
          </a:prstGeom>
        </p:spPr>
        <p:txBody>
          <a:bodyPr wrap="square">
            <a:spAutoFit/>
          </a:bodyPr>
          <a:lstStyle/>
          <a:p>
            <a:pPr algn="just">
              <a:lnSpc>
                <a:spcPct val="125000"/>
              </a:lnSpc>
            </a:pPr>
            <a:r>
              <a:rPr lang="ru-RU" i="1" dirty="0">
                <a:ea typeface="Calibri" panose="020F0502020204030204" pitchFamily="34" charset="0"/>
                <a:cs typeface="Times New Roman" panose="02020603050405020304" pitchFamily="18" charset="0"/>
              </a:rPr>
              <a:t>В </a:t>
            </a:r>
            <a:r>
              <a:rPr lang="ru-RU" i="1" dirty="0" smtClean="0">
                <a:ea typeface="Calibri" panose="020F0502020204030204" pitchFamily="34" charset="0"/>
                <a:cs typeface="Times New Roman" panose="02020603050405020304" pitchFamily="18" charset="0"/>
              </a:rPr>
              <a:t>2017 </a:t>
            </a:r>
            <a:r>
              <a:rPr lang="ru-RU" i="1" dirty="0">
                <a:ea typeface="Calibri" panose="020F0502020204030204" pitchFamily="34" charset="0"/>
                <a:cs typeface="Times New Roman" panose="02020603050405020304" pitchFamily="18" charset="0"/>
              </a:rPr>
              <a:t>году правом на превышение предельных уровней без согласования с ФАС России воспользовались </a:t>
            </a:r>
            <a:r>
              <a:rPr lang="ru-RU" i="1" dirty="0" smtClean="0">
                <a:ea typeface="Calibri" panose="020F0502020204030204" pitchFamily="34" charset="0"/>
                <a:cs typeface="Times New Roman" panose="02020603050405020304" pitchFamily="18" charset="0"/>
              </a:rPr>
              <a:t>15 </a:t>
            </a:r>
            <a:r>
              <a:rPr lang="ru-RU" i="1" dirty="0">
                <a:ea typeface="Calibri" panose="020F0502020204030204" pitchFamily="34" charset="0"/>
                <a:cs typeface="Times New Roman" panose="02020603050405020304" pitchFamily="18" charset="0"/>
              </a:rPr>
              <a:t>субъектов Российской </a:t>
            </a:r>
            <a:r>
              <a:rPr lang="ru-RU" i="1" dirty="0" smtClean="0">
                <a:ea typeface="Calibri" panose="020F0502020204030204" pitchFamily="34" charset="0"/>
                <a:cs typeface="Times New Roman" panose="02020603050405020304" pitchFamily="18" charset="0"/>
              </a:rPr>
              <a:t>Федерации</a:t>
            </a:r>
            <a:r>
              <a:rPr lang="ru-RU" i="1" dirty="0">
                <a:ea typeface="Calibri" panose="020F0502020204030204" pitchFamily="34" charset="0"/>
                <a:cs typeface="Times New Roman" panose="02020603050405020304" pitchFamily="18" charset="0"/>
              </a:rPr>
              <a:t> </a:t>
            </a:r>
            <a:r>
              <a:rPr lang="ru-RU" i="1" dirty="0" smtClean="0">
                <a:ea typeface="Calibri" panose="020F0502020204030204" pitchFamily="34" charset="0"/>
                <a:cs typeface="Times New Roman" panose="02020603050405020304" pitchFamily="18" charset="0"/>
              </a:rPr>
              <a:t>(например</a:t>
            </a:r>
            <a:r>
              <a:rPr lang="ru-RU" i="1" dirty="0">
                <a:ea typeface="Calibri" panose="020F0502020204030204" pitchFamily="34" charset="0"/>
                <a:cs typeface="Times New Roman" panose="02020603050405020304" pitchFamily="18" charset="0"/>
              </a:rPr>
              <a:t>, по отдельным ставкам сетевого тарифа предельные уровни превышены на 34% в Нижегородской области и на 14% по Республике Башкортостан.)</a:t>
            </a:r>
            <a:endParaRPr lang="ru-RU" sz="1200" i="1" dirty="0">
              <a:ea typeface="Calibri" panose="020F0502020204030204" pitchFamily="34" charset="0"/>
              <a:cs typeface="Times New Roman" panose="02020603050405020304" pitchFamily="18" charset="0"/>
            </a:endParaRPr>
          </a:p>
          <a:p>
            <a:pPr algn="just">
              <a:lnSpc>
                <a:spcPct val="125000"/>
              </a:lnSpc>
              <a:spcAft>
                <a:spcPts val="0"/>
              </a:spcAft>
            </a:pPr>
            <a:r>
              <a:rPr lang="ru-RU" i="1" dirty="0" smtClean="0">
                <a:ea typeface="Calibri" panose="020F0502020204030204" pitchFamily="34" charset="0"/>
                <a:cs typeface="Times New Roman" panose="02020603050405020304" pitchFamily="18" charset="0"/>
              </a:rPr>
              <a:t>в 2018 году – 10 субъектов </a:t>
            </a:r>
            <a:r>
              <a:rPr lang="ru-RU" i="1" dirty="0">
                <a:ea typeface="Calibri" panose="020F0502020204030204" pitchFamily="34" charset="0"/>
                <a:cs typeface="Times New Roman" panose="02020603050405020304" pitchFamily="18" charset="0"/>
              </a:rPr>
              <a:t>Российской </a:t>
            </a:r>
            <a:r>
              <a:rPr lang="ru-RU" i="1" dirty="0" smtClean="0">
                <a:ea typeface="Calibri" panose="020F0502020204030204" pitchFamily="34" charset="0"/>
                <a:cs typeface="Times New Roman" panose="02020603050405020304" pitchFamily="18" charset="0"/>
              </a:rPr>
              <a:t>Федерации.</a:t>
            </a:r>
          </a:p>
          <a:p>
            <a:pPr algn="just">
              <a:lnSpc>
                <a:spcPct val="125000"/>
              </a:lnSpc>
              <a:spcAft>
                <a:spcPts val="0"/>
              </a:spcAft>
            </a:pPr>
            <a:r>
              <a:rPr lang="ru-RU" i="1" dirty="0" smtClean="0">
                <a:ea typeface="Calibri" panose="020F0502020204030204" pitchFamily="34" charset="0"/>
                <a:cs typeface="Times New Roman" panose="02020603050405020304" pitchFamily="18" charset="0"/>
              </a:rPr>
              <a:t> </a:t>
            </a:r>
            <a:endParaRPr lang="ru-RU" sz="1200" i="1" dirty="0">
              <a:ea typeface="Calibri" panose="020F0502020204030204" pitchFamily="34" charset="0"/>
              <a:cs typeface="Times New Roman" panose="02020603050405020304" pitchFamily="18" charset="0"/>
            </a:endParaRPr>
          </a:p>
        </p:txBody>
      </p:sp>
      <p:sp>
        <p:nvSpPr>
          <p:cNvPr id="5" name="Прямоугольник 4"/>
          <p:cNvSpPr/>
          <p:nvPr/>
        </p:nvSpPr>
        <p:spPr>
          <a:xfrm>
            <a:off x="1328057" y="2351293"/>
            <a:ext cx="7513697" cy="1277786"/>
          </a:xfrm>
          <a:prstGeom prst="rect">
            <a:avLst/>
          </a:prstGeom>
        </p:spPr>
        <p:txBody>
          <a:bodyPr wrap="square">
            <a:spAutoFit/>
          </a:bodyPr>
          <a:lstStyle/>
          <a:p>
            <a:pPr marL="342900" lvl="0" indent="-342900" algn="just">
              <a:lnSpc>
                <a:spcPct val="107000"/>
              </a:lnSpc>
              <a:spcAft>
                <a:spcPts val="0"/>
              </a:spcAft>
              <a:buFont typeface="Arial" panose="020B0604020202020204" pitchFamily="34" charset="0"/>
              <a:buChar char="•"/>
            </a:pPr>
            <a:r>
              <a:rPr lang="ru-RU" b="1" dirty="0">
                <a:ea typeface="Calibri" panose="020F0502020204030204" pitchFamily="34" charset="0"/>
                <a:cs typeface="Times New Roman" panose="02020603050405020304" pitchFamily="18" charset="0"/>
              </a:rPr>
              <a:t>ФАС России внесен в Правительство Российской Федерации </a:t>
            </a:r>
            <a:r>
              <a:rPr lang="ru-RU" b="1" dirty="0" smtClean="0">
                <a:ea typeface="Calibri" panose="020F0502020204030204" pitchFamily="34" charset="0"/>
                <a:cs typeface="Times New Roman" panose="02020603050405020304" pitchFamily="18" charset="0"/>
              </a:rPr>
              <a:t>Проект </a:t>
            </a:r>
            <a:r>
              <a:rPr lang="ru-RU" b="1" dirty="0">
                <a:ea typeface="Calibri" panose="020F0502020204030204" pitchFamily="34" charset="0"/>
                <a:cs typeface="Times New Roman" panose="02020603050405020304" pitchFamily="18" charset="0"/>
              </a:rPr>
              <a:t>федерального закона, </a:t>
            </a:r>
            <a:r>
              <a:rPr lang="ru-RU" b="1" u="sng" dirty="0">
                <a:ea typeface="Calibri" panose="020F0502020204030204" pitchFamily="34" charset="0"/>
                <a:cs typeface="Times New Roman" panose="02020603050405020304" pitchFamily="18" charset="0"/>
              </a:rPr>
              <a:t>запрещающий превышать предельные уровни </a:t>
            </a:r>
            <a:r>
              <a:rPr lang="ru-RU" b="1" dirty="0">
                <a:ea typeface="Calibri" panose="020F0502020204030204" pitchFamily="34" charset="0"/>
                <a:cs typeface="Times New Roman" panose="02020603050405020304" pitchFamily="18" charset="0"/>
              </a:rPr>
              <a:t>тарифов без согласования с ФАС России.</a:t>
            </a:r>
          </a:p>
        </p:txBody>
      </p:sp>
      <p:sp>
        <p:nvSpPr>
          <p:cNvPr id="7" name="Прямоугольник 6"/>
          <p:cNvSpPr/>
          <p:nvPr/>
        </p:nvSpPr>
        <p:spPr>
          <a:xfrm>
            <a:off x="660826" y="3790359"/>
            <a:ext cx="7949774" cy="646331"/>
          </a:xfrm>
          <a:prstGeom prst="rect">
            <a:avLst/>
          </a:prstGeom>
        </p:spPr>
        <p:txBody>
          <a:bodyPr wrap="square">
            <a:spAutoFit/>
          </a:bodyPr>
          <a:lstStyle/>
          <a:p>
            <a:pPr algn="ctr"/>
            <a:r>
              <a:rPr lang="ru-RU" b="1" dirty="0">
                <a:solidFill>
                  <a:srgbClr val="C00000"/>
                </a:solidFill>
              </a:rPr>
              <a:t>Законопроектом предусмотрена отмена положений                            статьи 23.1 Закона об электроэнергетике</a:t>
            </a:r>
          </a:p>
        </p:txBody>
      </p:sp>
    </p:spTree>
    <p:extLst>
      <p:ext uri="{BB962C8B-B14F-4D97-AF65-F5344CB8AC3E}">
        <p14:creationId xmlns:p14="http://schemas.microsoft.com/office/powerpoint/2010/main" val="3028025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9C0B33A0-2D83-4904-8E04-062BF1EF93B9}" type="slidenum">
              <a:rPr lang="ru-RU" smtClean="0">
                <a:solidFill>
                  <a:srgbClr val="FFFFFF"/>
                </a:solidFill>
              </a:rPr>
              <a:pPr>
                <a:defRPr/>
              </a:pPr>
              <a:t>18</a:t>
            </a:fld>
            <a:endParaRPr lang="ru-RU">
              <a:solidFill>
                <a:srgbClr val="FFFFFF"/>
              </a:solidFill>
            </a:endParaRPr>
          </a:p>
        </p:txBody>
      </p:sp>
      <p:sp>
        <p:nvSpPr>
          <p:cNvPr id="3" name="Прямоугольник 2"/>
          <p:cNvSpPr/>
          <p:nvPr/>
        </p:nvSpPr>
        <p:spPr>
          <a:xfrm>
            <a:off x="445642" y="2973057"/>
            <a:ext cx="8327572" cy="1454244"/>
          </a:xfrm>
          <a:prstGeom prst="rect">
            <a:avLst/>
          </a:prstGeom>
        </p:spPr>
        <p:txBody>
          <a:bodyPr wrap="square">
            <a:spAutoFit/>
          </a:bodyPr>
          <a:lstStyle/>
          <a:p>
            <a:pPr algn="just">
              <a:lnSpc>
                <a:spcPct val="125000"/>
              </a:lnSpc>
            </a:pPr>
            <a:endParaRPr lang="ru-RU" dirty="0" smtClean="0">
              <a:solidFill>
                <a:srgbClr val="000000"/>
              </a:solidFill>
              <a:ea typeface="Calibri" panose="020F0502020204030204" pitchFamily="34" charset="0"/>
              <a:cs typeface="Times New Roman" panose="02020603050405020304" pitchFamily="18" charset="0"/>
            </a:endParaRPr>
          </a:p>
          <a:p>
            <a:pPr algn="just"/>
            <a:endParaRPr lang="ru-RU" dirty="0" smtClean="0">
              <a:solidFill>
                <a:srgbClr val="000000"/>
              </a:solidFill>
              <a:ea typeface="Calibri" panose="020F0502020204030204" pitchFamily="34" charset="0"/>
              <a:cs typeface="Times New Roman" panose="02020603050405020304" pitchFamily="18" charset="0"/>
            </a:endParaRPr>
          </a:p>
          <a:p>
            <a:pPr algn="just"/>
            <a:endParaRPr lang="ru-RU" dirty="0">
              <a:solidFill>
                <a:srgbClr val="000000"/>
              </a:solidFill>
            </a:endParaRPr>
          </a:p>
          <a:p>
            <a:pPr algn="just"/>
            <a:endParaRPr lang="ru-RU" i="1" dirty="0" smtClean="0">
              <a:solidFill>
                <a:srgbClr val="C00000"/>
              </a:solidFill>
              <a:ea typeface="Calibri" panose="020F0502020204030204" pitchFamily="34" charset="0"/>
              <a:cs typeface="Times New Roman" panose="02020603050405020304" pitchFamily="18" charset="0"/>
            </a:endParaRPr>
          </a:p>
          <a:p>
            <a:pPr algn="just"/>
            <a:endParaRPr lang="ru-RU" sz="1200" b="1" i="1" dirty="0">
              <a:solidFill>
                <a:srgbClr val="C00000"/>
              </a:solidFill>
              <a:ea typeface="Calibri" panose="020F0502020204030204" pitchFamily="34" charset="0"/>
              <a:cs typeface="Times New Roman" panose="02020603050405020304" pitchFamily="18" charset="0"/>
            </a:endParaRPr>
          </a:p>
        </p:txBody>
      </p:sp>
      <p:sp>
        <p:nvSpPr>
          <p:cNvPr id="5" name="Прямоугольник 4"/>
          <p:cNvSpPr/>
          <p:nvPr/>
        </p:nvSpPr>
        <p:spPr>
          <a:xfrm>
            <a:off x="596965" y="1999841"/>
            <a:ext cx="7913914" cy="707886"/>
          </a:xfrm>
          <a:prstGeom prst="rect">
            <a:avLst/>
          </a:prstGeom>
        </p:spPr>
        <p:txBody>
          <a:bodyPr wrap="square">
            <a:spAutoFit/>
          </a:bodyPr>
          <a:lstStyle/>
          <a:p>
            <a:pPr algn="ctr"/>
            <a:r>
              <a:rPr lang="ru-RU" sz="2000" b="1" dirty="0">
                <a:solidFill>
                  <a:srgbClr val="333399"/>
                </a:solidFill>
                <a:ea typeface="Calibri" panose="020F0502020204030204" pitchFamily="34" charset="0"/>
                <a:cs typeface="Times New Roman" panose="02020603050405020304" pitchFamily="18" charset="0"/>
              </a:rPr>
              <a:t>Правительством Российской Федерации принято решение по переходу к эталонному принципу регулирования. </a:t>
            </a:r>
          </a:p>
        </p:txBody>
      </p:sp>
      <p:sp>
        <p:nvSpPr>
          <p:cNvPr id="10" name="Прямоугольник 9"/>
          <p:cNvSpPr/>
          <p:nvPr/>
        </p:nvSpPr>
        <p:spPr>
          <a:xfrm>
            <a:off x="334630" y="1182727"/>
            <a:ext cx="8438584" cy="580993"/>
          </a:xfrm>
          <a:prstGeom prst="rect">
            <a:avLst/>
          </a:prstGeom>
          <a:ln>
            <a:solidFill>
              <a:schemeClr val="accent6">
                <a:lumMod val="75000"/>
              </a:schemeClr>
            </a:solidFill>
            <a:prstDash val="sysDash"/>
          </a:ln>
        </p:spPr>
        <p:txBody>
          <a:bodyPr wrap="square">
            <a:spAutoFit/>
          </a:bodyPr>
          <a:lstStyle/>
          <a:p>
            <a:pPr marR="89535" lvl="0" algn="ctr">
              <a:lnSpc>
                <a:spcPct val="107000"/>
              </a:lnSpc>
              <a:spcAft>
                <a:spcPts val="800"/>
              </a:spcAft>
            </a:pPr>
            <a:r>
              <a:rPr lang="ru-RU" sz="3200" b="1" dirty="0" smtClean="0">
                <a:solidFill>
                  <a:srgbClr val="C00000"/>
                </a:solidFill>
                <a:ea typeface="Calibri" panose="020F0502020204030204" pitchFamily="34" charset="0"/>
                <a:cs typeface="Times New Roman" panose="02020603050405020304" pitchFamily="18" charset="0"/>
              </a:rPr>
              <a:t>Стратегическая перспектива - </a:t>
            </a:r>
            <a:r>
              <a:rPr lang="ru-RU" sz="3200" b="1" u="sng" dirty="0" smtClean="0">
                <a:solidFill>
                  <a:srgbClr val="C00000"/>
                </a:solidFill>
                <a:ea typeface="Calibri" panose="020F0502020204030204" pitchFamily="34" charset="0"/>
                <a:cs typeface="Times New Roman" panose="02020603050405020304" pitchFamily="18" charset="0"/>
              </a:rPr>
              <a:t>ЭТАЛОН</a:t>
            </a:r>
          </a:p>
        </p:txBody>
      </p:sp>
      <p:sp>
        <p:nvSpPr>
          <p:cNvPr id="11" name="Прямоугольник 10"/>
          <p:cNvSpPr/>
          <p:nvPr/>
        </p:nvSpPr>
        <p:spPr>
          <a:xfrm>
            <a:off x="445642" y="4303415"/>
            <a:ext cx="8311931" cy="1200329"/>
          </a:xfrm>
          <a:prstGeom prst="rect">
            <a:avLst/>
          </a:prstGeom>
        </p:spPr>
        <p:txBody>
          <a:bodyPr wrap="square">
            <a:spAutoFit/>
          </a:bodyPr>
          <a:lstStyle/>
          <a:p>
            <a:pPr marL="285750" indent="-285750" algn="just">
              <a:buFont typeface="Wingdings" panose="05000000000000000000" pitchFamily="2" charset="2"/>
              <a:buChar char="q"/>
            </a:pPr>
            <a:r>
              <a:rPr lang="ru-RU" b="1" dirty="0">
                <a:solidFill>
                  <a:srgbClr val="000000"/>
                </a:solidFill>
                <a:ea typeface="Calibri" panose="020F0502020204030204" pitchFamily="34" charset="0"/>
                <a:cs typeface="Times New Roman" panose="02020603050405020304" pitchFamily="18" charset="0"/>
              </a:rPr>
              <a:t>Внедрен метод эталонных затрат при установлении сбытовых надбавок гарантирующих поставщиков. </a:t>
            </a:r>
          </a:p>
          <a:p>
            <a:pPr algn="just"/>
            <a:endParaRPr lang="ru-RU" b="1" dirty="0" smtClean="0"/>
          </a:p>
          <a:p>
            <a:pPr marL="285750" indent="-285750" algn="just">
              <a:buFont typeface="Wingdings" panose="05000000000000000000" pitchFamily="2" charset="2"/>
              <a:buChar char="q"/>
            </a:pPr>
            <a:r>
              <a:rPr lang="ru-RU" b="1" dirty="0" smtClean="0"/>
              <a:t>К 2019 году планируется внедрение принципа эталон в сетях </a:t>
            </a:r>
            <a:endParaRPr lang="ru-RU" b="1" dirty="0"/>
          </a:p>
        </p:txBody>
      </p:sp>
      <p:sp>
        <p:nvSpPr>
          <p:cNvPr id="12" name="Прямоугольник 11"/>
          <p:cNvSpPr/>
          <p:nvPr/>
        </p:nvSpPr>
        <p:spPr>
          <a:xfrm>
            <a:off x="1651658" y="0"/>
            <a:ext cx="6270171" cy="630942"/>
          </a:xfrm>
          <a:prstGeom prst="rect">
            <a:avLst/>
          </a:prstGeom>
        </p:spPr>
        <p:txBody>
          <a:bodyPr wrap="square">
            <a:spAutoFit/>
          </a:bodyPr>
          <a:lstStyle/>
          <a:p>
            <a:pPr algn="just">
              <a:lnSpc>
                <a:spcPct val="125000"/>
              </a:lnSpc>
            </a:pPr>
            <a:r>
              <a:rPr lang="ru-RU" sz="28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ПРИНЦИП </a:t>
            </a:r>
            <a:r>
              <a:rPr lang="ru-RU"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ЭТАЛОННЫХ ЗАТРАТ</a:t>
            </a:r>
          </a:p>
        </p:txBody>
      </p:sp>
      <p:sp>
        <p:nvSpPr>
          <p:cNvPr id="14" name="Прямоугольник 13"/>
          <p:cNvSpPr/>
          <p:nvPr/>
        </p:nvSpPr>
        <p:spPr>
          <a:xfrm>
            <a:off x="2722418" y="2905569"/>
            <a:ext cx="5788461" cy="1200329"/>
          </a:xfrm>
          <a:prstGeom prst="rect">
            <a:avLst/>
          </a:prstGeom>
        </p:spPr>
        <p:txBody>
          <a:bodyPr wrap="square">
            <a:spAutoFit/>
          </a:bodyPr>
          <a:lstStyle/>
          <a:p>
            <a:pPr algn="just"/>
            <a:r>
              <a:rPr lang="ru-RU" i="1" dirty="0">
                <a:latin typeface="Calibri" panose="020F0502020204030204" pitchFamily="34" charset="0"/>
                <a:ea typeface="Calibri" panose="020F0502020204030204" pitchFamily="34" charset="0"/>
                <a:cs typeface="Times New Roman" panose="02020603050405020304" pitchFamily="18" charset="0"/>
              </a:rPr>
              <a:t>В целях исключения тарифной дискриминации в регулируемом секторе осуществляется переход на эталонный принцип регулирования в электроэнергетике</a:t>
            </a:r>
            <a:endParaRPr lang="ru-RU" i="1" dirty="0"/>
          </a:p>
        </p:txBody>
      </p:sp>
    </p:spTree>
    <p:extLst>
      <p:ext uri="{BB962C8B-B14F-4D97-AF65-F5344CB8AC3E}">
        <p14:creationId xmlns:p14="http://schemas.microsoft.com/office/powerpoint/2010/main" val="369643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BC763ACF-489A-4BAD-B362-0ACED2251F57}" type="slidenum">
              <a:rPr lang="ru-RU" smtClean="0">
                <a:solidFill>
                  <a:srgbClr val="FFFFFF"/>
                </a:solidFill>
              </a:rPr>
              <a:pPr>
                <a:defRPr/>
              </a:pPr>
              <a:t>19</a:t>
            </a:fld>
            <a:endParaRPr lang="ru-RU" dirty="0">
              <a:solidFill>
                <a:srgbClr val="FFFFFF"/>
              </a:solidFill>
            </a:endParaRPr>
          </a:p>
        </p:txBody>
      </p:sp>
      <p:sp>
        <p:nvSpPr>
          <p:cNvPr id="5" name="Прямоугольник 4"/>
          <p:cNvSpPr/>
          <p:nvPr/>
        </p:nvSpPr>
        <p:spPr>
          <a:xfrm>
            <a:off x="353786" y="2291716"/>
            <a:ext cx="8543948" cy="1477328"/>
          </a:xfrm>
          <a:prstGeom prst="rect">
            <a:avLst/>
          </a:prstGeom>
        </p:spPr>
        <p:txBody>
          <a:bodyPr wrap="square">
            <a:spAutoFit/>
          </a:bodyPr>
          <a:lstStyle/>
          <a:p>
            <a:pPr indent="571500" algn="just">
              <a:spcAft>
                <a:spcPts val="0"/>
              </a:spcAft>
            </a:pPr>
            <a:r>
              <a:rPr lang="ru-RU" kern="150" dirty="0">
                <a:ea typeface="SimSun" panose="02010600030101010101" pitchFamily="2" charset="-122"/>
                <a:cs typeface="Mangal" panose="02040503050203030202" pitchFamily="18" charset="0"/>
              </a:rPr>
              <a:t>В ходе мониторинга тарифных решений выявлено, что органами исполнительной власти </a:t>
            </a:r>
            <a:r>
              <a:rPr lang="ru-RU" kern="150" dirty="0" smtClean="0">
                <a:ea typeface="SimSun" panose="02010600030101010101" pitchFamily="2" charset="-122"/>
                <a:cs typeface="Mangal" panose="02040503050203030202" pitchFamily="18" charset="0"/>
              </a:rPr>
              <a:t>11 </a:t>
            </a:r>
            <a:r>
              <a:rPr lang="ru-RU" kern="150" dirty="0">
                <a:ea typeface="SimSun" panose="02010600030101010101" pitchFamily="2" charset="-122"/>
                <a:cs typeface="Mangal" panose="02040503050203030202" pitchFamily="18" charset="0"/>
              </a:rPr>
              <a:t>субъектов Российской Федерации допущены нарушения действующего законодательства при принятии решений об установлении сбытовых надбавок в </a:t>
            </a:r>
            <a:r>
              <a:rPr lang="ru-RU" b="1" kern="150" dirty="0">
                <a:ea typeface="SimSun" panose="02010600030101010101" pitchFamily="2" charset="-122"/>
                <a:cs typeface="Mangal" panose="02040503050203030202" pitchFamily="18" charset="0"/>
              </a:rPr>
              <a:t>отношении </a:t>
            </a:r>
            <a:r>
              <a:rPr lang="ru-RU" b="1" kern="150" dirty="0" smtClean="0">
                <a:ea typeface="SimSun" panose="02010600030101010101" pitchFamily="2" charset="-122"/>
                <a:cs typeface="Mangal" panose="02040503050203030202" pitchFamily="18" charset="0"/>
              </a:rPr>
              <a:t>16 </a:t>
            </a:r>
            <a:r>
              <a:rPr lang="ru-RU" b="1" kern="150" dirty="0">
                <a:ea typeface="SimSun" panose="02010600030101010101" pitchFamily="2" charset="-122"/>
                <a:cs typeface="Mangal" panose="02040503050203030202" pitchFamily="18" charset="0"/>
              </a:rPr>
              <a:t>гарантирующих </a:t>
            </a:r>
            <a:r>
              <a:rPr lang="ru-RU" b="1" kern="150" dirty="0" smtClean="0">
                <a:ea typeface="SimSun" panose="02010600030101010101" pitchFamily="2" charset="-122"/>
                <a:cs typeface="Mangal" panose="02040503050203030202" pitchFamily="18" charset="0"/>
              </a:rPr>
              <a:t>поставщиков </a:t>
            </a:r>
          </a:p>
        </p:txBody>
      </p:sp>
      <p:sp>
        <p:nvSpPr>
          <p:cNvPr id="10" name="Прямоугольник 9"/>
          <p:cNvSpPr/>
          <p:nvPr/>
        </p:nvSpPr>
        <p:spPr>
          <a:xfrm>
            <a:off x="251403" y="1182023"/>
            <a:ext cx="8543948" cy="830997"/>
          </a:xfrm>
          <a:prstGeom prst="rect">
            <a:avLst/>
          </a:prstGeom>
        </p:spPr>
        <p:txBody>
          <a:bodyPr wrap="square">
            <a:spAutoFit/>
          </a:bodyPr>
          <a:lstStyle/>
          <a:p>
            <a:pPr algn="ctr"/>
            <a:r>
              <a:rPr lang="ru-RU" sz="2400" b="1" dirty="0" smtClean="0">
                <a:solidFill>
                  <a:srgbClr val="0070C0"/>
                </a:solidFill>
              </a:rPr>
              <a:t>Контроль за принятыми решениями об установлении сбытовых надбавок ГП</a:t>
            </a:r>
            <a:endParaRPr lang="ru-RU" sz="2400" b="1" dirty="0">
              <a:solidFill>
                <a:srgbClr val="0070C0"/>
              </a:solidFill>
            </a:endParaRPr>
          </a:p>
        </p:txBody>
      </p:sp>
      <p:sp>
        <p:nvSpPr>
          <p:cNvPr id="11" name="TextBox 10"/>
          <p:cNvSpPr txBox="1"/>
          <p:nvPr/>
        </p:nvSpPr>
        <p:spPr>
          <a:xfrm>
            <a:off x="637955" y="127591"/>
            <a:ext cx="7770845" cy="523220"/>
          </a:xfrm>
          <a:prstGeom prst="rect">
            <a:avLst/>
          </a:prstGeom>
          <a:noFill/>
        </p:spPr>
        <p:txBody>
          <a:bodyPr wrap="none" rtlCol="0">
            <a:spAutoFit/>
          </a:bodyPr>
          <a:lstStyle/>
          <a:p>
            <a:r>
              <a:rPr lang="ru-RU" sz="2800" b="1" dirty="0" smtClean="0">
                <a:solidFill>
                  <a:srgbClr val="002060"/>
                </a:solidFill>
              </a:rPr>
              <a:t>КОНТРОЛЬ ЗА ПРИНЯТЫМИ РЕШЕНИЯМИ</a:t>
            </a:r>
            <a:endParaRPr lang="ru-RU" sz="2800" b="1" dirty="0">
              <a:solidFill>
                <a:srgbClr val="002060"/>
              </a:solidFill>
            </a:endParaRPr>
          </a:p>
        </p:txBody>
      </p:sp>
      <p:sp>
        <p:nvSpPr>
          <p:cNvPr id="12" name="Прямоугольник 11"/>
          <p:cNvSpPr/>
          <p:nvPr/>
        </p:nvSpPr>
        <p:spPr>
          <a:xfrm>
            <a:off x="457200" y="4154851"/>
            <a:ext cx="8338151" cy="1754326"/>
          </a:xfrm>
          <a:prstGeom prst="rect">
            <a:avLst/>
          </a:prstGeom>
          <a:solidFill>
            <a:srgbClr val="FCB67C"/>
          </a:solidFill>
        </p:spPr>
        <p:txBody>
          <a:bodyPr wrap="square">
            <a:spAutoFit/>
          </a:bodyPr>
          <a:lstStyle/>
          <a:p>
            <a:pPr indent="571500" algn="just">
              <a:spcAft>
                <a:spcPts val="0"/>
              </a:spcAft>
            </a:pPr>
            <a:r>
              <a:rPr lang="ru-RU" kern="150" dirty="0">
                <a:ea typeface="SimSun" panose="02010600030101010101" pitchFamily="2" charset="-122"/>
                <a:cs typeface="Mangal" panose="02040503050203030202" pitchFamily="18" charset="0"/>
              </a:rPr>
              <a:t>Тарифные решения отменены ФАС России в связи с нарушениями пункта 65 Основ ценообразования, пункта 7 Правил государственного регулирования (пересмотра, применения) цен (тарифов) в электроэнергетике, утвержденных постановлением Правительства Российской Федерации от 29.12.2011 № 1178, пункта 4 постановления Правительства Российской Федерации от 28.08.2017 № 1016.</a:t>
            </a:r>
            <a:endParaRPr lang="ru-RU" sz="1600" kern="150" dirty="0">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192344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7477"/>
            <a:ext cx="9144000" cy="346075"/>
          </a:xfrm>
        </p:spPr>
        <p:txBody>
          <a:bodyPr>
            <a:noAutofit/>
          </a:bodyPr>
          <a:lstStyle/>
          <a:p>
            <a:pPr algn="r">
              <a:defRPr/>
            </a:pPr>
            <a:r>
              <a:rPr lang="ru-RU" sz="3600" b="1" dirty="0" smtClean="0">
                <a:solidFill>
                  <a:schemeClr val="tx1"/>
                </a:solidFill>
                <a:effectLst>
                  <a:outerShdw blurRad="38100" dist="38100" dir="2700000" algn="tl">
                    <a:srgbClr val="000000">
                      <a:alpha val="43137"/>
                    </a:srgbClr>
                  </a:outerShdw>
                </a:effectLst>
              </a:rPr>
              <a:t>Единая система развития конкуренции</a:t>
            </a:r>
          </a:p>
        </p:txBody>
      </p:sp>
      <p:sp>
        <p:nvSpPr>
          <p:cNvPr id="23555" name="Объект 2"/>
          <p:cNvSpPr>
            <a:spLocks noGrp="1"/>
          </p:cNvSpPr>
          <p:nvPr>
            <p:ph idx="1"/>
          </p:nvPr>
        </p:nvSpPr>
        <p:spPr>
          <a:xfrm>
            <a:off x="0" y="1211943"/>
            <a:ext cx="7209064" cy="3600450"/>
          </a:xfrm>
        </p:spPr>
        <p:txBody>
          <a:bodyPr/>
          <a:lstStyle/>
          <a:p>
            <a:pPr marL="0" indent="0" algn="ctr">
              <a:buFontTx/>
              <a:buNone/>
            </a:pPr>
            <a:r>
              <a:rPr lang="ru-RU" altLang="ru-RU" sz="1800" b="1" dirty="0" smtClean="0">
                <a:solidFill>
                  <a:schemeClr val="tx1"/>
                </a:solidFill>
              </a:rPr>
              <a:t>Указ Президента Российской Федерации от 21.12.2017 № 618</a:t>
            </a:r>
          </a:p>
        </p:txBody>
      </p:sp>
      <p:sp>
        <p:nvSpPr>
          <p:cNvPr id="23556" name="Номер слайда 3"/>
          <p:cNvSpPr>
            <a:spLocks noGrp="1"/>
          </p:cNvSpPr>
          <p:nvPr>
            <p:ph type="sldNum" sz="quarter" idx="10"/>
          </p:nvPr>
        </p:nvSpPr>
        <p:spPr>
          <a:noFill/>
        </p:spPr>
        <p:txBody>
          <a:bodyPr/>
          <a:lstStyle/>
          <a:p>
            <a:fld id="{E941EB62-9CEE-41B7-A2A8-686C59D19131}" type="slidenum">
              <a:rPr lang="ru-RU" altLang="ru-RU">
                <a:solidFill>
                  <a:srgbClr val="FFFFFF"/>
                </a:solidFill>
              </a:rPr>
              <a:pPr/>
              <a:t>2</a:t>
            </a:fld>
            <a:endParaRPr lang="ru-RU" altLang="ru-RU" dirty="0">
              <a:solidFill>
                <a:srgbClr val="FFFFFF"/>
              </a:solidFill>
            </a:endParaRPr>
          </a:p>
        </p:txBody>
      </p:sp>
      <p:pic>
        <p:nvPicPr>
          <p:cNvPr id="23557" name="Рисунок 5"/>
          <p:cNvPicPr>
            <a:picLocks noChangeAspect="1"/>
          </p:cNvPicPr>
          <p:nvPr/>
        </p:nvPicPr>
        <p:blipFill>
          <a:blip r:embed="rId3"/>
          <a:srcRect/>
          <a:stretch>
            <a:fillRect/>
          </a:stretch>
        </p:blipFill>
        <p:spPr bwMode="auto">
          <a:xfrm>
            <a:off x="7138194" y="1152468"/>
            <a:ext cx="1856241" cy="1392181"/>
          </a:xfrm>
          <a:prstGeom prst="rect">
            <a:avLst/>
          </a:prstGeom>
          <a:noFill/>
          <a:ln w="9525">
            <a:noFill/>
            <a:miter lim="800000"/>
            <a:headEnd/>
            <a:tailEnd/>
          </a:ln>
        </p:spPr>
      </p:pic>
      <p:sp>
        <p:nvSpPr>
          <p:cNvPr id="5" name="Прямоугольник 4"/>
          <p:cNvSpPr/>
          <p:nvPr/>
        </p:nvSpPr>
        <p:spPr>
          <a:xfrm>
            <a:off x="212" y="1561531"/>
            <a:ext cx="7046701" cy="707886"/>
          </a:xfrm>
          <a:prstGeom prst="rect">
            <a:avLst/>
          </a:prstGeom>
        </p:spPr>
        <p:txBody>
          <a:bodyPr wrap="square">
            <a:spAutoFit/>
          </a:bodyPr>
          <a:lstStyle/>
          <a:p>
            <a:pPr algn="ctr" eaLnBrk="0" fontAlgn="base" hangingPunct="0">
              <a:spcBef>
                <a:spcPct val="0"/>
              </a:spcBef>
              <a:spcAft>
                <a:spcPct val="0"/>
              </a:spcAft>
              <a:defRPr/>
            </a:pPr>
            <a:r>
              <a:rPr lang="ru-RU" sz="2000" dirty="0">
                <a:solidFill>
                  <a:srgbClr val="008080"/>
                </a:solidFill>
                <a:cs typeface="Arial" pitchFamily="34" charset="0"/>
              </a:rPr>
              <a:t>Национальный план развития конкуренции в Российской Федерации на 2018 - 2020 </a:t>
            </a:r>
            <a:r>
              <a:rPr lang="ru-RU" sz="2000" dirty="0" smtClean="0">
                <a:solidFill>
                  <a:srgbClr val="008080"/>
                </a:solidFill>
                <a:cs typeface="Arial" pitchFamily="34" charset="0"/>
              </a:rPr>
              <a:t>годы</a:t>
            </a:r>
            <a:endParaRPr lang="ru-RU" sz="2000" b="1" dirty="0">
              <a:solidFill>
                <a:srgbClr val="008080"/>
              </a:solidFill>
              <a:cs typeface="Arial" pitchFamily="34" charset="0"/>
            </a:endParaRPr>
          </a:p>
        </p:txBody>
      </p:sp>
      <p:cxnSp>
        <p:nvCxnSpPr>
          <p:cNvPr id="4" name="Прямая соединительная линия 3"/>
          <p:cNvCxnSpPr/>
          <p:nvPr/>
        </p:nvCxnSpPr>
        <p:spPr>
          <a:xfrm>
            <a:off x="555171" y="2732314"/>
            <a:ext cx="816428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a:blip r:embed="rId4"/>
          <a:stretch>
            <a:fillRect/>
          </a:stretch>
        </p:blipFill>
        <p:spPr>
          <a:xfrm>
            <a:off x="285750" y="2687576"/>
            <a:ext cx="8572500" cy="3552825"/>
          </a:xfrm>
          <a:prstGeom prst="rect">
            <a:avLst/>
          </a:prstGeom>
        </p:spPr>
      </p:pic>
    </p:spTree>
    <p:extLst>
      <p:ext uri="{BB962C8B-B14F-4D97-AF65-F5344CB8AC3E}">
        <p14:creationId xmlns:p14="http://schemas.microsoft.com/office/powerpoint/2010/main" val="125260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756" y="5373166"/>
            <a:ext cx="8964488" cy="1077218"/>
          </a:xfrm>
          <a:prstGeom prst="rect">
            <a:avLst/>
          </a:prstGeom>
        </p:spPr>
        <p:txBody>
          <a:bodyPr wrap="square">
            <a:spAutoFit/>
          </a:bodyPr>
          <a:lstStyle/>
          <a:p>
            <a:pPr algn="just"/>
            <a:endParaRPr lang="ru-RU" sz="1600" b="1" dirty="0" smtClean="0">
              <a:solidFill>
                <a:schemeClr val="accent6"/>
              </a:solidFill>
              <a:cs typeface="Times New Roman" panose="02020603050405020304" pitchFamily="18" charset="0"/>
            </a:endParaRPr>
          </a:p>
          <a:p>
            <a:pPr algn="just"/>
            <a:r>
              <a:rPr lang="ru-RU" sz="1600" b="1" dirty="0" smtClean="0">
                <a:solidFill>
                  <a:schemeClr val="accent6"/>
                </a:solidFill>
                <a:cs typeface="Times New Roman" panose="02020603050405020304" pitchFamily="18" charset="0"/>
              </a:rPr>
              <a:t>Разброс </a:t>
            </a:r>
            <a:r>
              <a:rPr lang="ru-RU" sz="1600" b="1" dirty="0">
                <a:solidFill>
                  <a:schemeClr val="accent6"/>
                </a:solidFill>
                <a:cs typeface="Times New Roman" panose="02020603050405020304" pitchFamily="18" charset="0"/>
              </a:rPr>
              <a:t>величины удельных затрат </a:t>
            </a:r>
            <a:r>
              <a:rPr lang="ru-RU" sz="1600" b="1" dirty="0" smtClean="0">
                <a:solidFill>
                  <a:schemeClr val="accent6"/>
                </a:solidFill>
                <a:cs typeface="Times New Roman" panose="02020603050405020304" pitchFamily="18" charset="0"/>
              </a:rPr>
              <a:t>на </a:t>
            </a:r>
            <a:r>
              <a:rPr lang="ru-RU" sz="1600" b="1" dirty="0">
                <a:solidFill>
                  <a:schemeClr val="accent6"/>
                </a:solidFill>
                <a:cs typeface="Times New Roman" panose="02020603050405020304" pitchFamily="18" charset="0"/>
              </a:rPr>
              <a:t>1 условную единицу: </a:t>
            </a:r>
          </a:p>
          <a:p>
            <a:pPr algn="just">
              <a:spcBef>
                <a:spcPts val="0"/>
              </a:spcBef>
            </a:pPr>
            <a:r>
              <a:rPr lang="ru-RU" sz="1600" dirty="0">
                <a:solidFill>
                  <a:schemeClr val="accent6"/>
                </a:solidFill>
                <a:cs typeface="Times New Roman" panose="02020603050405020304" pitchFamily="18" charset="0"/>
              </a:rPr>
              <a:t>в </a:t>
            </a:r>
            <a:r>
              <a:rPr lang="ru-RU" sz="1600" dirty="0" smtClean="0">
                <a:solidFill>
                  <a:schemeClr val="accent6"/>
                </a:solidFill>
                <a:cs typeface="Times New Roman" panose="02020603050405020304" pitchFamily="18" charset="0"/>
              </a:rPr>
              <a:t>г. Москва составляет </a:t>
            </a:r>
            <a:r>
              <a:rPr lang="ru-RU" sz="1600" dirty="0">
                <a:solidFill>
                  <a:schemeClr val="accent6"/>
                </a:solidFill>
                <a:cs typeface="Times New Roman" panose="02020603050405020304" pitchFamily="18" charset="0"/>
              </a:rPr>
              <a:t>– </a:t>
            </a:r>
            <a:r>
              <a:rPr lang="ru-RU" sz="1600" dirty="0" smtClean="0">
                <a:solidFill>
                  <a:schemeClr val="accent6"/>
                </a:solidFill>
                <a:cs typeface="Times New Roman" panose="02020603050405020304" pitchFamily="18" charset="0"/>
              </a:rPr>
              <a:t>91 </a:t>
            </a:r>
            <a:r>
              <a:rPr lang="ru-RU" sz="1600" dirty="0">
                <a:solidFill>
                  <a:schemeClr val="accent6"/>
                </a:solidFill>
                <a:cs typeface="Times New Roman" panose="02020603050405020304" pitchFamily="18" charset="0"/>
              </a:rPr>
              <a:t>тыс. рублей тогда </a:t>
            </a:r>
            <a:r>
              <a:rPr lang="ru-RU" sz="1600" dirty="0" smtClean="0">
                <a:solidFill>
                  <a:schemeClr val="accent6"/>
                </a:solidFill>
                <a:cs typeface="Times New Roman" panose="02020603050405020304" pitchFamily="18" charset="0"/>
              </a:rPr>
              <a:t>как в </a:t>
            </a:r>
          </a:p>
          <a:p>
            <a:pPr algn="just">
              <a:spcBef>
                <a:spcPts val="0"/>
              </a:spcBef>
            </a:pPr>
            <a:r>
              <a:rPr lang="ru-RU" sz="1600" dirty="0" smtClean="0">
                <a:solidFill>
                  <a:schemeClr val="accent6"/>
                </a:solidFill>
                <a:cs typeface="Times New Roman" panose="02020603050405020304" pitchFamily="18" charset="0"/>
              </a:rPr>
              <a:t>Республике </a:t>
            </a:r>
            <a:r>
              <a:rPr lang="ru-RU" sz="1600" dirty="0">
                <a:solidFill>
                  <a:schemeClr val="accent6"/>
                </a:solidFill>
                <a:cs typeface="Times New Roman" panose="02020603050405020304" pitchFamily="18" charset="0"/>
              </a:rPr>
              <a:t>Калмыкия – </a:t>
            </a:r>
            <a:r>
              <a:rPr lang="ru-RU" sz="1600" dirty="0" smtClean="0">
                <a:solidFill>
                  <a:schemeClr val="accent6"/>
                </a:solidFill>
                <a:cs typeface="Times New Roman" panose="02020603050405020304" pitchFamily="18" charset="0"/>
              </a:rPr>
              <a:t>17,7 </a:t>
            </a:r>
            <a:r>
              <a:rPr lang="ru-RU" sz="1600" dirty="0">
                <a:solidFill>
                  <a:schemeClr val="accent6"/>
                </a:solidFill>
                <a:cs typeface="Times New Roman" panose="02020603050405020304" pitchFamily="18" charset="0"/>
              </a:rPr>
              <a:t>тыс. рублей </a:t>
            </a:r>
            <a:r>
              <a:rPr lang="ru-RU" sz="1600" b="1" dirty="0">
                <a:solidFill>
                  <a:srgbClr val="C00000"/>
                </a:solidFill>
                <a:cs typeface="Times New Roman" panose="02020603050405020304" pitchFamily="18" charset="0"/>
              </a:rPr>
              <a:t>(отличие - в </a:t>
            </a:r>
            <a:r>
              <a:rPr lang="ru-RU" sz="1600" b="1" dirty="0" smtClean="0">
                <a:solidFill>
                  <a:srgbClr val="C00000"/>
                </a:solidFill>
                <a:cs typeface="Times New Roman" panose="02020603050405020304" pitchFamily="18" charset="0"/>
              </a:rPr>
              <a:t>5 </a:t>
            </a:r>
            <a:r>
              <a:rPr lang="ru-RU" sz="1600" b="1" dirty="0">
                <a:solidFill>
                  <a:srgbClr val="C00000"/>
                </a:solidFill>
                <a:cs typeface="Times New Roman" panose="02020603050405020304" pitchFamily="18" charset="0"/>
              </a:rPr>
              <a:t>раз)</a:t>
            </a:r>
          </a:p>
        </p:txBody>
      </p:sp>
      <p:sp>
        <p:nvSpPr>
          <p:cNvPr id="6" name="Заголовок 1"/>
          <p:cNvSpPr>
            <a:spLocks noGrp="1"/>
          </p:cNvSpPr>
          <p:nvPr>
            <p:ph type="title"/>
          </p:nvPr>
        </p:nvSpPr>
        <p:spPr>
          <a:xfrm>
            <a:off x="0" y="848606"/>
            <a:ext cx="9144000" cy="954107"/>
          </a:xfrm>
          <a:noFill/>
          <a:ln>
            <a:noFill/>
          </a:ln>
        </p:spPr>
        <p:txBody>
          <a:bodyPr wrap="square" rtlCol="0">
            <a:spAutoFit/>
          </a:bodyPr>
          <a:lstStyle/>
          <a:p>
            <a:pPr algn="ctr">
              <a:defRPr sz="1400" b="1" i="0" u="none" strike="noStrike" kern="1200" spc="0" baseline="0">
                <a:solidFill>
                  <a:srgbClr val="70AD47">
                    <a:lumMod val="50000"/>
                  </a:srgbClr>
                </a:solidFill>
                <a:latin typeface="Times New Roman" panose="02020603050405020304" pitchFamily="18" charset="0"/>
                <a:ea typeface="+mn-ea"/>
                <a:cs typeface="Times New Roman" panose="02020603050405020304" pitchFamily="18" charset="0"/>
              </a:defRPr>
            </a:pPr>
            <a:r>
              <a:rPr lang="ru-RU" sz="2800" b="1" kern="1200" dirty="0">
                <a:solidFill>
                  <a:schemeClr val="tx1"/>
                </a:solidFill>
                <a:latin typeface="Times New Roman" panose="02020603050405020304" pitchFamily="18" charset="0"/>
                <a:cs typeface="Times New Roman" panose="02020603050405020304" pitchFamily="18" charset="0"/>
              </a:rPr>
              <a:t>НВВ на содержание 1 условной </a:t>
            </a:r>
            <a:r>
              <a:rPr lang="ru-RU" sz="2800" b="1" kern="1200" dirty="0" smtClean="0">
                <a:solidFill>
                  <a:schemeClr val="tx1"/>
                </a:solidFill>
                <a:latin typeface="Times New Roman" panose="02020603050405020304" pitchFamily="18" charset="0"/>
                <a:cs typeface="Times New Roman" panose="02020603050405020304" pitchFamily="18" charset="0"/>
              </a:rPr>
              <a:t>единицы электрооборудования</a:t>
            </a:r>
            <a:r>
              <a:rPr lang="ru-RU" sz="2800" b="1" kern="1200" dirty="0">
                <a:solidFill>
                  <a:schemeClr val="tx1"/>
                </a:solidFill>
                <a:latin typeface="Times New Roman" panose="02020603050405020304" pitchFamily="18" charset="0"/>
                <a:cs typeface="Times New Roman" panose="02020603050405020304" pitchFamily="18" charset="0"/>
              </a:rPr>
              <a:t>, </a:t>
            </a:r>
            <a:r>
              <a:rPr lang="ru-RU" sz="2800" b="1" kern="1200" dirty="0" smtClean="0">
                <a:solidFill>
                  <a:schemeClr val="tx1"/>
                </a:solidFill>
                <a:latin typeface="Times New Roman" panose="02020603050405020304" pitchFamily="18" charset="0"/>
                <a:cs typeface="Times New Roman" panose="02020603050405020304" pitchFamily="18" charset="0"/>
              </a:rPr>
              <a:t>тыс</a:t>
            </a:r>
            <a:r>
              <a:rPr lang="ru-RU" sz="2800" b="1" kern="1200" dirty="0">
                <a:solidFill>
                  <a:schemeClr val="tx1"/>
                </a:solidFill>
                <a:latin typeface="Times New Roman" panose="02020603050405020304" pitchFamily="18" charset="0"/>
                <a:cs typeface="Times New Roman" panose="02020603050405020304" pitchFamily="18" charset="0"/>
              </a:rPr>
              <a:t>. рублей в </a:t>
            </a:r>
            <a:r>
              <a:rPr lang="ru-RU" sz="2800" b="1" kern="1200" dirty="0" smtClean="0">
                <a:solidFill>
                  <a:schemeClr val="tx1"/>
                </a:solidFill>
                <a:latin typeface="Times New Roman" panose="02020603050405020304" pitchFamily="18" charset="0"/>
                <a:cs typeface="Times New Roman" panose="02020603050405020304" pitchFamily="18" charset="0"/>
              </a:rPr>
              <a:t>год</a:t>
            </a:r>
            <a:endParaRPr lang="ru-RU" sz="2800" b="1" kern="12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315007904"/>
              </p:ext>
            </p:extLst>
          </p:nvPr>
        </p:nvGraphicFramePr>
        <p:xfrm>
          <a:off x="0" y="1837226"/>
          <a:ext cx="9144000" cy="40290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Прямая соединительная линия 7"/>
          <p:cNvCxnSpPr/>
          <p:nvPr/>
        </p:nvCxnSpPr>
        <p:spPr>
          <a:xfrm>
            <a:off x="264695" y="3356811"/>
            <a:ext cx="8686800" cy="1"/>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5753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5535" y="1306939"/>
            <a:ext cx="8526646" cy="925622"/>
          </a:xfrm>
        </p:spPr>
        <p:txBody>
          <a:bodyPr/>
          <a:lstStyle/>
          <a:p>
            <a:endParaRPr lang="ru-RU" dirty="0"/>
          </a:p>
          <a:p>
            <a:endParaRPr lang="ru-RU" dirty="0" smtClean="0"/>
          </a:p>
          <a:p>
            <a:pPr marL="0" indent="0" algn="just">
              <a:buNone/>
            </a:pPr>
            <a:endParaRPr lang="ru-RU" sz="1800" b="1" i="1" dirty="0" smtClean="0"/>
          </a:p>
          <a:p>
            <a:pPr marL="0" indent="0" algn="just">
              <a:buNone/>
            </a:pPr>
            <a:r>
              <a:rPr lang="ru-RU" sz="1800" b="1" i="1" dirty="0" smtClean="0"/>
              <a:t>При </a:t>
            </a:r>
            <a:r>
              <a:rPr lang="ru-RU" sz="1800" b="1" i="1" dirty="0"/>
              <a:t>этом важно не снижать качество оказываемых услуг, уровень системной надежности, исключить риски субъективного подхода, которые могут быть вызваны недостаточной прозрачностью регуляторной среды</a:t>
            </a:r>
            <a:r>
              <a:rPr lang="ru-RU" b="1" i="1" dirty="0"/>
              <a:t>.</a:t>
            </a:r>
          </a:p>
          <a:p>
            <a:endParaRPr lang="ru-RU" dirty="0"/>
          </a:p>
        </p:txBody>
      </p:sp>
      <p:sp>
        <p:nvSpPr>
          <p:cNvPr id="4" name="Номер слайда 3"/>
          <p:cNvSpPr>
            <a:spLocks noGrp="1"/>
          </p:cNvSpPr>
          <p:nvPr>
            <p:ph type="sldNum" sz="quarter" idx="10"/>
          </p:nvPr>
        </p:nvSpPr>
        <p:spPr/>
        <p:txBody>
          <a:bodyPr/>
          <a:lstStyle/>
          <a:p>
            <a:pPr>
              <a:defRPr/>
            </a:pPr>
            <a:fld id="{BC763ACF-489A-4BAD-B362-0ACED2251F57}" type="slidenum">
              <a:rPr lang="ru-RU" smtClean="0">
                <a:solidFill>
                  <a:srgbClr val="FFFFFF"/>
                </a:solidFill>
              </a:rPr>
              <a:pPr>
                <a:defRPr/>
              </a:pPr>
              <a:t>21</a:t>
            </a:fld>
            <a:endParaRPr lang="ru-RU">
              <a:solidFill>
                <a:srgbClr val="FFFFFF"/>
              </a:solidFill>
            </a:endParaRPr>
          </a:p>
        </p:txBody>
      </p:sp>
      <p:sp>
        <p:nvSpPr>
          <p:cNvPr id="6" name="Прямоугольник 5"/>
          <p:cNvSpPr/>
          <p:nvPr/>
        </p:nvSpPr>
        <p:spPr>
          <a:xfrm>
            <a:off x="323687" y="1126174"/>
            <a:ext cx="8445333" cy="1015663"/>
          </a:xfrm>
          <a:prstGeom prst="rect">
            <a:avLst/>
          </a:prstGeom>
        </p:spPr>
        <p:txBody>
          <a:bodyPr wrap="square">
            <a:spAutoFit/>
          </a:bodyPr>
          <a:lstStyle/>
          <a:p>
            <a:r>
              <a:rPr lang="ru-RU" sz="2000" b="1" dirty="0" smtClean="0">
                <a:solidFill>
                  <a:srgbClr val="008080"/>
                </a:solidFill>
              </a:rPr>
              <a:t>Необходимо </a:t>
            </a:r>
            <a:r>
              <a:rPr lang="ru-RU" sz="2000" b="1" dirty="0">
                <a:solidFill>
                  <a:srgbClr val="008080"/>
                </a:solidFill>
              </a:rPr>
              <a:t>создать экономические механизмы </a:t>
            </a:r>
            <a:r>
              <a:rPr lang="ru-RU" sz="2000" b="1" dirty="0" smtClean="0">
                <a:solidFill>
                  <a:srgbClr val="008080"/>
                </a:solidFill>
              </a:rPr>
              <a:t>мотивации, </a:t>
            </a:r>
            <a:r>
              <a:rPr lang="ru-RU" sz="2000" b="1" dirty="0">
                <a:solidFill>
                  <a:srgbClr val="008080"/>
                </a:solidFill>
              </a:rPr>
              <a:t>в том числе усовершенствовав процедуры тарифного регулирования</a:t>
            </a:r>
            <a:r>
              <a:rPr lang="ru-RU" sz="2000" dirty="0">
                <a:solidFill>
                  <a:srgbClr val="008080"/>
                </a:solidFill>
              </a:rPr>
              <a:t>. </a:t>
            </a:r>
          </a:p>
        </p:txBody>
      </p:sp>
      <p:sp>
        <p:nvSpPr>
          <p:cNvPr id="10" name="Прямоугольник 9"/>
          <p:cNvSpPr/>
          <p:nvPr/>
        </p:nvSpPr>
        <p:spPr>
          <a:xfrm>
            <a:off x="1375457" y="0"/>
            <a:ext cx="6738256" cy="646331"/>
          </a:xfrm>
          <a:prstGeom prst="rect">
            <a:avLst/>
          </a:prstGeom>
        </p:spPr>
        <p:txBody>
          <a:bodyPr wrap="square">
            <a:spAutoFit/>
          </a:bodyPr>
          <a:lstStyle/>
          <a:p>
            <a:pPr algn="ctr"/>
            <a:r>
              <a:rPr lang="ru-RU" sz="3600" b="1" dirty="0" smtClean="0"/>
              <a:t>Внедрение эталонов в сетях</a:t>
            </a:r>
            <a:endParaRPr lang="ru-RU" sz="3600" dirty="0"/>
          </a:p>
        </p:txBody>
      </p:sp>
      <p:sp>
        <p:nvSpPr>
          <p:cNvPr id="9" name="Прямоугольник 8"/>
          <p:cNvSpPr/>
          <p:nvPr/>
        </p:nvSpPr>
        <p:spPr>
          <a:xfrm>
            <a:off x="1068778" y="3866760"/>
            <a:ext cx="7688365" cy="2089418"/>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ü"/>
            </a:pPr>
            <a:r>
              <a:rPr lang="ru-RU" dirty="0">
                <a:solidFill>
                  <a:srgbClr val="008080"/>
                </a:solidFill>
                <a:ea typeface="Calibri" panose="020F0502020204030204" pitchFamily="34" charset="0"/>
                <a:cs typeface="Times New Roman" panose="02020603050405020304" pitchFamily="18" charset="0"/>
              </a:rPr>
              <a:t>Применение нового метода </a:t>
            </a:r>
            <a:r>
              <a:rPr lang="ru-RU" dirty="0" smtClean="0">
                <a:solidFill>
                  <a:srgbClr val="008080"/>
                </a:solidFill>
                <a:ea typeface="Calibri" panose="020F0502020204030204" pitchFamily="34" charset="0"/>
                <a:cs typeface="Times New Roman" panose="02020603050405020304" pitchFamily="18" charset="0"/>
              </a:rPr>
              <a:t>позволит </a:t>
            </a:r>
            <a:r>
              <a:rPr lang="ru-RU" dirty="0">
                <a:solidFill>
                  <a:srgbClr val="008080"/>
                </a:solidFill>
                <a:ea typeface="Calibri" panose="020F0502020204030204" pitchFamily="34" charset="0"/>
                <a:cs typeface="Times New Roman" panose="02020603050405020304" pitchFamily="18" charset="0"/>
              </a:rPr>
              <a:t>добиться прозрачного и ясного порядка ценообразования, что удобно всем участникам процесса: от регулируемых организаций до потребителя.</a:t>
            </a:r>
            <a:endParaRPr lang="ru-RU" sz="1600" dirty="0">
              <a:solidFill>
                <a:srgbClr val="008080"/>
              </a:solidFill>
              <a:ea typeface="Calibri" panose="020F0502020204030204" pitchFamily="34" charset="0"/>
              <a:cs typeface="Times New Roman" panose="02020603050405020304" pitchFamily="18" charset="0"/>
            </a:endParaRPr>
          </a:p>
          <a:p>
            <a:pPr algn="just"/>
            <a:endParaRPr lang="ru-RU" dirty="0" smtClean="0">
              <a:solidFill>
                <a:srgbClr val="008080"/>
              </a:solidFill>
            </a:endParaRPr>
          </a:p>
          <a:p>
            <a:pPr marL="342900" indent="-342900" algn="just">
              <a:buFont typeface="Wingdings" panose="05000000000000000000" pitchFamily="2" charset="2"/>
              <a:buChar char="ü"/>
            </a:pPr>
            <a:r>
              <a:rPr lang="ru-RU" dirty="0" smtClean="0">
                <a:solidFill>
                  <a:srgbClr val="008080"/>
                </a:solidFill>
              </a:rPr>
              <a:t>Переход </a:t>
            </a:r>
            <a:r>
              <a:rPr lang="ru-RU" dirty="0">
                <a:solidFill>
                  <a:srgbClr val="008080"/>
                </a:solidFill>
              </a:rPr>
              <a:t>на новый принцип стимулирует организации к реальной экономии средств и повышению эффективности своей деятельности. </a:t>
            </a:r>
          </a:p>
        </p:txBody>
      </p:sp>
    </p:spTree>
    <p:extLst>
      <p:ext uri="{BB962C8B-B14F-4D97-AF65-F5344CB8AC3E}">
        <p14:creationId xmlns:p14="http://schemas.microsoft.com/office/powerpoint/2010/main" val="417808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BC763ACF-489A-4BAD-B362-0ACED2251F57}" type="slidenum">
              <a:rPr lang="ru-RU" smtClean="0">
                <a:solidFill>
                  <a:srgbClr val="FFFFFF"/>
                </a:solidFill>
              </a:rPr>
              <a:pPr>
                <a:defRPr/>
              </a:pPr>
              <a:t>22</a:t>
            </a:fld>
            <a:endParaRPr lang="ru-RU">
              <a:solidFill>
                <a:srgbClr val="FFFFFF"/>
              </a:solidFill>
            </a:endParaRPr>
          </a:p>
        </p:txBody>
      </p:sp>
      <p:sp>
        <p:nvSpPr>
          <p:cNvPr id="5" name="Овал 4"/>
          <p:cNvSpPr/>
          <p:nvPr/>
        </p:nvSpPr>
        <p:spPr>
          <a:xfrm>
            <a:off x="326570" y="3074577"/>
            <a:ext cx="3002415" cy="7829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ea typeface="Calibri" panose="020F0502020204030204" pitchFamily="34" charset="0"/>
                <a:cs typeface="Times New Roman" panose="02020603050405020304" pitchFamily="18" charset="0"/>
              </a:rPr>
              <a:t>Планируемые Результаты</a:t>
            </a:r>
            <a:endParaRPr lang="ru-RU" b="1" dirty="0">
              <a:solidFill>
                <a:schemeClr val="tx1"/>
              </a:solidFill>
            </a:endParaRPr>
          </a:p>
        </p:txBody>
      </p:sp>
      <p:sp>
        <p:nvSpPr>
          <p:cNvPr id="6" name="Скругленный прямоугольник 5"/>
          <p:cNvSpPr/>
          <p:nvPr/>
        </p:nvSpPr>
        <p:spPr>
          <a:xfrm>
            <a:off x="326570" y="4731130"/>
            <a:ext cx="3779388" cy="1374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ea typeface="Calibri" panose="020F0502020204030204" pitchFamily="34" charset="0"/>
                <a:cs typeface="Times New Roman" panose="02020603050405020304" pitchFamily="18" charset="0"/>
              </a:rPr>
              <a:t>Разработка отраслевых нормативов, </a:t>
            </a:r>
            <a:r>
              <a:rPr lang="ru-RU" sz="1600" dirty="0">
                <a:solidFill>
                  <a:schemeClr val="tx1"/>
                </a:solidFill>
                <a:ea typeface="Calibri" panose="020F0502020204030204" pitchFamily="34" charset="0"/>
                <a:cs typeface="Times New Roman" panose="02020603050405020304" pitchFamily="18" charset="0"/>
              </a:rPr>
              <a:t>на основании которых будет формироваться необходимая валовая выручка территориальных сетевых организаций.</a:t>
            </a:r>
            <a:endParaRPr lang="ru-RU" sz="1600" dirty="0">
              <a:solidFill>
                <a:schemeClr val="tx1"/>
              </a:solidFill>
            </a:endParaRPr>
          </a:p>
        </p:txBody>
      </p:sp>
      <p:sp>
        <p:nvSpPr>
          <p:cNvPr id="7" name="Скругленный прямоугольник 6"/>
          <p:cNvSpPr/>
          <p:nvPr/>
        </p:nvSpPr>
        <p:spPr>
          <a:xfrm>
            <a:off x="399399" y="1241248"/>
            <a:ext cx="6313635" cy="13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ФАС России начат </a:t>
            </a:r>
            <a:r>
              <a:rPr lang="ru-RU" dirty="0">
                <a:solidFill>
                  <a:schemeClr val="tx1"/>
                </a:solidFill>
              </a:rPr>
              <a:t>анализ сопоставления затрат российских территориальных сетевых организаций с наилучшими международными практиками</a:t>
            </a:r>
          </a:p>
        </p:txBody>
      </p:sp>
      <p:sp>
        <p:nvSpPr>
          <p:cNvPr id="8" name="Заголовок 7"/>
          <p:cNvSpPr>
            <a:spLocks noGrp="1"/>
          </p:cNvSpPr>
          <p:nvPr>
            <p:ph type="title"/>
          </p:nvPr>
        </p:nvSpPr>
        <p:spPr>
          <a:xfrm>
            <a:off x="653143" y="53860"/>
            <a:ext cx="7837714" cy="619272"/>
          </a:xfrm>
          <a:prstGeom prst="rect">
            <a:avLst/>
          </a:prstGeom>
          <a:ln>
            <a:noFill/>
            <a:prstDash val="sysDash"/>
          </a:ln>
        </p:spPr>
        <p:txBody>
          <a:bodyPr wrap="square">
            <a:spAutoFit/>
          </a:bodyPr>
          <a:lstStyle/>
          <a:p>
            <a:pPr marR="89535" lvl="0" algn="just">
              <a:lnSpc>
                <a:spcPct val="107000"/>
              </a:lnSpc>
              <a:spcAft>
                <a:spcPts val="800"/>
              </a:spcAft>
            </a:pPr>
            <a:r>
              <a:rPr lang="ru-RU" sz="3200" b="1" dirty="0" smtClean="0">
                <a:solidFill>
                  <a:schemeClr val="tx1"/>
                </a:solidFill>
              </a:rPr>
              <a:t>Внедрение </a:t>
            </a:r>
            <a:r>
              <a:rPr lang="ru-RU" sz="3200" b="1" dirty="0">
                <a:solidFill>
                  <a:schemeClr val="tx1"/>
                </a:solidFill>
              </a:rPr>
              <a:t>принципа эталон в сетях</a:t>
            </a:r>
            <a:endParaRPr lang="ru-RU" sz="3200" b="1" u="sng" dirty="0" smtClean="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9" name="Прямоугольник 8"/>
          <p:cNvSpPr/>
          <p:nvPr/>
        </p:nvSpPr>
        <p:spPr>
          <a:xfrm>
            <a:off x="4219987" y="2901303"/>
            <a:ext cx="4615544" cy="3416320"/>
          </a:xfrm>
          <a:prstGeom prst="rect">
            <a:avLst/>
          </a:prstGeom>
        </p:spPr>
        <p:txBody>
          <a:bodyPr wrap="square">
            <a:spAutoFit/>
          </a:bodyPr>
          <a:lstStyle/>
          <a:p>
            <a:pPr indent="449580" algn="ctr">
              <a:spcAft>
                <a:spcPts val="0"/>
              </a:spcAft>
            </a:pPr>
            <a:r>
              <a:rPr lang="ru-RU" i="1" dirty="0" smtClean="0">
                <a:solidFill>
                  <a:srgbClr val="008080"/>
                </a:solidFill>
                <a:ea typeface="Calibri" panose="020F0502020204030204" pitchFamily="34" charset="0"/>
                <a:cs typeface="Times New Roman" panose="02020603050405020304" pitchFamily="18" charset="0"/>
              </a:rPr>
              <a:t>В </a:t>
            </a:r>
            <a:r>
              <a:rPr lang="ru-RU" i="1" dirty="0">
                <a:solidFill>
                  <a:srgbClr val="008080"/>
                </a:solidFill>
                <a:ea typeface="Calibri" panose="020F0502020204030204" pitchFamily="34" charset="0"/>
                <a:cs typeface="Times New Roman" panose="02020603050405020304" pitchFamily="18" charset="0"/>
              </a:rPr>
              <a:t>рассматриваемом методе «эталонных затрат» вначале будет определена зависимость затрат, например численность персонала, от процесса или драйвера затрат, например количества условных единиц. Будут выбраны оптимальные величины указанных затрат для сопоставимых организаций с учетом эффекта масштаба и природно-климатических условий.</a:t>
            </a:r>
            <a:endParaRPr lang="ru-RU" sz="1400" i="1" dirty="0">
              <a:solidFill>
                <a:srgbClr val="008080"/>
              </a:solidFill>
              <a:ea typeface="Calibri" panose="020F0502020204030204" pitchFamily="34" charset="0"/>
              <a:cs typeface="Times New Roman" panose="02020603050405020304" pitchFamily="18" charset="0"/>
            </a:endParaRPr>
          </a:p>
          <a:p>
            <a:pPr indent="449580" algn="ctr">
              <a:spcAft>
                <a:spcPts val="0"/>
              </a:spcAft>
            </a:pPr>
            <a:r>
              <a:rPr lang="ru-RU" i="1" dirty="0">
                <a:solidFill>
                  <a:srgbClr val="008080"/>
                </a:solidFill>
                <a:ea typeface="Calibri" panose="020F0502020204030204" pitchFamily="34" charset="0"/>
                <a:cs typeface="Times New Roman" panose="02020603050405020304" pitchFamily="18" charset="0"/>
              </a:rPr>
              <a:t> </a:t>
            </a:r>
            <a:endParaRPr lang="ru-RU" sz="1400" i="1" dirty="0">
              <a:solidFill>
                <a:srgbClr val="008080"/>
              </a:solidFill>
              <a:effectLst/>
              <a:ea typeface="Calibri" panose="020F0502020204030204" pitchFamily="34" charset="0"/>
              <a:cs typeface="Times New Roman" panose="02020603050405020304" pitchFamily="18" charset="0"/>
            </a:endParaRPr>
          </a:p>
        </p:txBody>
      </p:sp>
      <p:sp>
        <p:nvSpPr>
          <p:cNvPr id="10" name="Стрелка вниз 9"/>
          <p:cNvSpPr/>
          <p:nvPr/>
        </p:nvSpPr>
        <p:spPr>
          <a:xfrm>
            <a:off x="1320396" y="3868488"/>
            <a:ext cx="1014761" cy="635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15332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BC763ACF-489A-4BAD-B362-0ACED2251F57}" type="slidenum">
              <a:rPr lang="ru-RU" smtClean="0">
                <a:solidFill>
                  <a:srgbClr val="FFFFFF"/>
                </a:solidFill>
              </a:rPr>
              <a:pPr>
                <a:defRPr/>
              </a:pPr>
              <a:t>23</a:t>
            </a:fld>
            <a:endParaRPr lang="ru-RU">
              <a:solidFill>
                <a:srgbClr val="FFFFFF"/>
              </a:solidFill>
            </a:endParaRPr>
          </a:p>
        </p:txBody>
      </p:sp>
      <p:sp>
        <p:nvSpPr>
          <p:cNvPr id="6" name="TextBox 5"/>
          <p:cNvSpPr txBox="1"/>
          <p:nvPr/>
        </p:nvSpPr>
        <p:spPr>
          <a:xfrm>
            <a:off x="92525" y="902368"/>
            <a:ext cx="6373459" cy="584775"/>
          </a:xfrm>
          <a:prstGeom prst="rect">
            <a:avLst/>
          </a:prstGeom>
          <a:noFill/>
        </p:spPr>
        <p:txBody>
          <a:bodyPr wrap="square" rtlCol="0">
            <a:spAutoFit/>
          </a:bodyPr>
          <a:lstStyle/>
          <a:p>
            <a:r>
              <a:rPr lang="ru-RU" sz="3200" b="1" dirty="0" smtClean="0">
                <a:solidFill>
                  <a:srgbClr val="008080"/>
                </a:solidFill>
              </a:rPr>
              <a:t>Ожидаемый результат:</a:t>
            </a:r>
            <a:endParaRPr lang="ru-RU" sz="3200" b="1" dirty="0">
              <a:solidFill>
                <a:srgbClr val="008080"/>
              </a:solidFill>
            </a:endParaRPr>
          </a:p>
        </p:txBody>
      </p:sp>
      <p:graphicFrame>
        <p:nvGraphicFramePr>
          <p:cNvPr id="3" name="Схема 2"/>
          <p:cNvGraphicFramePr/>
          <p:nvPr>
            <p:extLst/>
          </p:nvPr>
        </p:nvGraphicFramePr>
        <p:xfrm>
          <a:off x="0" y="938463"/>
          <a:ext cx="9023683" cy="5546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722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695698" y="331012"/>
            <a:ext cx="6139543" cy="1384995"/>
          </a:xfrm>
          <a:prstGeom prst="rect">
            <a:avLst/>
          </a:prstGeom>
        </p:spPr>
        <p:txBody>
          <a:bodyPr wrap="square">
            <a:spAutoFit/>
          </a:bodyPr>
          <a:lstStyle/>
          <a:p>
            <a:r>
              <a:rPr lang="ru-RU" sz="2800" b="1" dirty="0" smtClean="0"/>
              <a:t>Изменение подходов антимонопольного органа в условиях цифровой экономики</a:t>
            </a:r>
            <a:endParaRPr lang="ru-RU" sz="2800" dirty="0"/>
          </a:p>
        </p:txBody>
      </p:sp>
      <p:sp>
        <p:nvSpPr>
          <p:cNvPr id="8" name="Прямоугольник 7"/>
          <p:cNvSpPr/>
          <p:nvPr/>
        </p:nvSpPr>
        <p:spPr>
          <a:xfrm>
            <a:off x="1793176" y="2219190"/>
            <a:ext cx="7350824" cy="830997"/>
          </a:xfrm>
          <a:prstGeom prst="rect">
            <a:avLst/>
          </a:prstGeom>
        </p:spPr>
        <p:txBody>
          <a:bodyPr wrap="square">
            <a:spAutoFit/>
          </a:bodyPr>
          <a:lstStyle/>
          <a:p>
            <a:r>
              <a:rPr lang="ru-RU" sz="2400" b="1" dirty="0" smtClean="0">
                <a:solidFill>
                  <a:srgbClr val="C00000"/>
                </a:solidFill>
              </a:rPr>
              <a:t>Совершенствование порядка формирования сводного прогнозного баланса </a:t>
            </a:r>
            <a:endParaRPr lang="ru-RU" sz="2400" b="1" dirty="0">
              <a:solidFill>
                <a:srgbClr val="C00000"/>
              </a:solidFill>
            </a:endParaRPr>
          </a:p>
        </p:txBody>
      </p:sp>
      <p:sp>
        <p:nvSpPr>
          <p:cNvPr id="12" name="Прямоугольник 11"/>
          <p:cNvSpPr/>
          <p:nvPr/>
        </p:nvSpPr>
        <p:spPr>
          <a:xfrm>
            <a:off x="617516" y="3098054"/>
            <a:ext cx="8146474" cy="2862322"/>
          </a:xfrm>
          <a:prstGeom prst="rect">
            <a:avLst/>
          </a:prstGeom>
        </p:spPr>
        <p:txBody>
          <a:bodyPr wrap="square">
            <a:spAutoFit/>
          </a:bodyPr>
          <a:lstStyle/>
          <a:p>
            <a:pPr algn="just">
              <a:buClr>
                <a:srgbClr val="C00000"/>
              </a:buClr>
              <a:buFont typeface="Wingdings" pitchFamily="2" charset="2"/>
              <a:buChar char="ü"/>
            </a:pPr>
            <a:r>
              <a:rPr lang="ru-RU" dirty="0" smtClean="0"/>
              <a:t> </a:t>
            </a:r>
            <a:r>
              <a:rPr lang="ru-RU" dirty="0" err="1" smtClean="0"/>
              <a:t>Цифровизация</a:t>
            </a:r>
            <a:r>
              <a:rPr lang="ru-RU" dirty="0" smtClean="0"/>
              <a:t> процесса взаимодействия между регулируемыми организациями, инфраструктурными организациями и органами исполнительной власти Российской Федерации; </a:t>
            </a:r>
          </a:p>
          <a:p>
            <a:pPr algn="just">
              <a:buClr>
                <a:srgbClr val="C00000"/>
              </a:buClr>
              <a:buFont typeface="Wingdings" pitchFamily="2" charset="2"/>
              <a:buChar char="ü"/>
            </a:pPr>
            <a:endParaRPr lang="ru-RU" dirty="0" smtClean="0"/>
          </a:p>
          <a:p>
            <a:pPr algn="just">
              <a:buClr>
                <a:srgbClr val="C00000"/>
              </a:buClr>
              <a:buFont typeface="Wingdings" pitchFamily="2" charset="2"/>
              <a:buChar char="ü"/>
            </a:pPr>
            <a:r>
              <a:rPr lang="ru-RU" dirty="0" smtClean="0"/>
              <a:t> Повышение точности принимаемых решений при формировании сводного прогнозного баланса; </a:t>
            </a:r>
          </a:p>
          <a:p>
            <a:pPr algn="just">
              <a:buClr>
                <a:srgbClr val="C00000"/>
              </a:buClr>
            </a:pPr>
            <a:endParaRPr lang="ru-RU" dirty="0" smtClean="0"/>
          </a:p>
          <a:p>
            <a:pPr algn="just">
              <a:buClr>
                <a:srgbClr val="C00000"/>
              </a:buClr>
              <a:buFont typeface="Wingdings" pitchFamily="2" charset="2"/>
              <a:buChar char="ü"/>
            </a:pPr>
            <a:r>
              <a:rPr lang="ru-RU" dirty="0" smtClean="0"/>
              <a:t> Расширение функционала СПБ при принятии органами исполнительной власти субъектов Российской Федерации в области государственного регулирования тарифов тарифных решений. </a:t>
            </a:r>
            <a:endParaRPr lang="ru-RU" dirty="0"/>
          </a:p>
        </p:txBody>
      </p:sp>
      <p:sp>
        <p:nvSpPr>
          <p:cNvPr id="13" name="Rectangle 1"/>
          <p:cNvSpPr>
            <a:spLocks noChangeArrowheads="1"/>
          </p:cNvSpPr>
          <p:nvPr/>
        </p:nvSpPr>
        <p:spPr bwMode="auto">
          <a:xfrm>
            <a:off x="0" y="6074504"/>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28625" algn="l" defTabSz="914400" rtl="0" eaLnBrk="1" fontAlgn="base" latinLnBrk="0" hangingPunct="1">
              <a:lnSpc>
                <a:spcPct val="100000"/>
              </a:lnSpc>
              <a:spcBef>
                <a:spcPct val="0"/>
              </a:spcBef>
              <a:spcAft>
                <a:spcPct val="0"/>
              </a:spcAft>
              <a:buClrTx/>
              <a:buSzTx/>
              <a:buFontTx/>
              <a:buNone/>
              <a:tabLst/>
            </a:pPr>
            <a:r>
              <a:rPr kumimoji="0" lang="ru-RU" altLang="zh-CN" sz="140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В настоящее время разработан проект приказа и создана рабочая группа по определению и реализации программы </a:t>
            </a:r>
            <a:r>
              <a:rPr kumimoji="0" lang="ru-RU" altLang="zh-CN" sz="140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цифровизации</a:t>
            </a:r>
            <a:r>
              <a:rPr kumimoji="0" lang="ru-RU" altLang="zh-CN" sz="140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как основного механизма перевода документооборота в электронный вид.</a:t>
            </a:r>
            <a:endParaRPr kumimoji="0" lang="ru-RU" altLang="zh-CN" sz="1400" i="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28025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39557"/>
            <a:ext cx="7046913" cy="857250"/>
          </a:xfrm>
        </p:spPr>
        <p:txBody>
          <a:bodyPr/>
          <a:lstStyle/>
          <a:p>
            <a:r>
              <a:rPr lang="ru-RU" sz="2400" b="1" dirty="0">
                <a:solidFill>
                  <a:srgbClr val="00B050"/>
                </a:solidFill>
              </a:rPr>
              <a:t>Ряд принятых методологических изменений </a:t>
            </a:r>
          </a:p>
        </p:txBody>
      </p:sp>
      <p:sp>
        <p:nvSpPr>
          <p:cNvPr id="3" name="Объект 2"/>
          <p:cNvSpPr>
            <a:spLocks noGrp="1"/>
          </p:cNvSpPr>
          <p:nvPr>
            <p:ph idx="1"/>
          </p:nvPr>
        </p:nvSpPr>
        <p:spPr>
          <a:xfrm>
            <a:off x="351063" y="1511894"/>
            <a:ext cx="8346621" cy="3394472"/>
          </a:xfrm>
        </p:spPr>
        <p:txBody>
          <a:bodyPr/>
          <a:lstStyle/>
          <a:p>
            <a:pPr>
              <a:buFont typeface="Wingdings" panose="05000000000000000000" pitchFamily="2" charset="2"/>
              <a:buChar char="Ø"/>
            </a:pPr>
            <a:r>
              <a:rPr lang="ru-RU" sz="1800" dirty="0">
                <a:solidFill>
                  <a:srgbClr val="C00000"/>
                </a:solidFill>
              </a:rPr>
              <a:t>Внесены изменения в методические указания по расчету единых котловых тарифов </a:t>
            </a:r>
          </a:p>
          <a:p>
            <a:pPr marL="0" indent="0" algn="just">
              <a:buNone/>
            </a:pPr>
            <a:r>
              <a:rPr lang="ru-RU" sz="1800" i="1" dirty="0"/>
              <a:t>возможность установления на едином уровне единых котловых тарифов на     услуги по передаче электрической энергии на территории более одного субъекта Российской Федерации при наличии согласования   между   высшими   должностными   лицами субъектов   Российской   Федерации (руководителями высших исполнительных органов   государственной   власти   субъектов   Российской   Федерации).</a:t>
            </a:r>
          </a:p>
          <a:p>
            <a:pPr marL="0" indent="0">
              <a:buNone/>
            </a:pPr>
            <a:r>
              <a:rPr lang="ru-RU" sz="1800" b="1" dirty="0" smtClean="0">
                <a:solidFill>
                  <a:schemeClr val="tx1"/>
                </a:solidFill>
              </a:rPr>
              <a:t>Приказы </a:t>
            </a:r>
            <a:r>
              <a:rPr lang="ru-RU" sz="1800" b="1" dirty="0">
                <a:solidFill>
                  <a:schemeClr val="tx1"/>
                </a:solidFill>
              </a:rPr>
              <a:t>ФАС России от 29.03.2018 № 401/18; от 29.03.2018 № 402/18 </a:t>
            </a:r>
          </a:p>
          <a:p>
            <a:pPr marL="0" indent="0">
              <a:buNone/>
            </a:pPr>
            <a:endParaRPr lang="ru-RU" sz="1800" dirty="0"/>
          </a:p>
          <a:p>
            <a:pPr algn="just">
              <a:buFont typeface="Wingdings" panose="05000000000000000000" pitchFamily="2" charset="2"/>
              <a:buChar char="Ø"/>
            </a:pPr>
            <a:r>
              <a:rPr lang="ru-RU" sz="1800" i="1" dirty="0"/>
              <a:t>приняты методические указания по расчету цен (тарифов) и их предельных уровней на электрическую энергию (мощность), произведенную на объектах ВИЭ </a:t>
            </a:r>
            <a:r>
              <a:rPr lang="ru-RU" sz="1800" b="1" i="1" dirty="0"/>
              <a:t>и приобретаемую в целях компенсации потерь в электрических сетях</a:t>
            </a:r>
            <a:r>
              <a:rPr lang="ru-RU" sz="1800" i="1" dirty="0"/>
              <a:t> в технологически изолированных зонах.</a:t>
            </a:r>
          </a:p>
          <a:p>
            <a:pPr marL="0" indent="0">
              <a:buNone/>
            </a:pPr>
            <a:r>
              <a:rPr lang="ru-RU" sz="1800" b="1" dirty="0" smtClean="0">
                <a:solidFill>
                  <a:schemeClr val="tx1"/>
                </a:solidFill>
              </a:rPr>
              <a:t>Приказ </a:t>
            </a:r>
            <a:r>
              <a:rPr lang="ru-RU" sz="1800" b="1" dirty="0">
                <a:solidFill>
                  <a:schemeClr val="tx1"/>
                </a:solidFill>
              </a:rPr>
              <a:t>ФАС России от 15.03.2018 № 317/18  </a:t>
            </a:r>
          </a:p>
        </p:txBody>
      </p:sp>
      <p:sp>
        <p:nvSpPr>
          <p:cNvPr id="4" name="Номер слайда 3"/>
          <p:cNvSpPr>
            <a:spLocks noGrp="1"/>
          </p:cNvSpPr>
          <p:nvPr>
            <p:ph type="sldNum" sz="quarter" idx="10"/>
          </p:nvPr>
        </p:nvSpPr>
        <p:spPr/>
        <p:txBody>
          <a:bodyPr/>
          <a:lstStyle/>
          <a:p>
            <a:pPr>
              <a:defRPr/>
            </a:pPr>
            <a:fld id="{BC763ACF-489A-4BAD-B362-0ACED2251F57}" type="slidenum">
              <a:rPr lang="ru-RU" smtClean="0">
                <a:solidFill>
                  <a:srgbClr val="FFFFFF"/>
                </a:solidFill>
              </a:rPr>
              <a:pPr>
                <a:defRPr/>
              </a:pPr>
              <a:t>25</a:t>
            </a:fld>
            <a:endParaRPr lang="ru-RU" dirty="0">
              <a:solidFill>
                <a:srgbClr val="FFFFFF"/>
              </a:solidFill>
            </a:endParaRPr>
          </a:p>
        </p:txBody>
      </p:sp>
    </p:spTree>
    <p:extLst>
      <p:ext uri="{BB962C8B-B14F-4D97-AF65-F5344CB8AC3E}">
        <p14:creationId xmlns:p14="http://schemas.microsoft.com/office/powerpoint/2010/main" val="3704783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0"/>
          </p:nvPr>
        </p:nvSpPr>
        <p:spPr/>
        <p:txBody>
          <a:bodyPr/>
          <a:lstStyle/>
          <a:p>
            <a:pPr>
              <a:defRPr/>
            </a:pPr>
            <a:fld id="{07B96D7D-B978-4365-85C9-85207FD9B93F}" type="slidenum">
              <a:rPr lang="ru-RU" smtClean="0">
                <a:solidFill>
                  <a:srgbClr val="FFFFFF"/>
                </a:solidFill>
              </a:rPr>
              <a:pPr>
                <a:defRPr/>
              </a:pPr>
              <a:t>26</a:t>
            </a:fld>
            <a:endParaRPr lang="ru-RU">
              <a:solidFill>
                <a:srgbClr val="FFFFFF"/>
              </a:solidFill>
            </a:endParaRPr>
          </a:p>
        </p:txBody>
      </p:sp>
      <p:sp>
        <p:nvSpPr>
          <p:cNvPr id="9" name="Прямоугольник 8"/>
          <p:cNvSpPr/>
          <p:nvPr/>
        </p:nvSpPr>
        <p:spPr>
          <a:xfrm>
            <a:off x="482360" y="2134450"/>
            <a:ext cx="7976584" cy="923330"/>
          </a:xfrm>
          <a:prstGeom prst="rect">
            <a:avLst/>
          </a:prstGeom>
        </p:spPr>
        <p:txBody>
          <a:bodyPr wrap="square">
            <a:spAutoFit/>
          </a:bodyPr>
          <a:lstStyle/>
          <a:p>
            <a:pPr algn="just"/>
            <a:r>
              <a:rPr lang="ru-RU" b="1" dirty="0">
                <a:solidFill>
                  <a:srgbClr val="333399"/>
                </a:solidFill>
              </a:rPr>
              <a:t>Утверждены  методические указания по определению размера платы за технологическое присоединение к электрическим  сетям</a:t>
            </a:r>
          </a:p>
          <a:p>
            <a:pPr algn="just"/>
            <a:r>
              <a:rPr lang="ru-RU" b="1" dirty="0">
                <a:solidFill>
                  <a:srgbClr val="333399"/>
                </a:solidFill>
              </a:rPr>
              <a:t>(Приказ ФАС России № 1135/17).</a:t>
            </a:r>
          </a:p>
        </p:txBody>
      </p:sp>
      <p:sp>
        <p:nvSpPr>
          <p:cNvPr id="10" name="Прямоугольник 9"/>
          <p:cNvSpPr/>
          <p:nvPr/>
        </p:nvSpPr>
        <p:spPr>
          <a:xfrm>
            <a:off x="2418857" y="4613665"/>
            <a:ext cx="6040087" cy="1754326"/>
          </a:xfrm>
          <a:prstGeom prst="rect">
            <a:avLst/>
          </a:prstGeom>
        </p:spPr>
        <p:txBody>
          <a:bodyPr wrap="square">
            <a:spAutoFit/>
          </a:bodyPr>
          <a:lstStyle/>
          <a:p>
            <a:pPr algn="just"/>
            <a:r>
              <a:rPr lang="ru-RU" dirty="0"/>
              <a:t>направлены на повышение прозрачности уровня платы за технологическое присоединение, рассчитываемого территориальными сетевыми организациями, для всех заявителей - юридических лиц или индивидуальных предпринимателей, а также физических лиц</a:t>
            </a:r>
          </a:p>
        </p:txBody>
      </p:sp>
      <p:sp>
        <p:nvSpPr>
          <p:cNvPr id="11" name="Прямоугольник 10"/>
          <p:cNvSpPr/>
          <p:nvPr/>
        </p:nvSpPr>
        <p:spPr>
          <a:xfrm>
            <a:off x="264891" y="1033880"/>
            <a:ext cx="5837465" cy="923330"/>
          </a:xfrm>
          <a:prstGeom prst="rect">
            <a:avLst/>
          </a:prstGeom>
        </p:spPr>
        <p:txBody>
          <a:bodyPr wrap="square">
            <a:spAutoFit/>
          </a:bodyPr>
          <a:lstStyle/>
          <a:p>
            <a:r>
              <a:rPr lang="ru-RU" b="1" dirty="0">
                <a:solidFill>
                  <a:srgbClr val="C00000"/>
                </a:solidFill>
              </a:rPr>
              <a:t>Совершенствованию подхода в части государственного тарифного регулирования электросетевого комплекса</a:t>
            </a:r>
          </a:p>
        </p:txBody>
      </p:sp>
      <p:sp>
        <p:nvSpPr>
          <p:cNvPr id="12" name="Стрелка вправо 11"/>
          <p:cNvSpPr/>
          <p:nvPr/>
        </p:nvSpPr>
        <p:spPr>
          <a:xfrm>
            <a:off x="1132220" y="4936293"/>
            <a:ext cx="885570" cy="66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 name="Прямоугольник 1"/>
          <p:cNvSpPr/>
          <p:nvPr/>
        </p:nvSpPr>
        <p:spPr>
          <a:xfrm>
            <a:off x="1282205" y="3174003"/>
            <a:ext cx="7176739" cy="1323439"/>
          </a:xfrm>
          <a:prstGeom prst="rect">
            <a:avLst/>
          </a:prstGeom>
        </p:spPr>
        <p:txBody>
          <a:bodyPr wrap="square">
            <a:spAutoFit/>
          </a:bodyPr>
          <a:lstStyle/>
          <a:p>
            <a:pPr algn="just"/>
            <a:r>
              <a:rPr lang="ru-RU" sz="1600" b="1" i="1" dirty="0">
                <a:solidFill>
                  <a:srgbClr val="002060"/>
                </a:solidFill>
              </a:rPr>
              <a:t>Методические указания устанавливают порядок расчета платы за технологическое присоединение путем установления стандартизированных тарифных ставок за технологическое присоединение, единых для всех территориальных сетевых организаций на территории субъекта Российской Федерации.</a:t>
            </a:r>
          </a:p>
        </p:txBody>
      </p:sp>
    </p:spTree>
    <p:extLst>
      <p:ext uri="{BB962C8B-B14F-4D97-AF65-F5344CB8AC3E}">
        <p14:creationId xmlns:p14="http://schemas.microsoft.com/office/powerpoint/2010/main" val="883263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Номер слайда 3"/>
          <p:cNvSpPr>
            <a:spLocks noGrp="1"/>
          </p:cNvSpPr>
          <p:nvPr>
            <p:ph type="sldNum" sz="quarter" idx="4294967295"/>
          </p:nvPr>
        </p:nvSpPr>
        <p:spPr>
          <a:xfrm>
            <a:off x="6428483" y="5792391"/>
            <a:ext cx="16002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rgbClr val="333399"/>
                </a:solidFill>
                <a:latin typeface="Arial" charset="0"/>
                <a:ea typeface="ＭＳ Ｐゴシック" charset="-128"/>
              </a:defRPr>
            </a:lvl1pPr>
            <a:lvl2pPr marL="557213" indent="-214313">
              <a:spcBef>
                <a:spcPct val="20000"/>
              </a:spcBef>
              <a:buChar char="–"/>
              <a:defRPr sz="2100">
                <a:solidFill>
                  <a:srgbClr val="333399"/>
                </a:solidFill>
                <a:latin typeface="Arial" charset="0"/>
                <a:ea typeface="ＭＳ Ｐゴシック" charset="-128"/>
              </a:defRPr>
            </a:lvl2pPr>
            <a:lvl3pPr marL="857250" indent="-171450">
              <a:spcBef>
                <a:spcPct val="20000"/>
              </a:spcBef>
              <a:buChar char="•"/>
              <a:defRPr sz="1800">
                <a:solidFill>
                  <a:srgbClr val="333399"/>
                </a:solidFill>
                <a:latin typeface="Arial" charset="0"/>
                <a:ea typeface="ＭＳ Ｐゴシック" charset="-128"/>
              </a:defRPr>
            </a:lvl3pPr>
            <a:lvl4pPr marL="1200150" indent="-171450">
              <a:spcBef>
                <a:spcPct val="20000"/>
              </a:spcBef>
              <a:buChar char="–"/>
              <a:defRPr sz="1500">
                <a:solidFill>
                  <a:srgbClr val="333399"/>
                </a:solidFill>
                <a:latin typeface="Arial" charset="0"/>
                <a:ea typeface="ＭＳ Ｐゴシック" charset="-128"/>
              </a:defRPr>
            </a:lvl4pPr>
            <a:lvl5pPr marL="1543050" indent="-171450">
              <a:spcBef>
                <a:spcPct val="20000"/>
              </a:spcBef>
              <a:buChar char="»"/>
              <a:defRPr sz="1500">
                <a:solidFill>
                  <a:srgbClr val="333399"/>
                </a:solidFill>
                <a:latin typeface="Arial" charset="0"/>
                <a:ea typeface="ＭＳ Ｐゴシック" charset="-128"/>
              </a:defRPr>
            </a:lvl5pPr>
            <a:lvl6pPr marL="1885950" indent="-171450" eaLnBrk="0" fontAlgn="base" hangingPunct="0">
              <a:spcBef>
                <a:spcPct val="20000"/>
              </a:spcBef>
              <a:spcAft>
                <a:spcPct val="0"/>
              </a:spcAft>
              <a:buChar char="»"/>
              <a:defRPr sz="1500">
                <a:solidFill>
                  <a:srgbClr val="333399"/>
                </a:solidFill>
                <a:latin typeface="Arial" charset="0"/>
                <a:ea typeface="ＭＳ Ｐゴシック" charset="-128"/>
              </a:defRPr>
            </a:lvl6pPr>
            <a:lvl7pPr marL="2228850" indent="-171450" eaLnBrk="0" fontAlgn="base" hangingPunct="0">
              <a:spcBef>
                <a:spcPct val="20000"/>
              </a:spcBef>
              <a:spcAft>
                <a:spcPct val="0"/>
              </a:spcAft>
              <a:buChar char="»"/>
              <a:defRPr sz="1500">
                <a:solidFill>
                  <a:srgbClr val="333399"/>
                </a:solidFill>
                <a:latin typeface="Arial" charset="0"/>
                <a:ea typeface="ＭＳ Ｐゴシック" charset="-128"/>
              </a:defRPr>
            </a:lvl7pPr>
            <a:lvl8pPr marL="2571750" indent="-171450" eaLnBrk="0" fontAlgn="base" hangingPunct="0">
              <a:spcBef>
                <a:spcPct val="20000"/>
              </a:spcBef>
              <a:spcAft>
                <a:spcPct val="0"/>
              </a:spcAft>
              <a:buChar char="»"/>
              <a:defRPr sz="1500">
                <a:solidFill>
                  <a:srgbClr val="333399"/>
                </a:solidFill>
                <a:latin typeface="Arial" charset="0"/>
                <a:ea typeface="ＭＳ Ｐゴシック" charset="-128"/>
              </a:defRPr>
            </a:lvl8pPr>
            <a:lvl9pPr marL="2914650" indent="-171450" eaLnBrk="0" fontAlgn="base" hangingPunct="0">
              <a:spcBef>
                <a:spcPct val="20000"/>
              </a:spcBef>
              <a:spcAft>
                <a:spcPct val="0"/>
              </a:spcAft>
              <a:buChar char="»"/>
              <a:defRPr sz="1500">
                <a:solidFill>
                  <a:srgbClr val="333399"/>
                </a:solidFill>
                <a:latin typeface="Arial" charset="0"/>
                <a:ea typeface="ＭＳ Ｐゴシック" charset="-128"/>
              </a:defRPr>
            </a:lvl9pPr>
          </a:lstStyle>
          <a:p>
            <a:pPr>
              <a:spcBef>
                <a:spcPct val="0"/>
              </a:spcBef>
              <a:buFontTx/>
              <a:buNone/>
            </a:pPr>
            <a:fld id="{6BECEB4C-2169-874A-AAD7-3C5F88FC63EE}" type="slidenum">
              <a:rPr lang="ru-RU" altLang="ru-RU" sz="1200">
                <a:solidFill>
                  <a:schemeClr val="bg1"/>
                </a:solidFill>
              </a:rPr>
              <a:pPr>
                <a:spcBef>
                  <a:spcPct val="0"/>
                </a:spcBef>
                <a:buFontTx/>
                <a:buNone/>
              </a:pPr>
              <a:t>27</a:t>
            </a:fld>
            <a:endParaRPr lang="ru-RU" altLang="ru-RU" sz="1200">
              <a:solidFill>
                <a:schemeClr val="bg1"/>
              </a:solidFill>
            </a:endParaRPr>
          </a:p>
        </p:txBody>
      </p:sp>
      <p:sp>
        <p:nvSpPr>
          <p:cNvPr id="9" name="Объект 2"/>
          <p:cNvSpPr txBox="1">
            <a:spLocks/>
          </p:cNvSpPr>
          <p:nvPr/>
        </p:nvSpPr>
        <p:spPr bwMode="auto">
          <a:xfrm>
            <a:off x="1384992" y="1721896"/>
            <a:ext cx="6412154" cy="97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333399"/>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Char char="–"/>
              <a:defRPr sz="2800">
                <a:solidFill>
                  <a:srgbClr val="333399"/>
                </a:solidFill>
                <a:latin typeface="+mn-lt"/>
                <a:ea typeface="ＭＳ Ｐゴシック" pitchFamily="34" charset="-128"/>
                <a:cs typeface="MS PGothic" charset="0"/>
              </a:defRPr>
            </a:lvl2pPr>
            <a:lvl3pPr marL="1143000" indent="-228600" algn="l" rtl="0" eaLnBrk="0" fontAlgn="base" hangingPunct="0">
              <a:spcBef>
                <a:spcPct val="20000"/>
              </a:spcBef>
              <a:spcAft>
                <a:spcPct val="0"/>
              </a:spcAft>
              <a:buChar char="•"/>
              <a:defRPr sz="2400">
                <a:solidFill>
                  <a:srgbClr val="333399"/>
                </a:solidFill>
                <a:latin typeface="+mn-lt"/>
                <a:ea typeface="ＭＳ Ｐゴシック" pitchFamily="34" charset="-128"/>
                <a:cs typeface="MS PGothic" charset="0"/>
              </a:defRPr>
            </a:lvl3pPr>
            <a:lvl4pPr marL="1600200" indent="-228600" algn="l" rtl="0" eaLnBrk="0" fontAlgn="base" hangingPunct="0">
              <a:spcBef>
                <a:spcPct val="20000"/>
              </a:spcBef>
              <a:spcAft>
                <a:spcPct val="0"/>
              </a:spcAft>
              <a:buChar char="–"/>
              <a:defRPr sz="2000">
                <a:solidFill>
                  <a:srgbClr val="333399"/>
                </a:solidFill>
                <a:latin typeface="+mn-lt"/>
                <a:ea typeface="ＭＳ Ｐゴシック" pitchFamily="34" charset="-128"/>
                <a:cs typeface="MS PGothic" charset="0"/>
              </a:defRPr>
            </a:lvl4pPr>
            <a:lvl5pPr marL="2057400" indent="-228600" algn="l" rtl="0" eaLnBrk="0" fontAlgn="base" hangingPunct="0">
              <a:spcBef>
                <a:spcPct val="20000"/>
              </a:spcBef>
              <a:spcAft>
                <a:spcPct val="0"/>
              </a:spcAft>
              <a:buChar char="»"/>
              <a:defRPr sz="2000">
                <a:solidFill>
                  <a:srgbClr val="333399"/>
                </a:solidFill>
                <a:latin typeface="+mn-lt"/>
                <a:ea typeface="ＭＳ Ｐゴシック" pitchFamily="34" charset="-128"/>
                <a:cs typeface="MS PGothic" charset="0"/>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a:lstStyle>
          <a:p>
            <a:pPr marL="0" indent="0" algn="ctr">
              <a:buNone/>
            </a:pPr>
            <a:r>
              <a:rPr lang="ru-RU" sz="1500" b="1" dirty="0"/>
              <a:t>Постановление Правительства Российской Федерации                    от 12 ноября 2016 № 1157 </a:t>
            </a:r>
          </a:p>
          <a:p>
            <a:pPr marL="0" indent="0" algn="ctr">
              <a:buNone/>
            </a:pPr>
            <a:r>
              <a:rPr lang="en-US" sz="1500" b="1" dirty="0"/>
              <a:t> </a:t>
            </a:r>
            <a:endParaRPr lang="ru-RU" sz="1500" b="1" kern="0" dirty="0"/>
          </a:p>
        </p:txBody>
      </p:sp>
      <p:sp>
        <p:nvSpPr>
          <p:cNvPr id="2" name="Прямоугольник 1"/>
          <p:cNvSpPr/>
          <p:nvPr/>
        </p:nvSpPr>
        <p:spPr>
          <a:xfrm>
            <a:off x="391886" y="2440752"/>
            <a:ext cx="7979228" cy="2200089"/>
          </a:xfrm>
          <a:prstGeom prst="rect">
            <a:avLst/>
          </a:prstGeom>
        </p:spPr>
        <p:txBody>
          <a:bodyPr wrap="square">
            <a:spAutoFit/>
          </a:bodyPr>
          <a:lstStyle/>
          <a:p>
            <a:pPr marR="67151" indent="202883" algn="just">
              <a:lnSpc>
                <a:spcPct val="107000"/>
              </a:lnSpc>
            </a:pPr>
            <a:r>
              <a:rPr lang="ru-RU" sz="1600" dirty="0">
                <a:ea typeface="Times New Roman" panose="02020603050405020304" pitchFamily="18" charset="0"/>
                <a:cs typeface="Times New Roman" panose="02020603050405020304" pitchFamily="18" charset="0"/>
              </a:rPr>
              <a:t>Указанным постановлением предусмотрена возможность учета результатов деятельности за предыдущий период регулирования в течение нескольких (до 5) лет, в том числе выходящих за пределы одного долгосрочного периода регулирования, чтобы исключить скачкообразное («вверх-вниз») изменение тарифов для потребителей (новым абзацем дополнен пункт 7 Основ ценообразования в области регулируемых цен (тарифов) в электроэнергетике).</a:t>
            </a:r>
            <a:endParaRPr lang="ru-RU" sz="1600" dirty="0">
              <a:ea typeface="Calibri" panose="020F0502020204030204" pitchFamily="34" charset="0"/>
              <a:cs typeface="Times New Roman" panose="02020603050405020304" pitchFamily="18" charset="0"/>
            </a:endParaRPr>
          </a:p>
          <a:p>
            <a:pPr marR="67151" indent="202883" algn="just">
              <a:lnSpc>
                <a:spcPct val="107000"/>
              </a:lnSpc>
            </a:pPr>
            <a:r>
              <a:rPr lang="ru-RU" sz="1600" dirty="0">
                <a:ea typeface="Times New Roman" panose="02020603050405020304" pitchFamily="18" charset="0"/>
                <a:cs typeface="Times New Roman" panose="02020603050405020304" pitchFamily="18" charset="0"/>
              </a:rPr>
              <a:t>Конкретизирован порядок применения укрупненных нормативов цены типовых объектов капитального строительства в электроэнергетике.</a:t>
            </a:r>
            <a:endParaRPr lang="ru-RU" sz="1600" dirty="0">
              <a:ea typeface="Calibri" panose="020F0502020204030204" pitchFamily="34" charset="0"/>
              <a:cs typeface="Times New Roman" panose="02020603050405020304" pitchFamily="18" charset="0"/>
            </a:endParaRPr>
          </a:p>
        </p:txBody>
      </p:sp>
      <p:sp>
        <p:nvSpPr>
          <p:cNvPr id="3" name="Прямоугольник 2"/>
          <p:cNvSpPr/>
          <p:nvPr/>
        </p:nvSpPr>
        <p:spPr>
          <a:xfrm>
            <a:off x="1253218" y="1583395"/>
            <a:ext cx="5563961" cy="300082"/>
          </a:xfrm>
          <a:prstGeom prst="rect">
            <a:avLst/>
          </a:prstGeom>
        </p:spPr>
        <p:txBody>
          <a:bodyPr wrap="square">
            <a:spAutoFit/>
          </a:bodyPr>
          <a:lstStyle/>
          <a:p>
            <a:endParaRPr lang="ru-RU" sz="1350" dirty="0"/>
          </a:p>
        </p:txBody>
      </p:sp>
      <p:sp>
        <p:nvSpPr>
          <p:cNvPr id="4" name="Прямоугольник 3"/>
          <p:cNvSpPr/>
          <p:nvPr/>
        </p:nvSpPr>
        <p:spPr>
          <a:xfrm>
            <a:off x="446398" y="5084559"/>
            <a:ext cx="7924716" cy="1077218"/>
          </a:xfrm>
          <a:prstGeom prst="rect">
            <a:avLst/>
          </a:prstGeom>
        </p:spPr>
        <p:txBody>
          <a:bodyPr wrap="square">
            <a:spAutoFit/>
          </a:bodyPr>
          <a:lstStyle/>
          <a:p>
            <a:pPr algn="just"/>
            <a:r>
              <a:rPr lang="ru-RU" sz="1600" b="1" dirty="0"/>
              <a:t>Приказом ФАС России от 24.08.2017 № 1108/17 Внесены изменения в методические указания по расчету тарифов на услуги по передаче электрической энергии, устанавливаемых с применением метода долгосрочной индексации необходимой валовой выручки</a:t>
            </a:r>
            <a:endParaRPr lang="ru-RU" sz="1600" dirty="0"/>
          </a:p>
        </p:txBody>
      </p:sp>
      <p:sp>
        <p:nvSpPr>
          <p:cNvPr id="8" name="Прямоугольник 7"/>
          <p:cNvSpPr/>
          <p:nvPr/>
        </p:nvSpPr>
        <p:spPr>
          <a:xfrm>
            <a:off x="979714" y="1006314"/>
            <a:ext cx="6952357" cy="646331"/>
          </a:xfrm>
          <a:prstGeom prst="rect">
            <a:avLst/>
          </a:prstGeom>
        </p:spPr>
        <p:txBody>
          <a:bodyPr wrap="square">
            <a:spAutoFit/>
          </a:bodyPr>
          <a:lstStyle/>
          <a:p>
            <a:pPr algn="ctr"/>
            <a:r>
              <a:rPr lang="ru-RU" b="1" dirty="0"/>
              <a:t>Совершенствованию подхода в части государственного тарифного регулирования электросетевого комплекса</a:t>
            </a:r>
          </a:p>
        </p:txBody>
      </p:sp>
    </p:spTree>
    <p:extLst>
      <p:ext uri="{BB962C8B-B14F-4D97-AF65-F5344CB8AC3E}">
        <p14:creationId xmlns:p14="http://schemas.microsoft.com/office/powerpoint/2010/main" val="1351736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401" y="1112201"/>
            <a:ext cx="6093449" cy="642938"/>
          </a:xfrm>
        </p:spPr>
        <p:txBody>
          <a:bodyPr/>
          <a:lstStyle/>
          <a:p>
            <a:r>
              <a:rPr lang="ru-RU" sz="2100" b="1" dirty="0"/>
              <a:t>Долгосрочное регулирование</a:t>
            </a:r>
          </a:p>
        </p:txBody>
      </p:sp>
      <p:sp>
        <p:nvSpPr>
          <p:cNvPr id="7" name="Номер слайда 6"/>
          <p:cNvSpPr>
            <a:spLocks noGrp="1"/>
          </p:cNvSpPr>
          <p:nvPr>
            <p:ph type="sldNum" sz="quarter" idx="10"/>
          </p:nvPr>
        </p:nvSpPr>
        <p:spPr/>
        <p:txBody>
          <a:bodyPr/>
          <a:lstStyle/>
          <a:p>
            <a:pPr>
              <a:defRPr/>
            </a:pPr>
            <a:fld id="{341DEEAF-5AC4-F64A-9A02-1B1FD2B95697}" type="slidenum">
              <a:rPr lang="ru-RU" smtClean="0">
                <a:solidFill>
                  <a:srgbClr val="FFFFFF"/>
                </a:solidFill>
              </a:rPr>
              <a:pPr>
                <a:defRPr/>
              </a:pPr>
              <a:t>28</a:t>
            </a:fld>
            <a:endParaRPr lang="ru-RU" dirty="0">
              <a:solidFill>
                <a:srgbClr val="FFFFFF"/>
              </a:solidFill>
            </a:endParaRPr>
          </a:p>
        </p:txBody>
      </p:sp>
      <p:sp>
        <p:nvSpPr>
          <p:cNvPr id="3" name="Прямоугольник 2"/>
          <p:cNvSpPr/>
          <p:nvPr/>
        </p:nvSpPr>
        <p:spPr>
          <a:xfrm>
            <a:off x="975992" y="2328095"/>
            <a:ext cx="7380393" cy="2246769"/>
          </a:xfrm>
          <a:prstGeom prst="rect">
            <a:avLst/>
          </a:prstGeom>
        </p:spPr>
        <p:txBody>
          <a:bodyPr wrap="square">
            <a:spAutoFit/>
          </a:bodyPr>
          <a:lstStyle/>
          <a:p>
            <a:pPr algn="just">
              <a:lnSpc>
                <a:spcPct val="125000"/>
              </a:lnSpc>
            </a:pPr>
            <a:r>
              <a:rPr lang="ru-RU" sz="1600" b="1" dirty="0">
                <a:ea typeface="Calibri" panose="020F0502020204030204" pitchFamily="34" charset="0"/>
                <a:cs typeface="Times New Roman" panose="02020603050405020304" pitchFamily="18" charset="0"/>
              </a:rPr>
              <a:t>По регуляторному контракту (соглашению) его стороны будут брать на себя обязательства: компании – обязательства по развитию и осуществлению инвестиций, а регион – установление долгосрочного тарифа. </a:t>
            </a:r>
          </a:p>
          <a:p>
            <a:pPr algn="just">
              <a:lnSpc>
                <a:spcPct val="125000"/>
              </a:lnSpc>
            </a:pPr>
            <a:r>
              <a:rPr lang="ru-RU" sz="1600" b="1" dirty="0">
                <a:ea typeface="Calibri" panose="020F0502020204030204" pitchFamily="34" charset="0"/>
                <a:cs typeface="Times New Roman" panose="02020603050405020304" pitchFamily="18" charset="0"/>
              </a:rPr>
              <a:t>Правительством Российской Федерации были даны поручения по подготовке соответствующего законопроекта, который разрабатывался Минэнерго России.</a:t>
            </a:r>
          </a:p>
        </p:txBody>
      </p:sp>
      <p:sp>
        <p:nvSpPr>
          <p:cNvPr id="4" name="TextBox 3"/>
          <p:cNvSpPr txBox="1"/>
          <p:nvPr/>
        </p:nvSpPr>
        <p:spPr>
          <a:xfrm>
            <a:off x="636816" y="1973386"/>
            <a:ext cx="2950009" cy="323165"/>
          </a:xfrm>
          <a:prstGeom prst="rect">
            <a:avLst/>
          </a:prstGeom>
          <a:noFill/>
        </p:spPr>
        <p:txBody>
          <a:bodyPr wrap="square" rtlCol="0">
            <a:spAutoFit/>
          </a:bodyPr>
          <a:lstStyle/>
          <a:p>
            <a:pPr marL="214313" indent="-214313">
              <a:buFont typeface="Wingdings" panose="05000000000000000000" pitchFamily="2" charset="2"/>
              <a:buChar char="ü"/>
            </a:pPr>
            <a:r>
              <a:rPr lang="ru-RU" sz="1500" b="1" dirty="0">
                <a:solidFill>
                  <a:srgbClr val="C00000"/>
                </a:solidFill>
              </a:rPr>
              <a:t>Регуляторный контракт</a:t>
            </a:r>
          </a:p>
        </p:txBody>
      </p:sp>
      <p:sp>
        <p:nvSpPr>
          <p:cNvPr id="5" name="Прямоугольник 4"/>
          <p:cNvSpPr/>
          <p:nvPr/>
        </p:nvSpPr>
        <p:spPr>
          <a:xfrm>
            <a:off x="1447068" y="4574864"/>
            <a:ext cx="6909317" cy="1796454"/>
          </a:xfrm>
          <a:prstGeom prst="rect">
            <a:avLst/>
          </a:prstGeom>
        </p:spPr>
        <p:txBody>
          <a:bodyPr wrap="square">
            <a:spAutoFit/>
          </a:bodyPr>
          <a:lstStyle/>
          <a:p>
            <a:pPr algn="just">
              <a:lnSpc>
                <a:spcPct val="125000"/>
              </a:lnSpc>
            </a:pPr>
            <a:r>
              <a:rPr lang="ru-RU" i="1" dirty="0">
                <a:latin typeface="Times New Roman" panose="02020603050405020304" pitchFamily="18" charset="0"/>
                <a:ea typeface="Calibri" panose="020F0502020204030204" pitchFamily="34" charset="0"/>
                <a:cs typeface="Times New Roman" panose="02020603050405020304" pitchFamily="18" charset="0"/>
              </a:rPr>
              <a:t>В перспективе приоритетным методом регулирования инфраструктурных компаний должно быть долгосрочное регулирование на основе регуляторного соглашения. Если же регуляторное соглашение не заключено, то тарифы регулируемой организации должны определяться через эталоны затрат.</a:t>
            </a:r>
            <a:endParaRPr lang="ru-RU"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0141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9541" y="2225221"/>
            <a:ext cx="8490857" cy="4525963"/>
          </a:xfrm>
        </p:spPr>
        <p:txBody>
          <a:bodyPr/>
          <a:lstStyle/>
          <a:p>
            <a:pPr marL="0" indent="0" algn="just">
              <a:buNone/>
            </a:pPr>
            <a:r>
              <a:rPr lang="ru-RU" sz="2000" b="1" dirty="0" smtClean="0"/>
              <a:t>	</a:t>
            </a:r>
          </a:p>
          <a:p>
            <a:pPr marL="0" indent="0" algn="just">
              <a:buNone/>
            </a:pPr>
            <a:r>
              <a:rPr lang="ru-RU" sz="1800" dirty="0" smtClean="0"/>
              <a:t>Закон предусматривает виды </a:t>
            </a:r>
            <a:r>
              <a:rPr lang="ru-RU" sz="1800" dirty="0"/>
              <a:t>деятельности, которые будут подвергнуты </a:t>
            </a:r>
            <a:r>
              <a:rPr lang="ru-RU" sz="1800" dirty="0" smtClean="0"/>
              <a:t>лицензированию</a:t>
            </a:r>
            <a:endParaRPr lang="ru-RU" sz="1800" dirty="0"/>
          </a:p>
          <a:p>
            <a:pPr marL="0" indent="0" algn="just">
              <a:buNone/>
            </a:pPr>
            <a:endParaRPr lang="ru-RU" sz="1800" dirty="0" smtClean="0"/>
          </a:p>
          <a:p>
            <a:pPr algn="just">
              <a:buFont typeface="Wingdings" panose="05000000000000000000" pitchFamily="2" charset="2"/>
              <a:buChar char="Ø"/>
            </a:pPr>
            <a:r>
              <a:rPr lang="ru-RU" sz="1800" dirty="0" smtClean="0"/>
              <a:t>лицензия </a:t>
            </a:r>
            <a:r>
              <a:rPr lang="ru-RU" sz="1800" dirty="0"/>
              <a:t>на осуществление </a:t>
            </a:r>
            <a:r>
              <a:rPr lang="ru-RU" sz="1800" dirty="0" err="1"/>
              <a:t>энергосбытовой</a:t>
            </a:r>
            <a:r>
              <a:rPr lang="ru-RU" sz="1800" dirty="0"/>
              <a:t> деятельности гарантирующим поставщиком, </a:t>
            </a:r>
            <a:r>
              <a:rPr lang="ru-RU" sz="1800" dirty="0" err="1"/>
              <a:t>энергосбытовой</a:t>
            </a:r>
            <a:r>
              <a:rPr lang="ru-RU" sz="1800" dirty="0"/>
              <a:t> организацией на территориях, которые объединены в ценовые зоны оптового рынка; </a:t>
            </a:r>
            <a:endParaRPr lang="ru-RU" sz="1800" dirty="0" smtClean="0"/>
          </a:p>
          <a:p>
            <a:pPr algn="just">
              <a:buFont typeface="Wingdings" panose="05000000000000000000" pitchFamily="2" charset="2"/>
              <a:buChar char="Ø"/>
            </a:pPr>
            <a:r>
              <a:rPr lang="ru-RU" sz="1800" dirty="0" smtClean="0"/>
              <a:t>на </a:t>
            </a:r>
            <a:r>
              <a:rPr lang="ru-RU" sz="1800" dirty="0"/>
              <a:t>территориях неценовых зон оптового рынка; </a:t>
            </a:r>
            <a:endParaRPr lang="ru-RU" sz="1800" dirty="0" smtClean="0"/>
          </a:p>
          <a:p>
            <a:pPr algn="just">
              <a:buFont typeface="Wingdings" panose="05000000000000000000" pitchFamily="2" charset="2"/>
              <a:buChar char="Ø"/>
            </a:pPr>
            <a:r>
              <a:rPr lang="ru-RU" sz="1800" dirty="0" smtClean="0"/>
              <a:t>лицензия </a:t>
            </a:r>
            <a:r>
              <a:rPr lang="ru-RU" sz="1800" dirty="0"/>
              <a:t>на осуществление </a:t>
            </a:r>
            <a:r>
              <a:rPr lang="ru-RU" sz="1800" dirty="0" err="1"/>
              <a:t>энергосбытовой</a:t>
            </a:r>
            <a:r>
              <a:rPr lang="ru-RU" sz="1800" dirty="0"/>
              <a:t> деятельности территориальными сетевыми организациями в целях исполнения функций гарантирующего поставщика. </a:t>
            </a:r>
            <a:endParaRPr lang="ru-RU" sz="1800" dirty="0" smtClean="0"/>
          </a:p>
          <a:p>
            <a:pPr algn="just">
              <a:buFont typeface="Wingdings" panose="05000000000000000000" pitchFamily="2" charset="2"/>
              <a:buChar char="Ø"/>
            </a:pPr>
            <a:r>
              <a:rPr lang="ru-RU" sz="1800" dirty="0" smtClean="0"/>
              <a:t>особенности </a:t>
            </a:r>
            <a:r>
              <a:rPr lang="ru-RU" sz="1800" dirty="0"/>
              <a:t>наступления административной ответственности за нарушение условий осуществления </a:t>
            </a:r>
            <a:r>
              <a:rPr lang="ru-RU" sz="1800" dirty="0" err="1"/>
              <a:t>энергосбытовой</a:t>
            </a:r>
            <a:r>
              <a:rPr lang="ru-RU" sz="1800" dirty="0"/>
              <a:t> деятельности.</a:t>
            </a:r>
          </a:p>
        </p:txBody>
      </p:sp>
      <p:sp>
        <p:nvSpPr>
          <p:cNvPr id="4" name="Номер слайда 3"/>
          <p:cNvSpPr>
            <a:spLocks noGrp="1"/>
          </p:cNvSpPr>
          <p:nvPr>
            <p:ph type="sldNum" sz="quarter" idx="10"/>
          </p:nvPr>
        </p:nvSpPr>
        <p:spPr/>
        <p:txBody>
          <a:bodyPr/>
          <a:lstStyle/>
          <a:p>
            <a:pPr>
              <a:defRPr/>
            </a:pPr>
            <a:fld id="{BC763ACF-489A-4BAD-B362-0ACED2251F57}" type="slidenum">
              <a:rPr lang="ru-RU" smtClean="0">
                <a:solidFill>
                  <a:srgbClr val="FFFFFF"/>
                </a:solidFill>
              </a:rPr>
              <a:pPr>
                <a:defRPr/>
              </a:pPr>
              <a:t>29</a:t>
            </a:fld>
            <a:endParaRPr lang="ru-RU" dirty="0">
              <a:solidFill>
                <a:srgbClr val="FFFFFF"/>
              </a:solidFill>
            </a:endParaRPr>
          </a:p>
        </p:txBody>
      </p:sp>
      <p:sp>
        <p:nvSpPr>
          <p:cNvPr id="6" name="Прямоугольник 5"/>
          <p:cNvSpPr/>
          <p:nvPr/>
        </p:nvSpPr>
        <p:spPr>
          <a:xfrm>
            <a:off x="319541" y="943253"/>
            <a:ext cx="7605259" cy="954107"/>
          </a:xfrm>
          <a:prstGeom prst="rect">
            <a:avLst/>
          </a:prstGeom>
        </p:spPr>
        <p:txBody>
          <a:bodyPr wrap="square">
            <a:spAutoFit/>
          </a:bodyPr>
          <a:lstStyle/>
          <a:p>
            <a:r>
              <a:rPr lang="ru-RU" sz="2800" b="1" dirty="0"/>
              <a:t>Л</a:t>
            </a:r>
            <a:r>
              <a:rPr lang="ru-RU" sz="2800" b="1" dirty="0" smtClean="0"/>
              <a:t>ицензирование </a:t>
            </a:r>
            <a:r>
              <a:rPr lang="ru-RU" sz="2800" b="1" dirty="0" err="1"/>
              <a:t>энергосбытовой</a:t>
            </a:r>
            <a:r>
              <a:rPr lang="ru-RU" sz="2800" b="1" dirty="0"/>
              <a:t> деятельности</a:t>
            </a:r>
          </a:p>
        </p:txBody>
      </p:sp>
      <p:sp>
        <p:nvSpPr>
          <p:cNvPr id="7" name="Прямоугольник 6"/>
          <p:cNvSpPr/>
          <p:nvPr/>
        </p:nvSpPr>
        <p:spPr>
          <a:xfrm>
            <a:off x="1110344" y="1897360"/>
            <a:ext cx="7206342" cy="461665"/>
          </a:xfrm>
          <a:prstGeom prst="rect">
            <a:avLst/>
          </a:prstGeom>
        </p:spPr>
        <p:txBody>
          <a:bodyPr wrap="square">
            <a:spAutoFit/>
          </a:bodyPr>
          <a:lstStyle/>
          <a:p>
            <a:r>
              <a:rPr lang="ru-RU" sz="2400" b="1" dirty="0">
                <a:solidFill>
                  <a:srgbClr val="C00000"/>
                </a:solidFill>
              </a:rPr>
              <a:t>Федеральный закон от 29.12.2017 № 451−ФЗ </a:t>
            </a:r>
            <a:endParaRPr lang="ru-RU" sz="2400" dirty="0">
              <a:solidFill>
                <a:srgbClr val="C00000"/>
              </a:solidFill>
            </a:endParaRPr>
          </a:p>
        </p:txBody>
      </p:sp>
    </p:spTree>
    <p:extLst>
      <p:ext uri="{BB962C8B-B14F-4D97-AF65-F5344CB8AC3E}">
        <p14:creationId xmlns:p14="http://schemas.microsoft.com/office/powerpoint/2010/main" val="130877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151" y="1777074"/>
            <a:ext cx="3793499" cy="857250"/>
          </a:xfrm>
        </p:spPr>
        <p:txBody>
          <a:bodyPr/>
          <a:lstStyle/>
          <a:p>
            <a:pPr algn="l"/>
            <a:r>
              <a:rPr lang="ru-RU" sz="2400" b="1" dirty="0">
                <a:solidFill>
                  <a:srgbClr val="C00000"/>
                </a:solidFill>
              </a:rPr>
              <a:t>Ключевые показатели развития конкуренции </a:t>
            </a:r>
            <a:br>
              <a:rPr lang="ru-RU" sz="2400" b="1" dirty="0">
                <a:solidFill>
                  <a:srgbClr val="C00000"/>
                </a:solidFill>
              </a:rPr>
            </a:br>
            <a:r>
              <a:rPr lang="ru-RU" sz="2400" b="1" dirty="0">
                <a:solidFill>
                  <a:srgbClr val="C00000"/>
                </a:solidFill>
              </a:rPr>
              <a:t>в субъектах РФ</a:t>
            </a:r>
          </a:p>
        </p:txBody>
      </p:sp>
      <p:sp>
        <p:nvSpPr>
          <p:cNvPr id="4" name="Номер слайда 3"/>
          <p:cNvSpPr>
            <a:spLocks noGrp="1"/>
          </p:cNvSpPr>
          <p:nvPr>
            <p:ph type="sldNum" sz="quarter" idx="10"/>
          </p:nvPr>
        </p:nvSpPr>
        <p:spPr/>
        <p:txBody>
          <a:bodyPr/>
          <a:lstStyle/>
          <a:p>
            <a:fld id="{0A770948-9A32-4A99-B2CE-FF9A53B9CD10}" type="slidenum">
              <a:rPr lang="ru-RU" smtClean="0">
                <a:solidFill>
                  <a:srgbClr val="FFFFFF"/>
                </a:solidFill>
              </a:rPr>
              <a:pPr/>
              <a:t>3</a:t>
            </a:fld>
            <a:endParaRPr lang="ru-RU" dirty="0">
              <a:solidFill>
                <a:srgbClr val="FFFFFF"/>
              </a:solidFill>
            </a:endParaRPr>
          </a:p>
        </p:txBody>
      </p:sp>
      <p:pic>
        <p:nvPicPr>
          <p:cNvPr id="9" name="Рисунок 8"/>
          <p:cNvPicPr>
            <a:picLocks noChangeAspect="1"/>
          </p:cNvPicPr>
          <p:nvPr/>
        </p:nvPicPr>
        <p:blipFill>
          <a:blip r:embed="rId2"/>
          <a:stretch>
            <a:fillRect/>
          </a:stretch>
        </p:blipFill>
        <p:spPr>
          <a:xfrm>
            <a:off x="276318" y="3194855"/>
            <a:ext cx="4986754" cy="2618115"/>
          </a:xfrm>
          <a:prstGeom prst="rect">
            <a:avLst/>
          </a:prstGeom>
        </p:spPr>
      </p:pic>
      <p:pic>
        <p:nvPicPr>
          <p:cNvPr id="8" name="Рисунок 7"/>
          <p:cNvPicPr>
            <a:picLocks noChangeAspect="1"/>
          </p:cNvPicPr>
          <p:nvPr/>
        </p:nvPicPr>
        <p:blipFill>
          <a:blip r:embed="rId3"/>
          <a:stretch>
            <a:fillRect/>
          </a:stretch>
        </p:blipFill>
        <p:spPr>
          <a:xfrm>
            <a:off x="5263072" y="996590"/>
            <a:ext cx="3347528" cy="2701045"/>
          </a:xfrm>
          <a:prstGeom prst="rect">
            <a:avLst/>
          </a:prstGeom>
        </p:spPr>
      </p:pic>
      <p:cxnSp>
        <p:nvCxnSpPr>
          <p:cNvPr id="11" name="Прямая соединительная линия 10"/>
          <p:cNvCxnSpPr/>
          <p:nvPr/>
        </p:nvCxnSpPr>
        <p:spPr>
          <a:xfrm flipV="1">
            <a:off x="5287025" y="3820915"/>
            <a:ext cx="0" cy="1917575"/>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Прямая соединительная линия 14"/>
          <p:cNvCxnSpPr/>
          <p:nvPr/>
        </p:nvCxnSpPr>
        <p:spPr>
          <a:xfrm flipV="1">
            <a:off x="5263073" y="1543181"/>
            <a:ext cx="0" cy="2604359"/>
          </a:xfrm>
          <a:prstGeom prst="line">
            <a:avLst/>
          </a:prstGeom>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5310979" y="3639416"/>
            <a:ext cx="2592050" cy="2062103"/>
          </a:xfrm>
          <a:prstGeom prst="rect">
            <a:avLst/>
          </a:prstGeom>
          <a:noFill/>
        </p:spPr>
        <p:txBody>
          <a:bodyPr wrap="square" rtlCol="0">
            <a:spAutoFit/>
          </a:bodyPr>
          <a:lstStyle/>
          <a:p>
            <a:r>
              <a:rPr lang="ru-RU" sz="1600" dirty="0">
                <a:solidFill>
                  <a:schemeClr val="accent4">
                    <a:lumMod val="75000"/>
                    <a:lumOff val="25000"/>
                  </a:schemeClr>
                </a:solidFill>
              </a:rPr>
              <a:t>Производство электрической энергии на розничном рынке, включая производство электрической энергии в </a:t>
            </a:r>
            <a:endParaRPr lang="en-US" sz="1600" dirty="0">
              <a:solidFill>
                <a:schemeClr val="accent4">
                  <a:lumMod val="75000"/>
                  <a:lumOff val="25000"/>
                </a:schemeClr>
              </a:solidFill>
            </a:endParaRPr>
          </a:p>
          <a:p>
            <a:r>
              <a:rPr lang="ru-RU" sz="1600" dirty="0">
                <a:solidFill>
                  <a:schemeClr val="accent4">
                    <a:lumMod val="75000"/>
                    <a:lumOff val="25000"/>
                  </a:schemeClr>
                </a:solidFill>
              </a:rPr>
              <a:t>режиме </a:t>
            </a:r>
            <a:r>
              <a:rPr lang="ru-RU" sz="1600" dirty="0" err="1">
                <a:solidFill>
                  <a:schemeClr val="accent4">
                    <a:lumMod val="75000"/>
                    <a:lumOff val="25000"/>
                  </a:schemeClr>
                </a:solidFill>
              </a:rPr>
              <a:t>когенерации</a:t>
            </a:r>
            <a:endParaRPr lang="ru-RU" sz="1600" dirty="0">
              <a:solidFill>
                <a:schemeClr val="accent4">
                  <a:lumMod val="75000"/>
                  <a:lumOff val="25000"/>
                </a:schemeClr>
              </a:solidFill>
            </a:endParaRPr>
          </a:p>
          <a:p>
            <a:r>
              <a:rPr lang="ru-RU" sz="1600" dirty="0">
                <a:solidFill>
                  <a:schemeClr val="accent4">
                    <a:lumMod val="75000"/>
                    <a:lumOff val="25000"/>
                  </a:schemeClr>
                </a:solidFill>
              </a:rPr>
              <a:t> </a:t>
            </a:r>
          </a:p>
          <a:p>
            <a:endParaRPr lang="ru-RU" sz="1600" dirty="0">
              <a:solidFill>
                <a:schemeClr val="accent4">
                  <a:lumMod val="75000"/>
                  <a:lumOff val="25000"/>
                </a:schemeClr>
              </a:solidFill>
            </a:endParaRPr>
          </a:p>
        </p:txBody>
      </p:sp>
      <p:sp>
        <p:nvSpPr>
          <p:cNvPr id="5" name="TextBox 4"/>
          <p:cNvSpPr txBox="1"/>
          <p:nvPr/>
        </p:nvSpPr>
        <p:spPr>
          <a:xfrm>
            <a:off x="7903029" y="3864487"/>
            <a:ext cx="805542" cy="400110"/>
          </a:xfrm>
          <a:prstGeom prst="rect">
            <a:avLst/>
          </a:prstGeom>
          <a:noFill/>
        </p:spPr>
        <p:txBody>
          <a:bodyPr wrap="square" rtlCol="0">
            <a:spAutoFit/>
          </a:bodyPr>
          <a:lstStyle/>
          <a:p>
            <a:r>
              <a:rPr lang="en-US" sz="2000" b="1" dirty="0">
                <a:solidFill>
                  <a:schemeClr val="accent1">
                    <a:lumMod val="50000"/>
                  </a:schemeClr>
                </a:solidFill>
              </a:rPr>
              <a:t>30%</a:t>
            </a:r>
            <a:endParaRPr lang="ru-RU" sz="2000" b="1" dirty="0">
              <a:solidFill>
                <a:schemeClr val="accent1">
                  <a:lumMod val="50000"/>
                </a:schemeClr>
              </a:solidFill>
            </a:endParaRPr>
          </a:p>
        </p:txBody>
      </p:sp>
    </p:spTree>
    <p:extLst>
      <p:ext uri="{BB962C8B-B14F-4D97-AF65-F5344CB8AC3E}">
        <p14:creationId xmlns:p14="http://schemas.microsoft.com/office/powerpoint/2010/main" val="416283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1066800" y="755650"/>
            <a:ext cx="7345363"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endParaRPr lang="ru-RU" altLang="ru-RU" sz="3692" b="1" smtClean="0"/>
          </a:p>
          <a:p>
            <a:pPr algn="ctr" eaLnBrk="1" hangingPunct="1">
              <a:spcBef>
                <a:spcPct val="0"/>
              </a:spcBef>
              <a:buFontTx/>
              <a:buNone/>
              <a:defRPr/>
            </a:pPr>
            <a:r>
              <a:rPr lang="ru-RU" altLang="ru-RU" sz="3692" b="1" smtClean="0"/>
              <a:t>СПАСИБО ЗА ВНИМАНИЕ!</a:t>
            </a:r>
            <a:r>
              <a:rPr lang="en-US" altLang="ru-RU" sz="1846" b="1" smtClean="0"/>
              <a:t/>
            </a:r>
            <a:br>
              <a:rPr lang="en-US" altLang="ru-RU" sz="1846" b="1" smtClean="0"/>
            </a:br>
            <a:endParaRPr lang="ru-RU" altLang="ru-RU" sz="1846" b="1" smtClean="0"/>
          </a:p>
          <a:p>
            <a:pPr algn="ctr" eaLnBrk="1" hangingPunct="1">
              <a:spcBef>
                <a:spcPct val="0"/>
              </a:spcBef>
              <a:buFontTx/>
              <a:buNone/>
              <a:defRPr/>
            </a:pPr>
            <a:endParaRPr lang="ru-RU" altLang="ru-RU" sz="1846" b="1" smtClean="0"/>
          </a:p>
        </p:txBody>
      </p:sp>
      <p:grpSp>
        <p:nvGrpSpPr>
          <p:cNvPr id="2" name="Group 11"/>
          <p:cNvGrpSpPr>
            <a:grpSpLocks/>
          </p:cNvGrpSpPr>
          <p:nvPr/>
        </p:nvGrpSpPr>
        <p:grpSpPr bwMode="auto">
          <a:xfrm>
            <a:off x="2644775" y="2632075"/>
            <a:ext cx="4343400" cy="2179638"/>
            <a:chOff x="1676400" y="2743200"/>
            <a:chExt cx="4343400" cy="2362200"/>
          </a:xfrm>
        </p:grpSpPr>
        <p:pic>
          <p:nvPicPr>
            <p:cNvPr id="48132" name="Picture 5" descr="FAS-logo-color.jpg"/>
            <p:cNvPicPr>
              <a:picLocks noChangeAspect="1"/>
            </p:cNvPicPr>
            <p:nvPr/>
          </p:nvPicPr>
          <p:blipFill>
            <a:blip r:embed="rId3"/>
            <a:srcRect/>
            <a:stretch>
              <a:fillRect/>
            </a:stretch>
          </p:blipFill>
          <p:spPr bwMode="auto">
            <a:xfrm>
              <a:off x="1828801" y="2743200"/>
              <a:ext cx="533399" cy="582691"/>
            </a:xfrm>
            <a:prstGeom prst="rect">
              <a:avLst/>
            </a:prstGeom>
            <a:noFill/>
            <a:ln w="9525">
              <a:noFill/>
              <a:miter lim="800000"/>
              <a:headEnd/>
              <a:tailEnd/>
            </a:ln>
          </p:spPr>
        </p:pic>
        <p:pic>
          <p:nvPicPr>
            <p:cNvPr id="48133" name="Picture 6" descr="14098_427100966728_20531316728_5146316_6182604_n.jpg"/>
            <p:cNvPicPr>
              <a:picLocks noChangeAspect="1"/>
            </p:cNvPicPr>
            <p:nvPr/>
          </p:nvPicPr>
          <p:blipFill>
            <a:blip r:embed="rId4"/>
            <a:srcRect/>
            <a:stretch>
              <a:fillRect/>
            </a:stretch>
          </p:blipFill>
          <p:spPr bwMode="auto">
            <a:xfrm>
              <a:off x="1828800" y="3581400"/>
              <a:ext cx="533400" cy="533400"/>
            </a:xfrm>
            <a:prstGeom prst="rect">
              <a:avLst/>
            </a:prstGeom>
            <a:noFill/>
            <a:ln w="9525">
              <a:noFill/>
              <a:miter lim="800000"/>
              <a:headEnd/>
              <a:tailEnd/>
            </a:ln>
          </p:spPr>
        </p:pic>
        <p:pic>
          <p:nvPicPr>
            <p:cNvPr id="48134" name="Picture 7" descr="twitter_newbird_blue.png"/>
            <p:cNvPicPr>
              <a:picLocks noChangeAspect="1"/>
            </p:cNvPicPr>
            <p:nvPr/>
          </p:nvPicPr>
          <p:blipFill>
            <a:blip r:embed="rId5"/>
            <a:srcRect/>
            <a:stretch>
              <a:fillRect/>
            </a:stretch>
          </p:blipFill>
          <p:spPr bwMode="auto">
            <a:xfrm>
              <a:off x="1676400" y="4267200"/>
              <a:ext cx="838200" cy="838200"/>
            </a:xfrm>
            <a:prstGeom prst="rect">
              <a:avLst/>
            </a:prstGeom>
            <a:noFill/>
            <a:ln w="9525">
              <a:noFill/>
              <a:miter lim="800000"/>
              <a:headEnd/>
              <a:tailEnd/>
            </a:ln>
          </p:spPr>
        </p:pic>
        <p:sp>
          <p:nvSpPr>
            <p:cNvPr id="40967" name="TextBox 8"/>
            <p:cNvSpPr txBox="1">
              <a:spLocks noChangeArrowheads="1"/>
            </p:cNvSpPr>
            <p:nvPr/>
          </p:nvSpPr>
          <p:spPr bwMode="auto">
            <a:xfrm>
              <a:off x="2536825" y="2818900"/>
              <a:ext cx="3330575" cy="56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ru-RU" sz="2769" smtClean="0"/>
                <a:t>www.fas.gov.ru</a:t>
              </a:r>
            </a:p>
          </p:txBody>
        </p:sp>
        <p:sp>
          <p:nvSpPr>
            <p:cNvPr id="40968" name="TextBox 9"/>
            <p:cNvSpPr txBox="1">
              <a:spLocks noChangeArrowheads="1"/>
            </p:cNvSpPr>
            <p:nvPr/>
          </p:nvSpPr>
          <p:spPr bwMode="auto">
            <a:xfrm>
              <a:off x="2536825" y="3591390"/>
              <a:ext cx="3330575" cy="56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ru-RU" sz="2769" smtClean="0"/>
                <a:t>FAS-book</a:t>
              </a:r>
            </a:p>
          </p:txBody>
        </p:sp>
        <p:sp>
          <p:nvSpPr>
            <p:cNvPr id="40969" name="TextBox 10"/>
            <p:cNvSpPr txBox="1">
              <a:spLocks noChangeArrowheads="1"/>
            </p:cNvSpPr>
            <p:nvPr/>
          </p:nvSpPr>
          <p:spPr bwMode="auto">
            <a:xfrm>
              <a:off x="2536825" y="4343233"/>
              <a:ext cx="3482975" cy="56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ru-RU" sz="2769" smtClean="0"/>
                <a:t>rus_fas</a:t>
              </a:r>
            </a:p>
          </p:txBody>
        </p:sp>
      </p:grpSp>
    </p:spTree>
    <p:extLst>
      <p:ext uri="{BB962C8B-B14F-4D97-AF65-F5344CB8AC3E}">
        <p14:creationId xmlns:p14="http://schemas.microsoft.com/office/powerpoint/2010/main" val="2629798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275" y="884238"/>
            <a:ext cx="8229600" cy="1143000"/>
          </a:xfrm>
        </p:spPr>
        <p:txBody>
          <a:bodyPr/>
          <a:lstStyle/>
          <a:p>
            <a:pPr algn="l"/>
            <a:r>
              <a:rPr lang="ru-RU" sz="3200" dirty="0" smtClean="0"/>
              <a:t>Системные шаги к сокращению Государственного участия в экономике</a:t>
            </a:r>
            <a:endParaRPr lang="ru-RU" sz="3200" dirty="0"/>
          </a:p>
        </p:txBody>
      </p:sp>
      <p:sp>
        <p:nvSpPr>
          <p:cNvPr id="4" name="Номер слайда 3"/>
          <p:cNvSpPr>
            <a:spLocks noGrp="1"/>
          </p:cNvSpPr>
          <p:nvPr>
            <p:ph type="sldNum" sz="quarter" idx="10"/>
          </p:nvPr>
        </p:nvSpPr>
        <p:spPr/>
        <p:txBody>
          <a:bodyPr/>
          <a:lstStyle/>
          <a:p>
            <a:fld id="{0A770948-9A32-4A99-B2CE-FF9A53B9CD10}" type="slidenum">
              <a:rPr lang="ru-RU" smtClean="0">
                <a:solidFill>
                  <a:srgbClr val="FFFFFF"/>
                </a:solidFill>
              </a:rPr>
              <a:pPr/>
              <a:t>4</a:t>
            </a:fld>
            <a:endParaRPr lang="ru-RU" dirty="0">
              <a:solidFill>
                <a:srgbClr val="FFFFFF"/>
              </a:solidFill>
            </a:endParaRPr>
          </a:p>
        </p:txBody>
      </p:sp>
      <p:pic>
        <p:nvPicPr>
          <p:cNvPr id="5" name="Рисунок 4"/>
          <p:cNvPicPr>
            <a:picLocks noChangeAspect="1"/>
          </p:cNvPicPr>
          <p:nvPr/>
        </p:nvPicPr>
        <p:blipFill>
          <a:blip r:embed="rId2"/>
          <a:stretch>
            <a:fillRect/>
          </a:stretch>
        </p:blipFill>
        <p:spPr>
          <a:xfrm>
            <a:off x="295275" y="2217738"/>
            <a:ext cx="8553450" cy="4362450"/>
          </a:xfrm>
          <a:prstGeom prst="rect">
            <a:avLst/>
          </a:prstGeom>
        </p:spPr>
      </p:pic>
    </p:spTree>
    <p:extLst>
      <p:ext uri="{BB962C8B-B14F-4D97-AF65-F5344CB8AC3E}">
        <p14:creationId xmlns:p14="http://schemas.microsoft.com/office/powerpoint/2010/main" val="302991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2340" y="977863"/>
            <a:ext cx="7721660" cy="406437"/>
          </a:xfrm>
        </p:spPr>
        <p:txBody>
          <a:bodyPr/>
          <a:lstStyle/>
          <a:p>
            <a:pPr marL="0" indent="531813" algn="just">
              <a:buNone/>
              <a:defRPr/>
            </a:pPr>
            <a:r>
              <a:rPr lang="ru-RU" sz="1800" b="1" dirty="0" smtClean="0">
                <a:solidFill>
                  <a:srgbClr val="C00000"/>
                </a:solidFill>
              </a:rPr>
              <a:t>Внедрение Антимонопольного </a:t>
            </a:r>
            <a:r>
              <a:rPr lang="ru-RU" sz="1800" b="1" dirty="0" err="1" smtClean="0">
                <a:solidFill>
                  <a:srgbClr val="C00000"/>
                </a:solidFill>
              </a:rPr>
              <a:t>комплаенса</a:t>
            </a:r>
            <a:endParaRPr lang="ru-RU" sz="1800" dirty="0" smtClean="0">
              <a:solidFill>
                <a:srgbClr val="008080"/>
              </a:solidFill>
            </a:endParaRPr>
          </a:p>
          <a:p>
            <a:pPr marL="0" indent="531813" algn="ctr">
              <a:buNone/>
              <a:defRPr/>
            </a:pPr>
            <a:endParaRPr lang="ru-RU" sz="1800" b="1" dirty="0" smtClean="0">
              <a:solidFill>
                <a:srgbClr val="008080"/>
              </a:solidFill>
            </a:endParaRPr>
          </a:p>
          <a:p>
            <a:pPr marL="0" indent="531813">
              <a:buNone/>
              <a:defRPr/>
            </a:pPr>
            <a:endParaRPr lang="ru-RU" sz="1800" dirty="0" smtClean="0">
              <a:solidFill>
                <a:srgbClr val="008080"/>
              </a:solidFill>
            </a:endParaRPr>
          </a:p>
          <a:p>
            <a:pPr marL="457200" indent="-457200">
              <a:buNone/>
              <a:defRPr/>
            </a:pPr>
            <a:endParaRPr lang="ru-RU" sz="1800" b="1" dirty="0" smtClean="0">
              <a:solidFill>
                <a:srgbClr val="008080"/>
              </a:solidFill>
            </a:endParaRPr>
          </a:p>
          <a:p>
            <a:pPr marL="0" indent="0" algn="just">
              <a:buFontTx/>
              <a:buNone/>
              <a:defRPr/>
            </a:pPr>
            <a:endParaRPr lang="ru-RU" sz="1800" b="1" dirty="0">
              <a:solidFill>
                <a:srgbClr val="008080"/>
              </a:solidFill>
            </a:endParaRPr>
          </a:p>
        </p:txBody>
      </p:sp>
      <p:sp>
        <p:nvSpPr>
          <p:cNvPr id="37891" name="Номер слайда 3"/>
          <p:cNvSpPr>
            <a:spLocks noGrp="1"/>
          </p:cNvSpPr>
          <p:nvPr>
            <p:ph type="sldNum" sz="quarter" idx="10"/>
          </p:nvPr>
        </p:nvSpPr>
        <p:spPr>
          <a:noFill/>
        </p:spPr>
        <p:txBody>
          <a:bodyPr/>
          <a:lstStyle/>
          <a:p>
            <a:fld id="{ED747877-70F3-4DD5-AB0E-F97E7D9053C9}" type="slidenum">
              <a:rPr lang="ru-RU" altLang="ru-RU">
                <a:solidFill>
                  <a:srgbClr val="FFFFFF"/>
                </a:solidFill>
              </a:rPr>
              <a:pPr/>
              <a:t>5</a:t>
            </a:fld>
            <a:endParaRPr lang="ru-RU" altLang="ru-RU" dirty="0">
              <a:solidFill>
                <a:srgbClr val="FFFFFF"/>
              </a:solidFill>
            </a:endParaRPr>
          </a:p>
        </p:txBody>
      </p:sp>
      <p:sp>
        <p:nvSpPr>
          <p:cNvPr id="7" name="Заголовок 1"/>
          <p:cNvSpPr txBox="1">
            <a:spLocks/>
          </p:cNvSpPr>
          <p:nvPr/>
        </p:nvSpPr>
        <p:spPr>
          <a:xfrm>
            <a:off x="0" y="-21771"/>
            <a:ext cx="9144000" cy="500042"/>
          </a:xfrm>
          <a:prstGeom prst="rect">
            <a:avLst/>
          </a:prstGeom>
        </p:spPr>
        <p:txBody>
          <a:bodyPr/>
          <a:lstStyle>
            <a:lvl1pPr algn="ctr" rtl="0" eaLnBrk="0" fontAlgn="base" hangingPunct="0">
              <a:spcBef>
                <a:spcPct val="0"/>
              </a:spcBef>
              <a:spcAft>
                <a:spcPct val="0"/>
              </a:spcAft>
              <a:defRPr sz="4400">
                <a:solidFill>
                  <a:srgbClr val="333399"/>
                </a:solidFill>
                <a:latin typeface="+mj-lt"/>
                <a:ea typeface="ＭＳ Ｐゴシック" pitchFamily="34" charset="-128"/>
                <a:cs typeface="MS PGothic" pitchFamily="34"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a:lstStyle>
          <a:p>
            <a:pPr>
              <a:defRPr/>
            </a:pPr>
            <a:r>
              <a:rPr lang="ru-RU" sz="2400" b="1" dirty="0" smtClean="0">
                <a:solidFill>
                  <a:srgbClr val="FFFFFF"/>
                </a:solidFill>
                <a:effectLst>
                  <a:outerShdw blurRad="38100" dist="38100" dir="2700000" algn="tl">
                    <a:srgbClr val="000000">
                      <a:alpha val="43137"/>
                    </a:srgbClr>
                  </a:outerShdw>
                </a:effectLst>
              </a:rPr>
              <a:t>Система внутреннего обеспечения соответствия требованиям антимонопольного законодательства</a:t>
            </a:r>
          </a:p>
        </p:txBody>
      </p:sp>
      <p:sp>
        <p:nvSpPr>
          <p:cNvPr id="6" name="Объект 2">
            <a:extLst>
              <a:ext uri="{FF2B5EF4-FFF2-40B4-BE49-F238E27FC236}">
                <a16:creationId xmlns:a16="http://schemas.microsoft.com/office/drawing/2014/main" xmlns="" id="{61FDC806-C3D5-44C5-82B2-4E1796910214}"/>
              </a:ext>
            </a:extLst>
          </p:cNvPr>
          <p:cNvSpPr txBox="1">
            <a:spLocks/>
          </p:cNvSpPr>
          <p:nvPr/>
        </p:nvSpPr>
        <p:spPr>
          <a:xfrm>
            <a:off x="248558" y="1572781"/>
            <a:ext cx="8590642" cy="2326119"/>
          </a:xfrm>
          <a:prstGeom prst="rect">
            <a:avLst/>
          </a:prstGeom>
        </p:spPr>
        <p:txBody>
          <a:bodyPr/>
          <a:lstStyle>
            <a:lvl1pPr marL="342900" indent="-342900" algn="l" rtl="0" eaLnBrk="0" fontAlgn="base" hangingPunct="0">
              <a:spcBef>
                <a:spcPct val="20000"/>
              </a:spcBef>
              <a:spcAft>
                <a:spcPct val="0"/>
              </a:spcAft>
              <a:buChar char="•"/>
              <a:defRPr sz="3200">
                <a:solidFill>
                  <a:srgbClr val="333399"/>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Char char="–"/>
              <a:defRPr sz="2800">
                <a:solidFill>
                  <a:srgbClr val="333399"/>
                </a:solidFill>
                <a:latin typeface="+mn-lt"/>
                <a:ea typeface="ＭＳ Ｐゴシック" pitchFamily="34" charset="-128"/>
                <a:cs typeface="MS PGothic" charset="0"/>
              </a:defRPr>
            </a:lvl2pPr>
            <a:lvl3pPr marL="1143000" indent="-228600" algn="l" rtl="0" eaLnBrk="0" fontAlgn="base" hangingPunct="0">
              <a:spcBef>
                <a:spcPct val="20000"/>
              </a:spcBef>
              <a:spcAft>
                <a:spcPct val="0"/>
              </a:spcAft>
              <a:buChar char="•"/>
              <a:defRPr sz="2400">
                <a:solidFill>
                  <a:srgbClr val="333399"/>
                </a:solidFill>
                <a:latin typeface="+mn-lt"/>
                <a:ea typeface="ＭＳ Ｐゴシック" pitchFamily="34" charset="-128"/>
                <a:cs typeface="MS PGothic" charset="0"/>
              </a:defRPr>
            </a:lvl3pPr>
            <a:lvl4pPr marL="1600200" indent="-228600" algn="l" rtl="0" eaLnBrk="0" fontAlgn="base" hangingPunct="0">
              <a:spcBef>
                <a:spcPct val="20000"/>
              </a:spcBef>
              <a:spcAft>
                <a:spcPct val="0"/>
              </a:spcAft>
              <a:buChar char="–"/>
              <a:defRPr sz="2000">
                <a:solidFill>
                  <a:srgbClr val="333399"/>
                </a:solidFill>
                <a:latin typeface="+mn-lt"/>
                <a:ea typeface="ＭＳ Ｐゴシック" pitchFamily="34" charset="-128"/>
                <a:cs typeface="MS PGothic" charset="0"/>
              </a:defRPr>
            </a:lvl4pPr>
            <a:lvl5pPr marL="2057400" indent="-228600" algn="l" rtl="0" eaLnBrk="0" fontAlgn="base" hangingPunct="0">
              <a:spcBef>
                <a:spcPct val="20000"/>
              </a:spcBef>
              <a:spcAft>
                <a:spcPct val="0"/>
              </a:spcAft>
              <a:buChar char="»"/>
              <a:defRPr sz="2000">
                <a:solidFill>
                  <a:srgbClr val="333399"/>
                </a:solidFill>
                <a:latin typeface="+mn-lt"/>
                <a:ea typeface="ＭＳ Ｐゴシック" pitchFamily="34" charset="-128"/>
                <a:cs typeface="MS PGothic" charset="0"/>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a:lstStyle>
          <a:p>
            <a:pPr algn="just">
              <a:buFont typeface="Wingdings" pitchFamily="2" charset="2"/>
              <a:buChar char="ü"/>
            </a:pPr>
            <a:r>
              <a:rPr lang="ru-RU" sz="1600" kern="0" dirty="0" smtClean="0">
                <a:solidFill>
                  <a:srgbClr val="008080"/>
                </a:solidFill>
              </a:rPr>
              <a:t>Исчерпывающее описание порядка выявления, предупреждения и пресечения нарушений;</a:t>
            </a:r>
          </a:p>
          <a:p>
            <a:pPr algn="just">
              <a:buFont typeface="Wingdings" pitchFamily="2" charset="2"/>
              <a:buChar char="ü"/>
            </a:pPr>
            <a:r>
              <a:rPr lang="ru-RU" sz="1600" kern="0" dirty="0" smtClean="0">
                <a:solidFill>
                  <a:srgbClr val="008080"/>
                </a:solidFill>
              </a:rPr>
              <a:t>Наличие санкций за неисполнение положений АМК, закрепленных во внутренних актах организации;</a:t>
            </a:r>
          </a:p>
          <a:p>
            <a:pPr algn="just">
              <a:buFont typeface="Wingdings" pitchFamily="2" charset="2"/>
              <a:buChar char="ü"/>
            </a:pPr>
            <a:r>
              <a:rPr lang="ru-RU" sz="1600" kern="0" dirty="0" smtClean="0">
                <a:solidFill>
                  <a:srgbClr val="008080"/>
                </a:solidFill>
              </a:rPr>
              <a:t>Риск-менеджмент;</a:t>
            </a:r>
          </a:p>
          <a:p>
            <a:pPr algn="just">
              <a:buFont typeface="Wingdings" pitchFamily="2" charset="2"/>
              <a:buChar char="ü"/>
            </a:pPr>
            <a:r>
              <a:rPr lang="ru-RU" sz="1600" kern="0" dirty="0" smtClean="0">
                <a:solidFill>
                  <a:srgbClr val="008080"/>
                </a:solidFill>
              </a:rPr>
              <a:t>Введение «антимонопольного офицера»;</a:t>
            </a:r>
          </a:p>
          <a:p>
            <a:pPr algn="just">
              <a:buFont typeface="Wingdings" pitchFamily="2" charset="2"/>
              <a:buChar char="ü"/>
            </a:pPr>
            <a:r>
              <a:rPr lang="ru-RU" sz="1600" kern="0" dirty="0" smtClean="0">
                <a:solidFill>
                  <a:srgbClr val="008080"/>
                </a:solidFill>
              </a:rPr>
              <a:t>Обучение сотрудников нормам антимонопольного законодательства, законодательства, регулирующего деятельность субъектов ЕМ</a:t>
            </a:r>
            <a:endParaRPr lang="ru-RU" sz="1600" kern="0" dirty="0">
              <a:solidFill>
                <a:srgbClr val="008080"/>
              </a:solidFill>
            </a:endParaRPr>
          </a:p>
        </p:txBody>
      </p:sp>
      <p:sp>
        <p:nvSpPr>
          <p:cNvPr id="8" name="Заголовок 1">
            <a:extLst>
              <a:ext uri="{FF2B5EF4-FFF2-40B4-BE49-F238E27FC236}">
                <a16:creationId xmlns:a16="http://schemas.microsoft.com/office/drawing/2014/main" xmlns="" id="{2352992D-1446-4133-A588-2856DE18C54A}"/>
              </a:ext>
            </a:extLst>
          </p:cNvPr>
          <p:cNvSpPr txBox="1">
            <a:spLocks/>
          </p:cNvSpPr>
          <p:nvPr/>
        </p:nvSpPr>
        <p:spPr>
          <a:xfrm>
            <a:off x="-381000" y="1296971"/>
            <a:ext cx="5054600" cy="1143000"/>
          </a:xfrm>
          <a:prstGeom prst="rect">
            <a:avLst/>
          </a:prstGeom>
        </p:spPr>
        <p:txBody>
          <a:bodyPr/>
          <a:lstStyle>
            <a:lvl1pPr algn="ctr" rtl="0" eaLnBrk="0" fontAlgn="base" hangingPunct="0">
              <a:spcBef>
                <a:spcPct val="0"/>
              </a:spcBef>
              <a:spcAft>
                <a:spcPct val="0"/>
              </a:spcAft>
              <a:defRPr sz="4400">
                <a:solidFill>
                  <a:srgbClr val="333399"/>
                </a:solidFill>
                <a:latin typeface="+mj-lt"/>
                <a:ea typeface="ＭＳ Ｐゴシック" pitchFamily="34" charset="-128"/>
                <a:cs typeface="MS PGothic" pitchFamily="34"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a:lstStyle>
          <a:p>
            <a:r>
              <a:rPr lang="ru-RU" sz="1800" b="1" u="sng" kern="0" dirty="0" smtClean="0">
                <a:solidFill>
                  <a:srgbClr val="008080"/>
                </a:solidFill>
              </a:rPr>
              <a:t>Критерии эффективности:</a:t>
            </a:r>
            <a:endParaRPr lang="ru-RU" sz="1800" b="1" u="sng" kern="0" dirty="0">
              <a:solidFill>
                <a:srgbClr val="008080"/>
              </a:solidFill>
            </a:endParaRPr>
          </a:p>
        </p:txBody>
      </p:sp>
      <p:sp>
        <p:nvSpPr>
          <p:cNvPr id="9" name="Стрелка вправо с вырезом 8"/>
          <p:cNvSpPr/>
          <p:nvPr/>
        </p:nvSpPr>
        <p:spPr>
          <a:xfrm>
            <a:off x="3602462" y="4297798"/>
            <a:ext cx="1319697" cy="1021032"/>
          </a:xfrm>
          <a:prstGeom prst="notchedRightArrow">
            <a:avLst/>
          </a:prstGeom>
          <a:solidFill>
            <a:schemeClr val="accent1">
              <a:alpha val="52000"/>
            </a:schemeClr>
          </a:solidFill>
          <a:ln>
            <a:solidFill>
              <a:schemeClr val="accent1">
                <a:shade val="50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10" name="Схема 9">
            <a:extLst>
              <a:ext uri="{FF2B5EF4-FFF2-40B4-BE49-F238E27FC236}">
                <a16:creationId xmlns:a16="http://schemas.microsoft.com/office/drawing/2014/main" xmlns="" id="{A6FA3AF2-FB6A-4B02-B5C4-B3546D9F12F9}"/>
              </a:ext>
            </a:extLst>
          </p:cNvPr>
          <p:cNvGraphicFramePr/>
          <p:nvPr>
            <p:extLst>
              <p:ext uri="{D42A27DB-BD31-4B8C-83A1-F6EECF244321}">
                <p14:modId xmlns:p14="http://schemas.microsoft.com/office/powerpoint/2010/main" val="615123392"/>
              </p:ext>
            </p:extLst>
          </p:nvPr>
        </p:nvGraphicFramePr>
        <p:xfrm>
          <a:off x="-177801" y="4229100"/>
          <a:ext cx="4126555" cy="239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a:extLst>
              <a:ext uri="{FF2B5EF4-FFF2-40B4-BE49-F238E27FC236}">
                <a16:creationId xmlns:a16="http://schemas.microsoft.com/office/drawing/2014/main" xmlns="" id="{E98B8594-0441-40A6-9A85-5D4C217A3D2E}"/>
              </a:ext>
            </a:extLst>
          </p:cNvPr>
          <p:cNvGraphicFramePr/>
          <p:nvPr>
            <p:extLst>
              <p:ext uri="{D42A27DB-BD31-4B8C-83A1-F6EECF244321}">
                <p14:modId xmlns:p14="http://schemas.microsoft.com/office/powerpoint/2010/main" val="896826298"/>
              </p:ext>
            </p:extLst>
          </p:nvPr>
        </p:nvGraphicFramePr>
        <p:xfrm>
          <a:off x="4950229" y="4215771"/>
          <a:ext cx="3888028" cy="24474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a:extLst>
              <a:ext uri="{FF2B5EF4-FFF2-40B4-BE49-F238E27FC236}">
                <a16:creationId xmlns:a16="http://schemas.microsoft.com/office/drawing/2014/main" xmlns="" id="{2F1D394F-B7C9-454C-AFE5-EE9E1947F7B3}"/>
              </a:ext>
            </a:extLst>
          </p:cNvPr>
          <p:cNvSpPr txBox="1"/>
          <p:nvPr/>
        </p:nvSpPr>
        <p:spPr>
          <a:xfrm>
            <a:off x="207000" y="4357648"/>
            <a:ext cx="876546" cy="338554"/>
          </a:xfrm>
          <a:prstGeom prst="rect">
            <a:avLst/>
          </a:prstGeom>
          <a:noFill/>
        </p:spPr>
        <p:txBody>
          <a:bodyPr wrap="square" rtlCol="0">
            <a:spAutoFit/>
          </a:bodyPr>
          <a:lstStyle/>
          <a:p>
            <a:pPr eaLnBrk="0" fontAlgn="base" hangingPunct="0">
              <a:spcBef>
                <a:spcPct val="0"/>
              </a:spcBef>
              <a:spcAft>
                <a:spcPct val="0"/>
              </a:spcAft>
            </a:pPr>
            <a:r>
              <a:rPr lang="ru-RU" sz="1600" dirty="0">
                <a:solidFill>
                  <a:srgbClr val="000000"/>
                </a:solidFill>
                <a:cs typeface="Arial" pitchFamily="34" charset="0"/>
              </a:rPr>
              <a:t>ДО:</a:t>
            </a:r>
          </a:p>
        </p:txBody>
      </p:sp>
      <p:sp>
        <p:nvSpPr>
          <p:cNvPr id="13" name="TextBox 12">
            <a:extLst>
              <a:ext uri="{FF2B5EF4-FFF2-40B4-BE49-F238E27FC236}">
                <a16:creationId xmlns:a16="http://schemas.microsoft.com/office/drawing/2014/main" xmlns="" id="{F6EC3B92-D331-47B8-BF76-10A0269CF8BC}"/>
              </a:ext>
            </a:extLst>
          </p:cNvPr>
          <p:cNvSpPr txBox="1"/>
          <p:nvPr/>
        </p:nvSpPr>
        <p:spPr>
          <a:xfrm>
            <a:off x="3836932" y="4588564"/>
            <a:ext cx="1469759" cy="338554"/>
          </a:xfrm>
          <a:prstGeom prst="rect">
            <a:avLst/>
          </a:prstGeom>
          <a:noFill/>
        </p:spPr>
        <p:txBody>
          <a:bodyPr wrap="square" rtlCol="0">
            <a:spAutoFit/>
          </a:bodyPr>
          <a:lstStyle/>
          <a:p>
            <a:pPr eaLnBrk="0" fontAlgn="base" hangingPunct="0">
              <a:spcBef>
                <a:spcPct val="0"/>
              </a:spcBef>
              <a:spcAft>
                <a:spcPct val="0"/>
              </a:spcAft>
            </a:pPr>
            <a:r>
              <a:rPr lang="ru-RU" sz="1600" dirty="0">
                <a:solidFill>
                  <a:srgbClr val="000000"/>
                </a:solidFill>
                <a:cs typeface="Arial" pitchFamily="34" charset="0"/>
              </a:rPr>
              <a:t>ПОСЛЕ:</a:t>
            </a:r>
          </a:p>
        </p:txBody>
      </p:sp>
    </p:spTree>
    <p:extLst>
      <p:ext uri="{BB962C8B-B14F-4D97-AF65-F5344CB8AC3E}">
        <p14:creationId xmlns:p14="http://schemas.microsoft.com/office/powerpoint/2010/main" val="124299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Номер слайда 3"/>
          <p:cNvSpPr>
            <a:spLocks noGrp="1"/>
          </p:cNvSpPr>
          <p:nvPr>
            <p:ph type="sldNum" sz="quarter" idx="10"/>
          </p:nvPr>
        </p:nvSpPr>
        <p:spPr>
          <a:noFill/>
        </p:spPr>
        <p:txBody>
          <a:bodyPr/>
          <a:lstStyle/>
          <a:p>
            <a:fld id="{ED747877-70F3-4DD5-AB0E-F97E7D9053C9}" type="slidenum">
              <a:rPr lang="ru-RU" altLang="ru-RU">
                <a:solidFill>
                  <a:srgbClr val="FFFFFF"/>
                </a:solidFill>
              </a:rPr>
              <a:pPr/>
              <a:t>6</a:t>
            </a:fld>
            <a:endParaRPr lang="ru-RU" altLang="ru-RU">
              <a:solidFill>
                <a:srgbClr val="FFFFFF"/>
              </a:solidFill>
            </a:endParaRPr>
          </a:p>
        </p:txBody>
      </p:sp>
      <p:sp>
        <p:nvSpPr>
          <p:cNvPr id="7" name="Заголовок 1"/>
          <p:cNvSpPr txBox="1">
            <a:spLocks/>
          </p:cNvSpPr>
          <p:nvPr/>
        </p:nvSpPr>
        <p:spPr>
          <a:xfrm>
            <a:off x="0" y="26988"/>
            <a:ext cx="9144000" cy="635000"/>
          </a:xfrm>
          <a:prstGeom prst="rect">
            <a:avLst/>
          </a:prstGeom>
        </p:spPr>
        <p:txBody>
          <a:bodyPr/>
          <a:lstStyle>
            <a:lvl1pPr algn="ctr" rtl="0" eaLnBrk="0" fontAlgn="base" hangingPunct="0">
              <a:spcBef>
                <a:spcPct val="0"/>
              </a:spcBef>
              <a:spcAft>
                <a:spcPct val="0"/>
              </a:spcAft>
              <a:defRPr sz="4400">
                <a:solidFill>
                  <a:srgbClr val="333399"/>
                </a:solidFill>
                <a:latin typeface="+mj-lt"/>
                <a:ea typeface="ＭＳ Ｐゴシック" pitchFamily="34" charset="-128"/>
                <a:cs typeface="MS PGothic" pitchFamily="34"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a:lstStyle>
          <a:p>
            <a:pPr>
              <a:defRPr/>
            </a:pPr>
            <a:r>
              <a:rPr lang="ru-RU" sz="3200" b="1" dirty="0" smtClean="0">
                <a:solidFill>
                  <a:srgbClr val="002060"/>
                </a:solidFill>
                <a:effectLst>
                  <a:outerShdw blurRad="38100" dist="38100" dir="2700000" algn="tl">
                    <a:srgbClr val="000000">
                      <a:alpha val="43137"/>
                    </a:srgbClr>
                  </a:outerShdw>
                </a:effectLst>
              </a:rPr>
              <a:t>Направления</a:t>
            </a:r>
            <a:r>
              <a:rPr lang="ru-RU" sz="3200" b="1" dirty="0" smtClean="0">
                <a:solidFill>
                  <a:srgbClr val="FFFFFF"/>
                </a:solidFill>
                <a:effectLst>
                  <a:outerShdw blurRad="38100" dist="38100" dir="2700000" algn="tl">
                    <a:srgbClr val="000000">
                      <a:alpha val="43137"/>
                    </a:srgbClr>
                  </a:outerShdw>
                </a:effectLst>
              </a:rPr>
              <a:t> </a:t>
            </a:r>
            <a:r>
              <a:rPr lang="ru-RU" sz="3200" b="1" dirty="0" smtClean="0">
                <a:solidFill>
                  <a:srgbClr val="002060"/>
                </a:solidFill>
                <a:effectLst>
                  <a:outerShdw blurRad="38100" dist="38100" dir="2700000" algn="tl">
                    <a:srgbClr val="000000">
                      <a:alpha val="43137"/>
                    </a:srgbClr>
                  </a:outerShdw>
                </a:effectLst>
              </a:rPr>
              <a:t>деятельности</a:t>
            </a:r>
          </a:p>
        </p:txBody>
      </p:sp>
      <p:sp>
        <p:nvSpPr>
          <p:cNvPr id="4" name="Прямоугольник 3"/>
          <p:cNvSpPr/>
          <p:nvPr/>
        </p:nvSpPr>
        <p:spPr>
          <a:xfrm>
            <a:off x="1290948" y="2313257"/>
            <a:ext cx="7196985" cy="3416320"/>
          </a:xfrm>
          <a:prstGeom prst="rect">
            <a:avLst/>
          </a:prstGeom>
        </p:spPr>
        <p:txBody>
          <a:bodyPr wrap="square">
            <a:spAutoFit/>
          </a:bodyPr>
          <a:lstStyle/>
          <a:p>
            <a:pPr algn="just">
              <a:buFont typeface="Wingdings" pitchFamily="2" charset="2"/>
              <a:buChar char="ü"/>
              <a:defRPr/>
            </a:pPr>
            <a:r>
              <a:rPr lang="ru-RU" i="1" dirty="0">
                <a:solidFill>
                  <a:srgbClr val="008080"/>
                </a:solidFill>
              </a:rPr>
              <a:t> внедрение эталонов затрат сетевых организаций. </a:t>
            </a:r>
            <a:r>
              <a:rPr lang="ru-RU" i="1" dirty="0" smtClean="0">
                <a:solidFill>
                  <a:srgbClr val="008080"/>
                </a:solidFill>
              </a:rPr>
              <a:t>                                     Переход </a:t>
            </a:r>
            <a:r>
              <a:rPr lang="ru-RU" i="1" dirty="0">
                <a:solidFill>
                  <a:srgbClr val="008080"/>
                </a:solidFill>
              </a:rPr>
              <a:t>на эталонное регулирование сетевого комплекса с 2019 </a:t>
            </a:r>
            <a:r>
              <a:rPr lang="ru-RU" i="1" dirty="0" smtClean="0">
                <a:solidFill>
                  <a:srgbClr val="008080"/>
                </a:solidFill>
              </a:rPr>
              <a:t>года</a:t>
            </a:r>
          </a:p>
          <a:p>
            <a:pPr algn="just">
              <a:defRPr/>
            </a:pPr>
            <a:endParaRPr lang="ru-RU" i="1" dirty="0">
              <a:solidFill>
                <a:srgbClr val="008080"/>
              </a:solidFill>
            </a:endParaRPr>
          </a:p>
          <a:p>
            <a:pPr algn="just">
              <a:buFont typeface="Wingdings" pitchFamily="2" charset="2"/>
              <a:buChar char="ü"/>
              <a:defRPr/>
            </a:pPr>
            <a:r>
              <a:rPr lang="ru-RU" i="1" dirty="0">
                <a:solidFill>
                  <a:srgbClr val="008080"/>
                </a:solidFill>
              </a:rPr>
              <a:t> исключение права регулирующего органа субъекта </a:t>
            </a:r>
            <a:r>
              <a:rPr lang="ru-RU" i="1" dirty="0" smtClean="0">
                <a:solidFill>
                  <a:srgbClr val="008080"/>
                </a:solidFill>
              </a:rPr>
              <a:t>РФ превышать </a:t>
            </a:r>
            <a:r>
              <a:rPr lang="ru-RU" i="1" dirty="0">
                <a:solidFill>
                  <a:srgbClr val="008080"/>
                </a:solidFill>
              </a:rPr>
              <a:t>установленные предельные максимальный и (или) минимальный уровни тарифов на услуги по передаче электрической энергии без согласования с ФАС </a:t>
            </a:r>
            <a:r>
              <a:rPr lang="ru-RU" i="1" dirty="0" smtClean="0">
                <a:solidFill>
                  <a:srgbClr val="008080"/>
                </a:solidFill>
              </a:rPr>
              <a:t>России</a:t>
            </a:r>
          </a:p>
          <a:p>
            <a:pPr algn="just">
              <a:buFont typeface="Wingdings" pitchFamily="2" charset="2"/>
              <a:buChar char="ü"/>
              <a:defRPr/>
            </a:pPr>
            <a:endParaRPr lang="ru-RU" i="1" dirty="0">
              <a:solidFill>
                <a:srgbClr val="008080"/>
              </a:solidFill>
            </a:endParaRPr>
          </a:p>
          <a:p>
            <a:pPr algn="just">
              <a:buFont typeface="Wingdings" pitchFamily="2" charset="2"/>
              <a:buChar char="ü"/>
              <a:defRPr/>
            </a:pPr>
            <a:r>
              <a:rPr lang="ru-RU" i="1" dirty="0">
                <a:solidFill>
                  <a:srgbClr val="008080"/>
                </a:solidFill>
              </a:rPr>
              <a:t> приоритетным методом регулирования должно быть долгосрочное регулирование на основе регуляторного соглашения</a:t>
            </a:r>
            <a:endParaRPr lang="ru-RU" b="1" i="1" dirty="0">
              <a:solidFill>
                <a:srgbClr val="008080"/>
              </a:solidFill>
            </a:endParaRPr>
          </a:p>
        </p:txBody>
      </p:sp>
      <p:sp>
        <p:nvSpPr>
          <p:cNvPr id="5" name="Прямоугольник 4"/>
          <p:cNvSpPr/>
          <p:nvPr/>
        </p:nvSpPr>
        <p:spPr>
          <a:xfrm>
            <a:off x="359661" y="1462646"/>
            <a:ext cx="7434943" cy="707886"/>
          </a:xfrm>
          <a:prstGeom prst="rect">
            <a:avLst/>
          </a:prstGeom>
        </p:spPr>
        <p:txBody>
          <a:bodyPr wrap="square">
            <a:spAutoFit/>
          </a:bodyPr>
          <a:lstStyle/>
          <a:p>
            <a:pPr marL="285750" indent="-285750">
              <a:buFont typeface="Arial" panose="020B0604020202020204" pitchFamily="34" charset="0"/>
              <a:buChar char="•"/>
            </a:pPr>
            <a:r>
              <a:rPr lang="ru-RU" sz="2000" b="1" dirty="0" smtClean="0">
                <a:solidFill>
                  <a:srgbClr val="C00000"/>
                </a:solidFill>
              </a:rPr>
              <a:t>Прозрачность </a:t>
            </a:r>
            <a:r>
              <a:rPr lang="ru-RU" sz="2000" b="1" dirty="0">
                <a:solidFill>
                  <a:srgbClr val="C00000"/>
                </a:solidFill>
              </a:rPr>
              <a:t>и долгосрочность тарифного регулирования</a:t>
            </a:r>
            <a:endParaRPr lang="ru-RU" sz="2000" dirty="0">
              <a:solidFill>
                <a:srgbClr val="C00000"/>
              </a:solidFill>
            </a:endParaRPr>
          </a:p>
        </p:txBody>
      </p:sp>
    </p:spTree>
    <p:extLst>
      <p:ext uri="{BB962C8B-B14F-4D97-AF65-F5344CB8AC3E}">
        <p14:creationId xmlns:p14="http://schemas.microsoft.com/office/powerpoint/2010/main" val="206877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fld id="{0A770948-9A32-4A99-B2CE-FF9A53B9CD10}" type="slidenum">
              <a:rPr lang="ru-RU" smtClean="0">
                <a:solidFill>
                  <a:srgbClr val="FFFFFF"/>
                </a:solidFill>
              </a:rPr>
              <a:pPr/>
              <a:t>7</a:t>
            </a:fld>
            <a:endParaRPr lang="ru-RU">
              <a:solidFill>
                <a:srgbClr val="FFFFFF"/>
              </a:solidFill>
            </a:endParaRPr>
          </a:p>
        </p:txBody>
      </p:sp>
      <p:sp>
        <p:nvSpPr>
          <p:cNvPr id="10" name="Прямоугольник 9"/>
          <p:cNvSpPr/>
          <p:nvPr/>
        </p:nvSpPr>
        <p:spPr>
          <a:xfrm>
            <a:off x="593766" y="1993167"/>
            <a:ext cx="8229600" cy="3970318"/>
          </a:xfrm>
          <a:prstGeom prst="rect">
            <a:avLst/>
          </a:prstGeom>
        </p:spPr>
        <p:txBody>
          <a:bodyPr wrap="square">
            <a:spAutoFit/>
          </a:bodyPr>
          <a:lstStyle/>
          <a:p>
            <a:pPr marL="342900" lvl="0" indent="-342900" algn="just">
              <a:spcAft>
                <a:spcPts val="0"/>
              </a:spcAft>
              <a:buAutoNum type="arabicParenR"/>
            </a:pPr>
            <a:r>
              <a:rPr lang="ru-RU" i="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переход </a:t>
            </a:r>
            <a:r>
              <a:rPr lang="ru-RU" i="1" dirty="0">
                <a:solidFill>
                  <a:srgbClr val="008080"/>
                </a:solidFill>
                <a:latin typeface="Calibri" panose="020F0502020204030204" pitchFamily="34" charset="0"/>
                <a:ea typeface="Calibri" panose="020F0502020204030204" pitchFamily="34" charset="0"/>
                <a:cs typeface="Times New Roman" panose="02020603050405020304" pitchFamily="18" charset="0"/>
              </a:rPr>
              <a:t>к конкурентному ценообразованию в сфере производства электрической энергии, там где государственное регулирование еще </a:t>
            </a:r>
            <a:r>
              <a:rPr lang="ru-RU" i="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присутствует;</a:t>
            </a:r>
          </a:p>
          <a:p>
            <a:pPr marL="342900" lvl="0" indent="-342900" algn="just">
              <a:spcAft>
                <a:spcPts val="0"/>
              </a:spcAft>
              <a:buAutoNum type="arabicParenR"/>
            </a:pPr>
            <a:r>
              <a:rPr lang="ru-RU" i="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создание </a:t>
            </a:r>
            <a:r>
              <a:rPr lang="ru-RU" i="1" dirty="0">
                <a:solidFill>
                  <a:srgbClr val="008080"/>
                </a:solidFill>
                <a:latin typeface="Calibri" panose="020F0502020204030204" pitchFamily="34" charset="0"/>
                <a:ea typeface="Calibri" panose="020F0502020204030204" pitchFamily="34" charset="0"/>
                <a:cs typeface="Times New Roman" panose="02020603050405020304" pitchFamily="18" charset="0"/>
              </a:rPr>
              <a:t>условий для долгосрочного </a:t>
            </a:r>
            <a:r>
              <a:rPr lang="ru-RU" i="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инвестирования </a:t>
            </a:r>
            <a:r>
              <a:rPr lang="ru-RU" i="1" dirty="0">
                <a:solidFill>
                  <a:srgbClr val="008080"/>
                </a:solidFill>
                <a:latin typeface="Calibri" panose="020F0502020204030204" pitchFamily="34" charset="0"/>
                <a:ea typeface="Calibri" panose="020F0502020204030204" pitchFamily="34" charset="0"/>
                <a:cs typeface="Times New Roman" panose="02020603050405020304" pitchFamily="18" charset="0"/>
              </a:rPr>
              <a:t>в энергетику изолированных территорий, в том числе на основе возобновляемых источников энергии</a:t>
            </a:r>
            <a:r>
              <a:rPr lang="ru-RU" i="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spcAft>
                <a:spcPts val="0"/>
              </a:spcAft>
              <a:buFont typeface="+mj-lt"/>
              <a:buAutoNum type="arabicParenR"/>
            </a:pPr>
            <a:r>
              <a:rPr lang="ru-RU" i="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создание </a:t>
            </a:r>
            <a:r>
              <a:rPr lang="ru-RU" i="1" dirty="0">
                <a:solidFill>
                  <a:srgbClr val="008080"/>
                </a:solidFill>
                <a:latin typeface="Calibri" panose="020F0502020204030204" pitchFamily="34" charset="0"/>
                <a:ea typeface="Calibri" panose="020F0502020204030204" pitchFamily="34" charset="0"/>
                <a:cs typeface="Times New Roman" panose="02020603050405020304" pitchFamily="18" charset="0"/>
              </a:rPr>
              <a:t>условий для конкуренции между гарантирующими поставщиками и независимыми сбытовыми организациями при энергоснабжении потребителей, не относящихся к населению и приравненных к нему категориям потребителей</a:t>
            </a:r>
            <a:r>
              <a:rPr lang="ru-RU" i="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spcAft>
                <a:spcPts val="0"/>
              </a:spcAft>
              <a:buFont typeface="+mj-lt"/>
              <a:buAutoNum type="arabicParenR"/>
            </a:pPr>
            <a:r>
              <a:rPr lang="ru-RU" i="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совершенствование </a:t>
            </a:r>
            <a:r>
              <a:rPr lang="ru-RU" i="1" dirty="0">
                <a:solidFill>
                  <a:srgbClr val="008080"/>
                </a:solidFill>
                <a:latin typeface="Calibri" panose="020F0502020204030204" pitchFamily="34" charset="0"/>
                <a:ea typeface="Calibri" panose="020F0502020204030204" pitchFamily="34" charset="0"/>
                <a:cs typeface="Times New Roman" panose="02020603050405020304" pitchFamily="18" charset="0"/>
              </a:rPr>
              <a:t>нормативно-правовой базы, касающейся ведения организациями раздельного учета между регулируемыми и нерегулируемыми видами деятельности, а также между регулируемыми видами деятельности.</a:t>
            </a:r>
          </a:p>
        </p:txBody>
      </p:sp>
      <p:sp>
        <p:nvSpPr>
          <p:cNvPr id="14" name="Объект 2"/>
          <p:cNvSpPr>
            <a:spLocks noGrp="1"/>
          </p:cNvSpPr>
          <p:nvPr>
            <p:ph idx="1"/>
          </p:nvPr>
        </p:nvSpPr>
        <p:spPr>
          <a:xfrm>
            <a:off x="357126" y="1326880"/>
            <a:ext cx="8786874" cy="536197"/>
          </a:xfrm>
        </p:spPr>
        <p:txBody>
          <a:bodyPr/>
          <a:lstStyle/>
          <a:p>
            <a:pPr>
              <a:defRPr/>
            </a:pPr>
            <a:r>
              <a:rPr lang="ru-RU" sz="2000" b="1" dirty="0" smtClean="0">
                <a:solidFill>
                  <a:srgbClr val="C00000"/>
                </a:solidFill>
              </a:rPr>
              <a:t>Исключение тарифной дискриминации</a:t>
            </a:r>
          </a:p>
          <a:p>
            <a:pPr marL="0" indent="0">
              <a:buNone/>
              <a:defRPr/>
            </a:pPr>
            <a:endParaRPr lang="ru-RU" sz="2000" b="1" dirty="0" smtClean="0"/>
          </a:p>
          <a:p>
            <a:pPr marL="457200" indent="-457200">
              <a:buAutoNum type="arabicPeriod"/>
              <a:defRPr/>
            </a:pPr>
            <a:endParaRPr lang="ru-RU" sz="2000" b="1" dirty="0" smtClean="0"/>
          </a:p>
          <a:p>
            <a:pPr marL="457200" indent="-457200">
              <a:buAutoNum type="arabicPeriod" startAt="2"/>
              <a:defRPr/>
            </a:pPr>
            <a:endParaRPr lang="ru-RU" sz="2000" b="1" dirty="0" smtClean="0"/>
          </a:p>
          <a:p>
            <a:pPr marL="0" indent="0" algn="just">
              <a:buFontTx/>
              <a:buNone/>
              <a:defRPr/>
            </a:pPr>
            <a:endParaRPr lang="ru-RU" sz="2000" b="1" dirty="0"/>
          </a:p>
        </p:txBody>
      </p:sp>
      <p:sp>
        <p:nvSpPr>
          <p:cNvPr id="15" name="Заголовок 1"/>
          <p:cNvSpPr txBox="1">
            <a:spLocks/>
          </p:cNvSpPr>
          <p:nvPr/>
        </p:nvSpPr>
        <p:spPr>
          <a:xfrm>
            <a:off x="0" y="26988"/>
            <a:ext cx="9144000" cy="635000"/>
          </a:xfrm>
          <a:prstGeom prst="rect">
            <a:avLst/>
          </a:prstGeom>
        </p:spPr>
        <p:txBody>
          <a:bodyPr/>
          <a:lstStyle>
            <a:lvl1pPr algn="ctr" rtl="0" eaLnBrk="0" fontAlgn="base" hangingPunct="0">
              <a:spcBef>
                <a:spcPct val="0"/>
              </a:spcBef>
              <a:spcAft>
                <a:spcPct val="0"/>
              </a:spcAft>
              <a:defRPr sz="4400">
                <a:solidFill>
                  <a:srgbClr val="333399"/>
                </a:solidFill>
                <a:latin typeface="+mj-lt"/>
                <a:ea typeface="ＭＳ Ｐゴシック" pitchFamily="34" charset="-128"/>
                <a:cs typeface="MS PGothic" pitchFamily="34"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a:lstStyle>
          <a:p>
            <a:pPr>
              <a:defRPr/>
            </a:pPr>
            <a:r>
              <a:rPr lang="ru-RU" sz="2400" b="1" dirty="0" smtClean="0">
                <a:solidFill>
                  <a:srgbClr val="002060"/>
                </a:solidFill>
                <a:effectLst>
                  <a:outerShdw blurRad="38100" dist="38100" dir="2700000" algn="tl">
                    <a:srgbClr val="000000">
                      <a:alpha val="43137"/>
                    </a:srgbClr>
                  </a:outerShdw>
                </a:effectLst>
              </a:rPr>
              <a:t>Направления</a:t>
            </a:r>
            <a:r>
              <a:rPr lang="ru-RU" sz="2400" b="1" dirty="0" smtClean="0">
                <a:solidFill>
                  <a:srgbClr val="FFFFFF"/>
                </a:solidFill>
                <a:effectLst>
                  <a:outerShdw blurRad="38100" dist="38100" dir="2700000" algn="tl">
                    <a:srgbClr val="000000">
                      <a:alpha val="43137"/>
                    </a:srgbClr>
                  </a:outerShdw>
                </a:effectLst>
              </a:rPr>
              <a:t> </a:t>
            </a:r>
            <a:r>
              <a:rPr lang="ru-RU" sz="2400" b="1" dirty="0" smtClean="0">
                <a:solidFill>
                  <a:srgbClr val="002060"/>
                </a:solidFill>
                <a:effectLst>
                  <a:outerShdw blurRad="38100" dist="38100" dir="2700000" algn="tl">
                    <a:srgbClr val="000000">
                      <a:alpha val="43137"/>
                    </a:srgbClr>
                  </a:outerShdw>
                </a:effectLst>
              </a:rPr>
              <a:t>деятельности</a:t>
            </a:r>
          </a:p>
        </p:txBody>
      </p:sp>
    </p:spTree>
    <p:extLst>
      <p:ext uri="{BB962C8B-B14F-4D97-AF65-F5344CB8AC3E}">
        <p14:creationId xmlns:p14="http://schemas.microsoft.com/office/powerpoint/2010/main" val="177941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6057900" y="5624514"/>
            <a:ext cx="1600200" cy="273844"/>
          </a:xfrm>
          <a:prstGeom prst="rect">
            <a:avLst/>
          </a:prstGeom>
        </p:spPr>
        <p:txBody>
          <a:bodyPr/>
          <a:lstStyle/>
          <a:p>
            <a:pPr>
              <a:defRPr/>
            </a:pPr>
            <a:fld id="{6631C535-85D6-4B9C-8E63-6F461E321D36}" type="slidenum">
              <a:rPr lang="en-US" smtClean="0"/>
              <a:pPr>
                <a:defRPr/>
              </a:pPr>
              <a:t>8</a:t>
            </a:fld>
            <a:endParaRPr lang="en-US"/>
          </a:p>
        </p:txBody>
      </p:sp>
      <p:sp>
        <p:nvSpPr>
          <p:cNvPr id="3" name="Прямоугольник 2"/>
          <p:cNvSpPr/>
          <p:nvPr/>
        </p:nvSpPr>
        <p:spPr>
          <a:xfrm>
            <a:off x="489857" y="1068416"/>
            <a:ext cx="8175171" cy="1323439"/>
          </a:xfrm>
          <a:prstGeom prst="rect">
            <a:avLst/>
          </a:prstGeom>
        </p:spPr>
        <p:txBody>
          <a:bodyPr wrap="square">
            <a:spAutoFit/>
          </a:bodyPr>
          <a:lstStyle/>
          <a:p>
            <a:pPr algn="just"/>
            <a:r>
              <a:rPr lang="ru-RU" sz="1600" b="1" dirty="0">
                <a:solidFill>
                  <a:srgbClr val="008080"/>
                </a:solidFill>
              </a:rPr>
              <a:t>В настоящее время ФАС России совместно с Минэнерго России разработана новая «Дорожная карта», направленная на развитие конкуренции в сфере электроэнергетики с учетом положений Указа Президента Российской Федерации от 21.12.2017 № 618 «Об основных направлениях государственной политики по развитию конкуренции</a:t>
            </a:r>
            <a:r>
              <a:rPr lang="ru-RU" sz="1600" b="1" dirty="0" smtClean="0">
                <a:solidFill>
                  <a:srgbClr val="008080"/>
                </a:solidFill>
              </a:rPr>
              <a:t>»</a:t>
            </a:r>
            <a:endParaRPr lang="ru-RU" sz="1600" b="1" dirty="0">
              <a:solidFill>
                <a:srgbClr val="008080"/>
              </a:solidFill>
            </a:endParaRPr>
          </a:p>
        </p:txBody>
      </p:sp>
      <p:sp>
        <p:nvSpPr>
          <p:cNvPr id="4" name="Прямоугольник 3"/>
          <p:cNvSpPr/>
          <p:nvPr/>
        </p:nvSpPr>
        <p:spPr>
          <a:xfrm>
            <a:off x="609433" y="2549426"/>
            <a:ext cx="7783453" cy="830997"/>
          </a:xfrm>
          <a:prstGeom prst="rect">
            <a:avLst/>
          </a:prstGeom>
        </p:spPr>
        <p:txBody>
          <a:bodyPr wrap="square">
            <a:spAutoFit/>
          </a:bodyPr>
          <a:lstStyle/>
          <a:p>
            <a:pPr indent="375761" algn="ctr"/>
            <a:r>
              <a:rPr lang="ru-RU" sz="1600" b="1" u="sng" kern="150" dirty="0">
                <a:latin typeface="Times New Roman" panose="02020603050405020304" pitchFamily="18" charset="0"/>
                <a:ea typeface="SimSun" panose="02010600030101010101" pitchFamily="2" charset="-122"/>
                <a:cs typeface="Mangal" panose="02040503050203030202" pitchFamily="18" charset="0"/>
              </a:rPr>
              <a:t>Мероприятия плана предусматривают разработку и принятие принять НПА:</a:t>
            </a:r>
          </a:p>
          <a:p>
            <a:pPr indent="375761" algn="ctr"/>
            <a:endParaRPr lang="ru-RU" sz="1600" b="1" u="sng" kern="150" dirty="0">
              <a:latin typeface="Times New Roman" panose="02020603050405020304" pitchFamily="18" charset="0"/>
              <a:ea typeface="SimSun" panose="02010600030101010101" pitchFamily="2" charset="-122"/>
              <a:cs typeface="Mangal" panose="02040503050203030202" pitchFamily="18" charset="0"/>
            </a:endParaRPr>
          </a:p>
          <a:p>
            <a:pPr algn="ctr"/>
            <a:r>
              <a:rPr lang="ru-RU" sz="1600" b="1" u="sng" kern="150" dirty="0">
                <a:latin typeface="Times New Roman" panose="02020603050405020304" pitchFamily="18" charset="0"/>
                <a:ea typeface="SimSun" panose="02010600030101010101" pitchFamily="2" charset="-122"/>
                <a:cs typeface="Mangal" panose="02040503050203030202" pitchFamily="18" charset="0"/>
              </a:rPr>
              <a:t>			</a:t>
            </a:r>
          </a:p>
        </p:txBody>
      </p:sp>
      <p:graphicFrame>
        <p:nvGraphicFramePr>
          <p:cNvPr id="5" name="Схема 4"/>
          <p:cNvGraphicFramePr/>
          <p:nvPr>
            <p:extLst>
              <p:ext uri="{D42A27DB-BD31-4B8C-83A1-F6EECF244321}">
                <p14:modId xmlns:p14="http://schemas.microsoft.com/office/powerpoint/2010/main" val="3614727958"/>
              </p:ext>
            </p:extLst>
          </p:nvPr>
        </p:nvGraphicFramePr>
        <p:xfrm>
          <a:off x="420833" y="3159585"/>
          <a:ext cx="8385710" cy="3208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64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500744" y="-19123"/>
            <a:ext cx="8106210" cy="390994"/>
          </a:xfrm>
          <a:ln>
            <a:noFill/>
          </a:ln>
        </p:spPr>
        <p:txBody>
          <a:bodyPr>
            <a:noAutofit/>
          </a:bodyPr>
          <a:lstStyle/>
          <a:p>
            <a:pPr>
              <a:defRPr/>
            </a:pPr>
            <a:r>
              <a:rPr lang="ru-RU" altLang="ru-RU" sz="2400" b="1" dirty="0" smtClean="0">
                <a:solidFill>
                  <a:schemeClr val="tx1"/>
                </a:solidFill>
              </a:rPr>
              <a:t/>
            </a:r>
            <a:br>
              <a:rPr lang="ru-RU" altLang="ru-RU" sz="2400" b="1" dirty="0" smtClean="0">
                <a:solidFill>
                  <a:schemeClr val="tx1"/>
                </a:solidFill>
              </a:rPr>
            </a:br>
            <a:r>
              <a:rPr lang="ru-RU" altLang="ru-RU" sz="2400" b="1" dirty="0" smtClean="0">
                <a:solidFill>
                  <a:schemeClr val="tx1"/>
                </a:solidFill>
              </a:rPr>
              <a:t>Мировой рейтинг </a:t>
            </a:r>
            <a:r>
              <a:rPr lang="ru-RU" altLang="ru-RU" sz="2400" b="1" dirty="0" err="1">
                <a:solidFill>
                  <a:schemeClr val="tx1"/>
                </a:solidFill>
              </a:rPr>
              <a:t>Doing</a:t>
            </a:r>
            <a:r>
              <a:rPr lang="ru-RU" altLang="ru-RU" sz="2400" b="1" dirty="0">
                <a:solidFill>
                  <a:schemeClr val="tx1"/>
                </a:solidFill>
              </a:rPr>
              <a:t> </a:t>
            </a:r>
            <a:r>
              <a:rPr lang="ru-RU" altLang="ru-RU" sz="2400" b="1" dirty="0" err="1">
                <a:solidFill>
                  <a:schemeClr val="tx1"/>
                </a:solidFill>
              </a:rPr>
              <a:t>business</a:t>
            </a:r>
            <a:endParaRPr lang="ru-RU" altLang="ru-RU" sz="2400" b="1" dirty="0" smtClean="0">
              <a:solidFill>
                <a:schemeClr val="tx1"/>
              </a:solidFill>
            </a:endParaRPr>
          </a:p>
        </p:txBody>
      </p:sp>
      <p:sp>
        <p:nvSpPr>
          <p:cNvPr id="9219" name="Объект 2"/>
          <p:cNvSpPr>
            <a:spLocks noGrp="1"/>
          </p:cNvSpPr>
          <p:nvPr>
            <p:ph idx="1"/>
          </p:nvPr>
        </p:nvSpPr>
        <p:spPr>
          <a:xfrm>
            <a:off x="373762" y="1356937"/>
            <a:ext cx="4741062" cy="1304812"/>
          </a:xfrm>
        </p:spPr>
        <p:txBody>
          <a:bodyPr/>
          <a:lstStyle/>
          <a:p>
            <a:pPr algn="ctr">
              <a:spcBef>
                <a:spcPct val="0"/>
              </a:spcBef>
            </a:pPr>
            <a:endParaRPr lang="ru-RU" altLang="ru-RU" sz="1000" dirty="0" smtClean="0">
              <a:solidFill>
                <a:schemeClr val="tx1"/>
              </a:solidFill>
            </a:endParaRPr>
          </a:p>
          <a:p>
            <a:pPr algn="ctr">
              <a:spcBef>
                <a:spcPct val="0"/>
              </a:spcBef>
              <a:buFontTx/>
              <a:buNone/>
            </a:pPr>
            <a:r>
              <a:rPr lang="ru-RU" altLang="ru-RU" sz="1400" b="1" dirty="0" smtClean="0">
                <a:solidFill>
                  <a:schemeClr val="tx1"/>
                </a:solidFill>
              </a:rPr>
              <a:t>Позиция в Мировом рейтинге </a:t>
            </a:r>
            <a:r>
              <a:rPr lang="ru-RU" altLang="ru-RU" sz="1400" b="1" dirty="0" err="1" smtClean="0">
                <a:solidFill>
                  <a:schemeClr val="tx1"/>
                </a:solidFill>
              </a:rPr>
              <a:t>Doing</a:t>
            </a:r>
            <a:r>
              <a:rPr lang="ru-RU" altLang="ru-RU" sz="1400" b="1" dirty="0" smtClean="0">
                <a:solidFill>
                  <a:schemeClr val="tx1"/>
                </a:solidFill>
              </a:rPr>
              <a:t> </a:t>
            </a:r>
            <a:r>
              <a:rPr lang="ru-RU" altLang="ru-RU" sz="1400" b="1" dirty="0" err="1" smtClean="0">
                <a:solidFill>
                  <a:schemeClr val="tx1"/>
                </a:solidFill>
              </a:rPr>
              <a:t>business</a:t>
            </a:r>
            <a:r>
              <a:rPr lang="ru-RU" altLang="ru-RU" sz="1400" b="1" dirty="0" smtClean="0">
                <a:solidFill>
                  <a:schemeClr val="tx1"/>
                </a:solidFill>
              </a:rPr>
              <a:t> </a:t>
            </a:r>
          </a:p>
          <a:p>
            <a:pPr algn="ctr">
              <a:spcBef>
                <a:spcPct val="0"/>
              </a:spcBef>
              <a:buFontTx/>
              <a:buNone/>
            </a:pPr>
            <a:r>
              <a:rPr lang="ru-RU" altLang="ru-RU" sz="1400" b="1" dirty="0" smtClean="0">
                <a:solidFill>
                  <a:schemeClr val="tx1"/>
                </a:solidFill>
              </a:rPr>
              <a:t> по показателю «Подключение к энергосетям»</a:t>
            </a:r>
          </a:p>
          <a:p>
            <a:pPr algn="ctr">
              <a:spcBef>
                <a:spcPct val="0"/>
              </a:spcBef>
            </a:pPr>
            <a:endParaRPr lang="ru-RU" altLang="ru-RU" sz="1400" b="1" dirty="0" smtClean="0">
              <a:solidFill>
                <a:schemeClr val="bg2"/>
              </a:solidFill>
            </a:endParaRPr>
          </a:p>
          <a:p>
            <a:pPr algn="ctr">
              <a:spcBef>
                <a:spcPct val="0"/>
              </a:spcBef>
            </a:pPr>
            <a:endParaRPr lang="ru-RU" altLang="ru-RU" sz="1400" b="1" dirty="0" smtClean="0">
              <a:solidFill>
                <a:schemeClr val="bg2"/>
              </a:solidFill>
            </a:endParaRPr>
          </a:p>
          <a:p>
            <a:pPr algn="ctr">
              <a:spcBef>
                <a:spcPct val="0"/>
              </a:spcBef>
            </a:pPr>
            <a:endParaRPr lang="ru-RU" altLang="ru-RU" sz="1000" dirty="0" smtClean="0">
              <a:solidFill>
                <a:schemeClr val="bg2"/>
              </a:solidFill>
            </a:endParaRPr>
          </a:p>
          <a:p>
            <a:pPr algn="ctr">
              <a:spcBef>
                <a:spcPct val="0"/>
              </a:spcBef>
            </a:pPr>
            <a:endParaRPr lang="ru-RU" altLang="ru-RU" sz="1000" dirty="0" smtClean="0">
              <a:solidFill>
                <a:schemeClr val="bg2"/>
              </a:solidFill>
            </a:endParaRPr>
          </a:p>
          <a:p>
            <a:pPr algn="ctr">
              <a:spcBef>
                <a:spcPct val="0"/>
              </a:spcBef>
            </a:pPr>
            <a:endParaRPr lang="ru-RU" altLang="ru-RU" sz="1000" dirty="0" smtClean="0">
              <a:solidFill>
                <a:schemeClr val="bg2"/>
              </a:solidFill>
            </a:endParaRPr>
          </a:p>
          <a:p>
            <a:pPr algn="ctr">
              <a:spcBef>
                <a:spcPct val="0"/>
              </a:spcBef>
            </a:pPr>
            <a:endParaRPr lang="ru-RU" altLang="ru-RU" sz="1000" dirty="0" smtClean="0">
              <a:solidFill>
                <a:schemeClr val="bg2"/>
              </a:solidFill>
            </a:endParaRPr>
          </a:p>
          <a:p>
            <a:pPr algn="ctr">
              <a:spcBef>
                <a:spcPct val="0"/>
              </a:spcBef>
            </a:pPr>
            <a:endParaRPr lang="ru-RU" altLang="ru-RU" sz="1000" dirty="0" smtClean="0">
              <a:solidFill>
                <a:schemeClr val="bg2"/>
              </a:solidFill>
            </a:endParaRPr>
          </a:p>
          <a:p>
            <a:pPr algn="ctr">
              <a:spcBef>
                <a:spcPct val="0"/>
              </a:spcBef>
            </a:pPr>
            <a:endParaRPr lang="ru-RU" altLang="ru-RU" sz="1000" dirty="0" smtClean="0">
              <a:solidFill>
                <a:schemeClr val="bg2"/>
              </a:solidFill>
            </a:endParaRPr>
          </a:p>
          <a:p>
            <a:pPr algn="ctr">
              <a:spcBef>
                <a:spcPct val="0"/>
              </a:spcBef>
            </a:pPr>
            <a:endParaRPr lang="ru-RU" altLang="ru-RU" sz="1000" dirty="0" smtClean="0">
              <a:solidFill>
                <a:schemeClr val="bg2"/>
              </a:solidFill>
            </a:endParaRPr>
          </a:p>
          <a:p>
            <a:pPr algn="ctr">
              <a:spcBef>
                <a:spcPct val="0"/>
              </a:spcBef>
            </a:pPr>
            <a:endParaRPr lang="ru-RU" altLang="ru-RU" sz="1000" dirty="0" smtClean="0">
              <a:solidFill>
                <a:schemeClr val="bg2"/>
              </a:solidFill>
            </a:endParaRPr>
          </a:p>
          <a:p>
            <a:pPr algn="ctr">
              <a:spcBef>
                <a:spcPct val="0"/>
              </a:spcBef>
            </a:pPr>
            <a:endParaRPr lang="ru-RU" altLang="ru-RU" sz="1000" dirty="0" smtClean="0">
              <a:solidFill>
                <a:schemeClr val="bg2"/>
              </a:solidFill>
            </a:endParaRPr>
          </a:p>
          <a:p>
            <a:pPr algn="ctr">
              <a:spcBef>
                <a:spcPct val="0"/>
              </a:spcBef>
            </a:pPr>
            <a:endParaRPr lang="ru-RU" altLang="ru-RU" sz="1000" dirty="0" smtClean="0">
              <a:solidFill>
                <a:schemeClr val="bg2"/>
              </a:solidFill>
            </a:endParaRPr>
          </a:p>
          <a:p>
            <a:pPr algn="ctr">
              <a:spcBef>
                <a:spcPct val="0"/>
              </a:spcBef>
            </a:pPr>
            <a:endParaRPr lang="en-US" altLang="ru-RU" sz="1000" b="1" dirty="0" smtClean="0">
              <a:solidFill>
                <a:schemeClr val="bg2"/>
              </a:solidFill>
            </a:endParaRPr>
          </a:p>
          <a:p>
            <a:pPr algn="ctr">
              <a:spcBef>
                <a:spcPct val="0"/>
              </a:spcBef>
            </a:pPr>
            <a:endParaRPr lang="en-US" altLang="ru-RU" sz="1000" b="1" dirty="0" smtClean="0">
              <a:solidFill>
                <a:schemeClr val="bg2"/>
              </a:solidFill>
            </a:endParaRPr>
          </a:p>
          <a:p>
            <a:pPr algn="ctr">
              <a:spcBef>
                <a:spcPct val="0"/>
              </a:spcBef>
            </a:pPr>
            <a:endParaRPr lang="en-US" altLang="ru-RU" sz="1000" dirty="0" smtClean="0">
              <a:solidFill>
                <a:schemeClr val="bg2"/>
              </a:solidFill>
            </a:endParaRPr>
          </a:p>
          <a:p>
            <a:pPr algn="ctr">
              <a:spcBef>
                <a:spcPct val="0"/>
              </a:spcBef>
            </a:pPr>
            <a:endParaRPr lang="en-US" altLang="ru-RU" sz="1000" dirty="0" smtClean="0">
              <a:solidFill>
                <a:schemeClr val="bg2"/>
              </a:solidFill>
            </a:endParaRPr>
          </a:p>
          <a:p>
            <a:pPr algn="ctr">
              <a:spcBef>
                <a:spcPct val="0"/>
              </a:spcBef>
            </a:pPr>
            <a:endParaRPr lang="en-US" altLang="ru-RU" sz="1000" dirty="0" smtClean="0">
              <a:solidFill>
                <a:schemeClr val="bg2"/>
              </a:solidFill>
            </a:endParaRPr>
          </a:p>
          <a:p>
            <a:pPr algn="ctr">
              <a:spcBef>
                <a:spcPct val="0"/>
              </a:spcBef>
            </a:pPr>
            <a:endParaRPr lang="en-US" altLang="ru-RU" sz="1000" dirty="0" smtClean="0">
              <a:solidFill>
                <a:schemeClr val="bg2"/>
              </a:solidFill>
            </a:endParaRPr>
          </a:p>
          <a:p>
            <a:pPr algn="ctr">
              <a:spcBef>
                <a:spcPct val="0"/>
              </a:spcBef>
            </a:pPr>
            <a:endParaRPr lang="en-US" altLang="ru-RU" sz="1000" dirty="0" smtClean="0">
              <a:solidFill>
                <a:schemeClr val="bg2"/>
              </a:solidFill>
            </a:endParaRPr>
          </a:p>
          <a:p>
            <a:pPr algn="ctr">
              <a:spcBef>
                <a:spcPct val="0"/>
              </a:spcBef>
            </a:pPr>
            <a:endParaRPr lang="en-US" altLang="ru-RU" sz="1000" dirty="0" smtClean="0">
              <a:solidFill>
                <a:schemeClr val="bg2"/>
              </a:solidFill>
            </a:endParaRPr>
          </a:p>
          <a:p>
            <a:pPr algn="ctr">
              <a:spcBef>
                <a:spcPct val="0"/>
              </a:spcBef>
            </a:pPr>
            <a:endParaRPr lang="en-US" altLang="ru-RU" sz="1000" dirty="0" smtClean="0">
              <a:solidFill>
                <a:schemeClr val="bg2"/>
              </a:solidFill>
            </a:endParaRPr>
          </a:p>
          <a:p>
            <a:pPr algn="ctr">
              <a:spcBef>
                <a:spcPct val="0"/>
              </a:spcBef>
            </a:pPr>
            <a:endParaRPr lang="en-US" altLang="ru-RU" sz="1000" dirty="0" smtClean="0">
              <a:solidFill>
                <a:schemeClr val="bg2"/>
              </a:solidFill>
            </a:endParaRPr>
          </a:p>
          <a:p>
            <a:pPr algn="ctr">
              <a:spcBef>
                <a:spcPct val="0"/>
              </a:spcBef>
            </a:pPr>
            <a:endParaRPr lang="en-US" altLang="ru-RU" sz="1000" dirty="0" smtClean="0">
              <a:solidFill>
                <a:schemeClr val="bg2"/>
              </a:solidFill>
            </a:endParaRPr>
          </a:p>
          <a:p>
            <a:pPr algn="ctr">
              <a:spcBef>
                <a:spcPct val="0"/>
              </a:spcBef>
            </a:pPr>
            <a:endParaRPr lang="en-US" altLang="ru-RU" sz="1000" dirty="0" smtClean="0">
              <a:solidFill>
                <a:schemeClr val="bg2"/>
              </a:solidFill>
            </a:endParaRPr>
          </a:p>
        </p:txBody>
      </p:sp>
      <p:pic>
        <p:nvPicPr>
          <p:cNvPr id="9220" name="Picture 2" descr="http://www.asi.ru/npi/energetica/3-5.png"/>
          <p:cNvPicPr>
            <a:picLocks noChangeAspect="1" noChangeArrowheads="1"/>
          </p:cNvPicPr>
          <p:nvPr/>
        </p:nvPicPr>
        <p:blipFill>
          <a:blip r:embed="rId2" cstate="print"/>
          <a:srcRect/>
          <a:stretch>
            <a:fillRect/>
          </a:stretch>
        </p:blipFill>
        <p:spPr bwMode="auto">
          <a:xfrm>
            <a:off x="6716498" y="967207"/>
            <a:ext cx="2271920" cy="1581150"/>
          </a:xfrm>
          <a:prstGeom prst="rect">
            <a:avLst/>
          </a:prstGeom>
          <a:noFill/>
          <a:ln w="9525">
            <a:noFill/>
            <a:miter lim="800000"/>
            <a:headEnd/>
            <a:tailEnd/>
          </a:ln>
        </p:spPr>
      </p:pic>
      <p:sp>
        <p:nvSpPr>
          <p:cNvPr id="9227" name="Номер слайда 1"/>
          <p:cNvSpPr>
            <a:spLocks noGrp="1"/>
          </p:cNvSpPr>
          <p:nvPr>
            <p:ph type="sldNum" sz="quarter" idx="4294967295"/>
          </p:nvPr>
        </p:nvSpPr>
        <p:spPr bwMode="auto">
          <a:xfrm>
            <a:off x="7046913" y="6580188"/>
            <a:ext cx="2133600" cy="304800"/>
          </a:xfrm>
          <a:prstGeom prst="rect">
            <a:avLst/>
          </a:prstGeom>
          <a:noFill/>
          <a:ln>
            <a:miter lim="800000"/>
            <a:headEnd/>
            <a:tailEnd/>
          </a:ln>
        </p:spPr>
        <p:txBody>
          <a:bodyPr/>
          <a:lstStyle/>
          <a:p>
            <a:pPr eaLnBrk="1" hangingPunct="1"/>
            <a:fld id="{30330FD9-E4F7-4DF4-A7A2-C9A67C8BF83E}" type="slidenum">
              <a:rPr lang="ru-RU" altLang="ru-RU" sz="1600">
                <a:solidFill>
                  <a:schemeClr val="bg1"/>
                </a:solidFill>
                <a:ea typeface="ＭＳ Ｐゴシック" pitchFamily="34" charset="-128"/>
              </a:rPr>
              <a:pPr eaLnBrk="1" hangingPunct="1"/>
              <a:t>9</a:t>
            </a:fld>
            <a:endParaRPr lang="ru-RU" altLang="ru-RU" sz="1600">
              <a:solidFill>
                <a:schemeClr val="bg1"/>
              </a:solidFill>
              <a:ea typeface="ＭＳ Ｐゴシック" pitchFamily="34" charset="-128"/>
            </a:endParaRPr>
          </a:p>
        </p:txBody>
      </p:sp>
      <p:sp>
        <p:nvSpPr>
          <p:cNvPr id="9228" name="TextBox 1"/>
          <p:cNvSpPr txBox="1">
            <a:spLocks noChangeArrowheads="1"/>
          </p:cNvSpPr>
          <p:nvPr/>
        </p:nvSpPr>
        <p:spPr bwMode="auto">
          <a:xfrm>
            <a:off x="161671" y="1027250"/>
            <a:ext cx="5738077" cy="461665"/>
          </a:xfrm>
          <a:prstGeom prst="rect">
            <a:avLst/>
          </a:prstGeom>
          <a:noFill/>
          <a:ln w="9525">
            <a:noFill/>
            <a:miter lim="800000"/>
            <a:headEnd/>
            <a:tailEnd/>
          </a:ln>
        </p:spPr>
        <p:txBody>
          <a:bodyPr wrap="square">
            <a:spAutoFit/>
          </a:bodyPr>
          <a:lstStyle/>
          <a:p>
            <a:pPr algn="just"/>
            <a:r>
              <a:rPr lang="ru-RU" altLang="ru-RU" sz="2400" b="1" dirty="0">
                <a:solidFill>
                  <a:srgbClr val="FF0000"/>
                </a:solidFill>
              </a:rPr>
              <a:t>Результат </a:t>
            </a:r>
            <a:r>
              <a:rPr lang="ru-RU" altLang="ru-RU" sz="2400" b="1" dirty="0" smtClean="0">
                <a:solidFill>
                  <a:srgbClr val="FF0000"/>
                </a:solidFill>
              </a:rPr>
              <a:t>2017 </a:t>
            </a:r>
            <a:r>
              <a:rPr lang="ru-RU" altLang="ru-RU" sz="2400" b="1" dirty="0">
                <a:solidFill>
                  <a:srgbClr val="FF0000"/>
                </a:solidFill>
              </a:rPr>
              <a:t>года </a:t>
            </a:r>
            <a:r>
              <a:rPr lang="ru-RU" altLang="ru-RU" sz="2400" b="1" u="sng" dirty="0" smtClean="0">
                <a:solidFill>
                  <a:srgbClr val="FF0000"/>
                </a:solidFill>
              </a:rPr>
              <a:t>10-е </a:t>
            </a:r>
            <a:r>
              <a:rPr lang="ru-RU" altLang="ru-RU" sz="2400" b="1" u="sng" dirty="0">
                <a:solidFill>
                  <a:srgbClr val="FF0000"/>
                </a:solidFill>
              </a:rPr>
              <a:t>место!</a:t>
            </a:r>
          </a:p>
        </p:txBody>
      </p:sp>
      <p:graphicFrame>
        <p:nvGraphicFramePr>
          <p:cNvPr id="2" name="Схема 1"/>
          <p:cNvGraphicFramePr/>
          <p:nvPr>
            <p:extLst/>
          </p:nvPr>
        </p:nvGraphicFramePr>
        <p:xfrm>
          <a:off x="828898" y="1993881"/>
          <a:ext cx="3971702" cy="3516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353803" y="2323568"/>
            <a:ext cx="1469571" cy="369332"/>
          </a:xfrm>
          <a:prstGeom prst="rect">
            <a:avLst/>
          </a:prstGeom>
          <a:noFill/>
        </p:spPr>
        <p:txBody>
          <a:bodyPr wrap="square" rtlCol="0">
            <a:spAutoFit/>
          </a:bodyPr>
          <a:lstStyle/>
          <a:p>
            <a:r>
              <a:rPr lang="ru-RU" dirty="0" smtClean="0">
                <a:solidFill>
                  <a:srgbClr val="C00000"/>
                </a:solidFill>
              </a:rPr>
              <a:t>2017 год</a:t>
            </a:r>
            <a:endParaRPr lang="ru-RU" dirty="0">
              <a:solidFill>
                <a:srgbClr val="C00000"/>
              </a:solidFill>
            </a:endParaRPr>
          </a:p>
        </p:txBody>
      </p:sp>
      <p:sp>
        <p:nvSpPr>
          <p:cNvPr id="15" name="TextBox 14"/>
          <p:cNvSpPr txBox="1"/>
          <p:nvPr/>
        </p:nvSpPr>
        <p:spPr>
          <a:xfrm>
            <a:off x="798941" y="3332472"/>
            <a:ext cx="1469571" cy="369332"/>
          </a:xfrm>
          <a:prstGeom prst="rect">
            <a:avLst/>
          </a:prstGeom>
          <a:noFill/>
        </p:spPr>
        <p:txBody>
          <a:bodyPr wrap="square" rtlCol="0">
            <a:spAutoFit/>
          </a:bodyPr>
          <a:lstStyle/>
          <a:p>
            <a:r>
              <a:rPr lang="ru-RU" dirty="0" smtClean="0"/>
              <a:t>2016 год</a:t>
            </a:r>
            <a:endParaRPr lang="ru-RU" dirty="0"/>
          </a:p>
        </p:txBody>
      </p:sp>
      <p:sp>
        <p:nvSpPr>
          <p:cNvPr id="16" name="TextBox 15"/>
          <p:cNvSpPr txBox="1"/>
          <p:nvPr/>
        </p:nvSpPr>
        <p:spPr>
          <a:xfrm>
            <a:off x="210803" y="4506984"/>
            <a:ext cx="1469571" cy="369332"/>
          </a:xfrm>
          <a:prstGeom prst="rect">
            <a:avLst/>
          </a:prstGeom>
          <a:noFill/>
        </p:spPr>
        <p:txBody>
          <a:bodyPr wrap="square" rtlCol="0">
            <a:spAutoFit/>
          </a:bodyPr>
          <a:lstStyle/>
          <a:p>
            <a:r>
              <a:rPr lang="ru-RU" dirty="0" smtClean="0"/>
              <a:t>2014 год</a:t>
            </a:r>
            <a:endParaRPr lang="ru-RU" dirty="0"/>
          </a:p>
        </p:txBody>
      </p:sp>
      <p:sp>
        <p:nvSpPr>
          <p:cNvPr id="4" name="Прямоугольник 3"/>
          <p:cNvSpPr/>
          <p:nvPr/>
        </p:nvSpPr>
        <p:spPr>
          <a:xfrm>
            <a:off x="4393989" y="2549457"/>
            <a:ext cx="4645018"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ru-RU" sz="1600" dirty="0" smtClean="0">
                <a:solidFill>
                  <a:srgbClr val="000000"/>
                </a:solidFill>
                <a:latin typeface="Arial" pitchFamily="34" charset="0"/>
                <a:cs typeface="Arial" pitchFamily="34" charset="0"/>
              </a:rPr>
              <a:t>Уже по итогам  2017 года Россия вошла </a:t>
            </a:r>
            <a:r>
              <a:rPr lang="ru-RU" sz="1600" dirty="0">
                <a:solidFill>
                  <a:srgbClr val="000000"/>
                </a:solidFill>
                <a:latin typeface="Arial" pitchFamily="34" charset="0"/>
                <a:cs typeface="Arial" pitchFamily="34" charset="0"/>
              </a:rPr>
              <a:t>в состав лучших </a:t>
            </a:r>
            <a:r>
              <a:rPr lang="ru-RU" sz="1600" b="1" u="sng" dirty="0" smtClean="0">
                <a:solidFill>
                  <a:srgbClr val="000000"/>
                </a:solidFill>
                <a:latin typeface="Arial" pitchFamily="34" charset="0"/>
                <a:cs typeface="Arial" pitchFamily="34" charset="0"/>
              </a:rPr>
              <a:t>20 </a:t>
            </a:r>
            <a:r>
              <a:rPr lang="ru-RU" sz="1600" b="1" u="sng" dirty="0">
                <a:solidFill>
                  <a:srgbClr val="000000"/>
                </a:solidFill>
                <a:latin typeface="Arial" pitchFamily="34" charset="0"/>
                <a:cs typeface="Arial" pitchFamily="34" charset="0"/>
              </a:rPr>
              <a:t>стран </a:t>
            </a:r>
            <a:r>
              <a:rPr lang="ru-RU" sz="1600" dirty="0">
                <a:solidFill>
                  <a:srgbClr val="000000"/>
                </a:solidFill>
                <a:latin typeface="Arial" pitchFamily="34" charset="0"/>
                <a:cs typeface="Arial" pitchFamily="34" charset="0"/>
              </a:rPr>
              <a:t>по показателю доступности </a:t>
            </a:r>
            <a:r>
              <a:rPr lang="ru-RU" sz="1600" dirty="0" smtClean="0">
                <a:solidFill>
                  <a:srgbClr val="000000"/>
                </a:solidFill>
                <a:latin typeface="Arial" pitchFamily="34" charset="0"/>
                <a:cs typeface="Arial" pitchFamily="34" charset="0"/>
              </a:rPr>
              <a:t>энергетической </a:t>
            </a:r>
            <a:r>
              <a:rPr lang="ru-RU" sz="1600" dirty="0">
                <a:solidFill>
                  <a:srgbClr val="000000"/>
                </a:solidFill>
                <a:latin typeface="Arial" pitchFamily="34" charset="0"/>
                <a:cs typeface="Arial" pitchFamily="34" charset="0"/>
              </a:rPr>
              <a:t>инфраструктуры по </a:t>
            </a:r>
            <a:r>
              <a:rPr lang="ru-RU" sz="1600" dirty="0" smtClean="0">
                <a:solidFill>
                  <a:srgbClr val="000000"/>
                </a:solidFill>
                <a:latin typeface="Arial" pitchFamily="34" charset="0"/>
                <a:cs typeface="Arial" pitchFamily="34" charset="0"/>
              </a:rPr>
              <a:t>рейтингу </a:t>
            </a:r>
            <a:r>
              <a:rPr lang="ru-RU" sz="1600" dirty="0" err="1" smtClean="0">
                <a:solidFill>
                  <a:srgbClr val="000000"/>
                </a:solidFill>
                <a:latin typeface="Arial" pitchFamily="34" charset="0"/>
                <a:cs typeface="Arial" pitchFamily="34" charset="0"/>
              </a:rPr>
              <a:t>Doing</a:t>
            </a:r>
            <a:r>
              <a:rPr lang="ru-RU" sz="1600" dirty="0" smtClean="0">
                <a:solidFill>
                  <a:srgbClr val="000000"/>
                </a:solidFill>
                <a:latin typeface="Arial" pitchFamily="34" charset="0"/>
                <a:cs typeface="Arial" pitchFamily="34" charset="0"/>
              </a:rPr>
              <a:t> </a:t>
            </a:r>
            <a:r>
              <a:rPr lang="ru-RU" sz="1600" dirty="0" err="1">
                <a:solidFill>
                  <a:srgbClr val="000000"/>
                </a:solidFill>
                <a:latin typeface="Arial" pitchFamily="34" charset="0"/>
                <a:cs typeface="Arial" pitchFamily="34" charset="0"/>
              </a:rPr>
              <a:t>business</a:t>
            </a:r>
            <a:r>
              <a:rPr lang="ru-RU" sz="1600" dirty="0">
                <a:solidFill>
                  <a:srgbClr val="000000"/>
                </a:solidFill>
                <a:latin typeface="Arial" pitchFamily="34" charset="0"/>
                <a:cs typeface="Arial" pitchFamily="34" charset="0"/>
              </a:rPr>
              <a:t> (</a:t>
            </a:r>
            <a:r>
              <a:rPr lang="ru-RU" sz="1600" dirty="0" err="1">
                <a:solidFill>
                  <a:srgbClr val="000000"/>
                </a:solidFill>
                <a:latin typeface="Arial" pitchFamily="34" charset="0"/>
                <a:cs typeface="Arial" pitchFamily="34" charset="0"/>
              </a:rPr>
              <a:t>World</a:t>
            </a:r>
            <a:r>
              <a:rPr lang="ru-RU" sz="1600" dirty="0">
                <a:solidFill>
                  <a:srgbClr val="000000"/>
                </a:solidFill>
                <a:latin typeface="Arial" pitchFamily="34" charset="0"/>
                <a:cs typeface="Arial" pitchFamily="34" charset="0"/>
              </a:rPr>
              <a:t> </a:t>
            </a:r>
            <a:r>
              <a:rPr lang="ru-RU" sz="1600" dirty="0" err="1">
                <a:solidFill>
                  <a:srgbClr val="000000"/>
                </a:solidFill>
                <a:latin typeface="Arial" pitchFamily="34" charset="0"/>
                <a:cs typeface="Arial" pitchFamily="34" charset="0"/>
              </a:rPr>
              <a:t>Bank</a:t>
            </a:r>
            <a:r>
              <a:rPr lang="ru-RU" sz="1600" dirty="0">
                <a:solidFill>
                  <a:srgbClr val="000000"/>
                </a:solidFill>
                <a:latin typeface="Arial" pitchFamily="34" charset="0"/>
                <a:cs typeface="Arial" pitchFamily="34" charset="0"/>
              </a:rPr>
              <a:t>).</a:t>
            </a:r>
            <a:endParaRPr lang="ru-RU" sz="1600" dirty="0">
              <a:solidFill>
                <a:srgbClr val="000000"/>
              </a:solidFill>
            </a:endParaRPr>
          </a:p>
        </p:txBody>
      </p:sp>
      <p:pic>
        <p:nvPicPr>
          <p:cNvPr id="18" name="Picture 1"/>
          <p:cNvPicPr>
            <a:picLocks noChangeAspect="1" noChangeArrowheads="1"/>
          </p:cNvPicPr>
          <p:nvPr/>
        </p:nvPicPr>
        <p:blipFill>
          <a:blip r:embed="rId8" cstate="print"/>
          <a:srcRect/>
          <a:stretch>
            <a:fillRect/>
          </a:stretch>
        </p:blipFill>
        <p:spPr bwMode="auto">
          <a:xfrm>
            <a:off x="4919200" y="3658353"/>
            <a:ext cx="4200525" cy="1628775"/>
          </a:xfrm>
          <a:prstGeom prst="rect">
            <a:avLst/>
          </a:prstGeom>
          <a:noFill/>
          <a:ln w="9525">
            <a:noFill/>
            <a:miter lim="800000"/>
            <a:headEnd/>
            <a:tailEnd/>
          </a:ln>
        </p:spPr>
      </p:pic>
      <p:sp>
        <p:nvSpPr>
          <p:cNvPr id="19" name="Прямоугольник 18"/>
          <p:cNvSpPr/>
          <p:nvPr/>
        </p:nvSpPr>
        <p:spPr>
          <a:xfrm>
            <a:off x="4622007" y="5132636"/>
            <a:ext cx="4849812" cy="93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ru-RU" sz="1000" b="1" dirty="0">
                <a:solidFill>
                  <a:schemeClr val="accent6"/>
                </a:solidFill>
              </a:rPr>
              <a:t>             Плановый рейтинг  (Распоряжение Правительства №  1144)</a:t>
            </a:r>
          </a:p>
          <a:p>
            <a:pPr>
              <a:defRPr/>
            </a:pPr>
            <a:endParaRPr lang="ru-RU" sz="1000" b="1" dirty="0">
              <a:solidFill>
                <a:schemeClr val="accent6"/>
              </a:solidFill>
            </a:endParaRPr>
          </a:p>
          <a:p>
            <a:pPr>
              <a:defRPr/>
            </a:pPr>
            <a:r>
              <a:rPr lang="ru-RU" sz="1000" b="1" dirty="0">
                <a:solidFill>
                  <a:schemeClr val="accent6"/>
                </a:solidFill>
              </a:rPr>
              <a:t>             </a:t>
            </a:r>
            <a:r>
              <a:rPr lang="ru-RU" sz="1000" b="1" dirty="0" err="1" smtClean="0">
                <a:solidFill>
                  <a:schemeClr val="accent6"/>
                </a:solidFill>
              </a:rPr>
              <a:t>Doing</a:t>
            </a:r>
            <a:r>
              <a:rPr lang="ru-RU" sz="1000" b="1" dirty="0" smtClean="0">
                <a:solidFill>
                  <a:schemeClr val="accent6"/>
                </a:solidFill>
              </a:rPr>
              <a:t> </a:t>
            </a:r>
            <a:r>
              <a:rPr lang="ru-RU" sz="1000" b="1" dirty="0" err="1">
                <a:solidFill>
                  <a:schemeClr val="accent6"/>
                </a:solidFill>
              </a:rPr>
              <a:t>business</a:t>
            </a:r>
            <a:r>
              <a:rPr lang="ru-RU" sz="1000" b="1" dirty="0">
                <a:solidFill>
                  <a:schemeClr val="accent6"/>
                </a:solidFill>
              </a:rPr>
              <a:t>  </a:t>
            </a:r>
          </a:p>
          <a:p>
            <a:pPr>
              <a:defRPr/>
            </a:pPr>
            <a:endParaRPr lang="ru-RU" sz="1000" b="1" dirty="0">
              <a:solidFill>
                <a:schemeClr val="accent6"/>
              </a:solidFill>
            </a:endParaRPr>
          </a:p>
          <a:p>
            <a:pPr>
              <a:defRPr/>
            </a:pPr>
            <a:endParaRPr lang="ru-RU" sz="1000" dirty="0">
              <a:solidFill>
                <a:schemeClr val="accent6"/>
              </a:solidFill>
            </a:endParaRPr>
          </a:p>
        </p:txBody>
      </p:sp>
      <p:sp>
        <p:nvSpPr>
          <p:cNvPr id="21" name="Прямоугольник 20"/>
          <p:cNvSpPr/>
          <p:nvPr/>
        </p:nvSpPr>
        <p:spPr>
          <a:xfrm>
            <a:off x="4800600" y="5210771"/>
            <a:ext cx="358775" cy="46038"/>
          </a:xfrm>
          <a:prstGeom prst="rect">
            <a:avLst/>
          </a:prstGeom>
          <a:solidFill>
            <a:srgbClr val="3B4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Прямоугольник 21"/>
          <p:cNvSpPr/>
          <p:nvPr/>
        </p:nvSpPr>
        <p:spPr>
          <a:xfrm>
            <a:off x="4800600" y="5554911"/>
            <a:ext cx="358775" cy="46038"/>
          </a:xfrm>
          <a:prstGeom prst="rect">
            <a:avLst/>
          </a:prstGeom>
          <a:solidFill>
            <a:srgbClr val="FC92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Блок-схема: узел 22"/>
          <p:cNvSpPr/>
          <p:nvPr/>
        </p:nvSpPr>
        <p:spPr>
          <a:xfrm flipH="1">
            <a:off x="5899748" y="4503336"/>
            <a:ext cx="138113" cy="141288"/>
          </a:xfrm>
          <a:prstGeom prst="flowChartConnector">
            <a:avLst/>
          </a:prstGeom>
          <a:solidFill>
            <a:srgbClr val="FC92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рямоугольник 19"/>
          <p:cNvSpPr/>
          <p:nvPr/>
        </p:nvSpPr>
        <p:spPr>
          <a:xfrm>
            <a:off x="171556" y="5775140"/>
            <a:ext cx="8816862" cy="1409681"/>
          </a:xfrm>
          <a:prstGeom prst="rect">
            <a:avLst/>
          </a:prstGeom>
        </p:spPr>
        <p:txBody>
          <a:bodyPr wrap="square">
            <a:spAutoFit/>
          </a:bodyPr>
          <a:lstStyle/>
          <a:p>
            <a:pPr algn="just">
              <a:lnSpc>
                <a:spcPct val="107000"/>
              </a:lnSpc>
              <a:spcAft>
                <a:spcPts val="0"/>
              </a:spcAft>
              <a:tabLst>
                <a:tab pos="548005" algn="l"/>
              </a:tabLst>
            </a:pPr>
            <a:r>
              <a:rPr lang="ru-RU" sz="1600" dirty="0" smtClean="0">
                <a:ea typeface="Calibri" panose="020F0502020204030204" pitchFamily="34" charset="0"/>
                <a:cs typeface="Times New Roman" panose="02020603050405020304" pitchFamily="18" charset="0"/>
              </a:rPr>
              <a:t>В </a:t>
            </a:r>
            <a:r>
              <a:rPr lang="ru-RU" sz="1600" dirty="0">
                <a:ea typeface="Calibri" panose="020F0502020204030204" pitchFamily="34" charset="0"/>
                <a:cs typeface="Times New Roman" panose="02020603050405020304" pitchFamily="18" charset="0"/>
              </a:rPr>
              <a:t>2017 году Россия по данному показателю </a:t>
            </a:r>
            <a:r>
              <a:rPr lang="ru-RU" sz="1600" dirty="0" smtClean="0">
                <a:ea typeface="Calibri" panose="020F0502020204030204" pitchFamily="34" charset="0"/>
                <a:cs typeface="Times New Roman" panose="02020603050405020304" pitchFamily="18" charset="0"/>
              </a:rPr>
              <a:t>обошла многие передовые страны с высокими показателями уровня дохода и развитости энергетической инфраструктуры (такие как США, страны Европы (Франция, Италия, Дания, Чехия, Финляндия, Норвегия и др.) и страны Азии (Япония, Сингапур, </a:t>
            </a:r>
            <a:r>
              <a:rPr lang="ru-RU" sz="1600" dirty="0" err="1" smtClean="0">
                <a:ea typeface="Calibri" panose="020F0502020204030204" pitchFamily="34" charset="0"/>
                <a:cs typeface="Times New Roman" panose="02020603050405020304" pitchFamily="18" charset="0"/>
              </a:rPr>
              <a:t>Тайланд</a:t>
            </a:r>
            <a:r>
              <a:rPr lang="ru-RU" sz="1600" dirty="0" smtClean="0">
                <a:ea typeface="Calibri" panose="020F0502020204030204" pitchFamily="34" charset="0"/>
                <a:cs typeface="Times New Roman" panose="02020603050405020304" pitchFamily="18" charset="0"/>
              </a:rPr>
              <a:t>, и др.).</a:t>
            </a:r>
          </a:p>
          <a:p>
            <a:pPr algn="just">
              <a:lnSpc>
                <a:spcPct val="107000"/>
              </a:lnSpc>
              <a:spcAft>
                <a:spcPts val="0"/>
              </a:spcAft>
              <a:tabLst>
                <a:tab pos="548005" algn="l"/>
              </a:tabLs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883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75787</TotalTime>
  <Words>2540</Words>
  <Application>Microsoft Office PowerPoint</Application>
  <PresentationFormat>Экран (4:3)</PresentationFormat>
  <Paragraphs>351</Paragraphs>
  <Slides>30</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6</vt:i4>
      </vt:variant>
      <vt:variant>
        <vt:lpstr>Заголовки слайдов</vt:lpstr>
      </vt:variant>
      <vt:variant>
        <vt:i4>30</vt:i4>
      </vt:variant>
    </vt:vector>
  </HeadingPairs>
  <TitlesOfParts>
    <vt:vector size="46" baseType="lpstr">
      <vt:lpstr>MS PGothic</vt:lpstr>
      <vt:lpstr>MS PGothic</vt:lpstr>
      <vt:lpstr>SimSun</vt:lpstr>
      <vt:lpstr>Arial</vt:lpstr>
      <vt:lpstr>Calibri</vt:lpstr>
      <vt:lpstr>Calibri Light</vt:lpstr>
      <vt:lpstr>Mangal</vt:lpstr>
      <vt:lpstr>Times New Roman</vt:lpstr>
      <vt:lpstr>TimesNewRomanPSMT</vt:lpstr>
      <vt:lpstr>Wingdings</vt:lpstr>
      <vt:lpstr>2_Оформление по умолчанию</vt:lpstr>
      <vt:lpstr>Тема Office</vt:lpstr>
      <vt:lpstr>Оформление по умолчанию</vt:lpstr>
      <vt:lpstr>2_Office Theme</vt:lpstr>
      <vt:lpstr>3_Office Theme</vt:lpstr>
      <vt:lpstr>4_Office Theme</vt:lpstr>
      <vt:lpstr>Презентация PowerPoint</vt:lpstr>
      <vt:lpstr>Единая система развития конкуренции</vt:lpstr>
      <vt:lpstr>Ключевые показатели развития конкуренции  в субъектах РФ</vt:lpstr>
      <vt:lpstr>Системные шаги к сокращению Государственного участия в экономике</vt:lpstr>
      <vt:lpstr>Презентация PowerPoint</vt:lpstr>
      <vt:lpstr>Презентация PowerPoint</vt:lpstr>
      <vt:lpstr>Презентация PowerPoint</vt:lpstr>
      <vt:lpstr>Презентация PowerPoint</vt:lpstr>
      <vt:lpstr> Мировой рейтинг Doing business</vt:lpstr>
      <vt:lpstr>Презентация PowerPoint</vt:lpstr>
      <vt:lpstr>Презентация PowerPoint</vt:lpstr>
      <vt:lpstr>Доведение до среднероссийского уровня тарифов                          Дальневосточного Федерального округа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НВВ на содержание 1 условной единицы электрооборудования, тыс. рублей в год</vt:lpstr>
      <vt:lpstr>Презентация PowerPoint</vt:lpstr>
      <vt:lpstr>Внедрение принципа эталон в сетях</vt:lpstr>
      <vt:lpstr>Презентация PowerPoint</vt:lpstr>
      <vt:lpstr>Презентация PowerPoint</vt:lpstr>
      <vt:lpstr>Ряд принятых методологических изменений </vt:lpstr>
      <vt:lpstr>Презентация PowerPoint</vt:lpstr>
      <vt:lpstr>Презентация PowerPoint</vt:lpstr>
      <vt:lpstr>Долгосрочное регулирование</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Кашунина Ирина Валерьевна</dc:creator>
  <cp:lastModifiedBy>Секретарь Карельское УФАС</cp:lastModifiedBy>
  <cp:revision>698</cp:revision>
  <cp:lastPrinted>2018-05-30T13:31:33Z</cp:lastPrinted>
  <dcterms:created xsi:type="dcterms:W3CDTF">2016-02-19T07:50:24Z</dcterms:created>
  <dcterms:modified xsi:type="dcterms:W3CDTF">2018-05-30T13:32:06Z</dcterms:modified>
</cp:coreProperties>
</file>