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68" r:id="rId4"/>
    <p:sldId id="274" r:id="rId5"/>
    <p:sldId id="266" r:id="rId6"/>
    <p:sldId id="267" r:id="rId7"/>
    <p:sldId id="257" r:id="rId8"/>
    <p:sldId id="275" r:id="rId9"/>
    <p:sldId id="262" r:id="rId10"/>
    <p:sldId id="263" r:id="rId11"/>
    <p:sldId id="264" r:id="rId12"/>
    <p:sldId id="265" r:id="rId13"/>
    <p:sldId id="270" r:id="rId14"/>
    <p:sldId id="271" r:id="rId15"/>
    <p:sldId id="272" r:id="rId16"/>
    <p:sldId id="276" r:id="rId17"/>
    <p:sldId id="269" r:id="rId18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решений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решений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3909773578275561"/>
                  <c:y val="-7.67586617407113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07CFF9-1683-4BE3-895E-EA7787D5F13B}" type="CATEGORYNAME">
                      <a:rPr lang="ru-RU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0625521483404958"/>
                  <c:y val="-0.110156560806913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3DA101-3F18-48AC-9005-0B196F08763C}" type="CATEGORYNAME">
                      <a:rPr lang="ru-RU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3859125512736554"/>
                  <c:y val="-0.261529385929640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Отказано</a:t>
                    </a:r>
                    <a:r>
                      <a:rPr lang="ru-RU" baseline="0" dirty="0" smtClean="0"/>
                      <a:t> в удовлетворении 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/>
                      <a:t>49%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74486807087839"/>
                      <c:h val="0.1460506346596736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3.8638259939654342E-2"/>
                  <c:y val="-1.55199192475651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7E5C1D-7EDC-4233-81D6-C2FB749EB8D9}" type="CATEGORYNAME">
                      <a:rPr lang="ru-RU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Отменено</c:v>
                </c:pt>
                <c:pt idx="1">
                  <c:v>Изменено</c:v>
                </c:pt>
                <c:pt idx="2">
                  <c:v>Оставлено без удовлетворения</c:v>
                </c:pt>
                <c:pt idx="3">
                  <c:v>Возвращено заявителю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7</c:v>
                </c:pt>
                <c:pt idx="2">
                  <c:v>56</c:v>
                </c:pt>
                <c:pt idx="3">
                  <c:v>13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EE49D-BB78-4928-9A9A-3239934A02BB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C914F-D0F8-4499-A3D5-F323E883A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3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B456E-A5E8-449F-9FED-2AAA9898C588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DD0AD-45B6-4847-8571-33CA5E36A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7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D0AD-45B6-4847-8571-33CA5E36A5E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8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1527-81C5-4FF5-BF88-68D3F23B2007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DD3B-1C24-4B79-B6BC-5C59219F7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5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1527-81C5-4FF5-BF88-68D3F23B2007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DD3B-1C24-4B79-B6BC-5C59219F7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4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1527-81C5-4FF5-BF88-68D3F23B2007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DD3B-1C24-4B79-B6BC-5C59219F7F8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1726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1527-81C5-4FF5-BF88-68D3F23B2007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DD3B-1C24-4B79-B6BC-5C59219F7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0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1527-81C5-4FF5-BF88-68D3F23B2007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DD3B-1C24-4B79-B6BC-5C59219F7F8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2072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1527-81C5-4FF5-BF88-68D3F23B2007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DD3B-1C24-4B79-B6BC-5C59219F7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68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1527-81C5-4FF5-BF88-68D3F23B2007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DD3B-1C24-4B79-B6BC-5C59219F7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53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1527-81C5-4FF5-BF88-68D3F23B2007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DD3B-1C24-4B79-B6BC-5C59219F7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0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1527-81C5-4FF5-BF88-68D3F23B2007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DD3B-1C24-4B79-B6BC-5C59219F7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2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1527-81C5-4FF5-BF88-68D3F23B2007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DD3B-1C24-4B79-B6BC-5C59219F7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2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1527-81C5-4FF5-BF88-68D3F23B2007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DD3B-1C24-4B79-B6BC-5C59219F7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1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1527-81C5-4FF5-BF88-68D3F23B2007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DD3B-1C24-4B79-B6BC-5C59219F7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0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1527-81C5-4FF5-BF88-68D3F23B2007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DD3B-1C24-4B79-B6BC-5C59219F7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1527-81C5-4FF5-BF88-68D3F23B2007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DD3B-1C24-4B79-B6BC-5C59219F7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2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1527-81C5-4FF5-BF88-68D3F23B2007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DD3B-1C24-4B79-B6BC-5C59219F7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48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DD3B-1C24-4B79-B6BC-5C59219F7F8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1527-81C5-4FF5-BF88-68D3F23B2007}" type="datetimeFigureOut">
              <a:rPr lang="ru-RU" smtClean="0"/>
              <a:t>28.01.2019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46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1527-81C5-4FF5-BF88-68D3F23B2007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09DD3B-1C24-4B79-B6BC-5C59219F7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7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03" y="0"/>
            <a:ext cx="4151156" cy="233502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11827"/>
            <a:ext cx="7710772" cy="1745761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Алешин Константин Николаевич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Правового управления ФАС России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Москва, 2019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8239" y="2222945"/>
            <a:ext cx="993141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позиции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коллегиальных органов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 России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инструмент антимонопольного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комплаенса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37" y="167690"/>
            <a:ext cx="93843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Практика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применения антимонопольного законодательства </a:t>
            </a:r>
            <a:endParaRPr lang="ru-RU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при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установлении 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антиконкурентных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соглашений и </a:t>
            </a:r>
            <a:endParaRPr lang="ru-RU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координации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экономической деятельности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4339" y="1603021"/>
            <a:ext cx="2287617" cy="40414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Доказывать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реального исполнения соглашения при возбуждении дела по статье 16 Закона о защите конкуренции не требуется; аудиозапись, сделанная заявителем, может выступать надлежащим доказательством по делу о нарушении антимонопольного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69839" y="2472267"/>
            <a:ext cx="2449689" cy="39341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 применения части 5 статьи 11 Закона о защите конкуренции необходимо установить согласование действий хозяйствующих субъектов, которые могут выражаться не столько в установлении правил поведения, сколько в доведении их до координируемых субъектов и обеспечении контроля за соблюдением указанных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07411" y="1569152"/>
            <a:ext cx="2460978" cy="40414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доказывания антимонопольным органом фактического исполнения участниками условий картеля отсутствует, поскольку нарушение состоит в достижении договоренности, которая приводит или может привести к перечисленным в части 1 статьи 11 Закона о защите конкуренции последствиям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6272" y="2472267"/>
            <a:ext cx="2306962" cy="39341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случаях с учетом особенностей процедуры заключения договоров на торгах при проведении торгов следует учитывать наступление или возможность наступления негативных последствий, предусмотренных пунктом 2 части 1 статьи 11 Закона о защите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3219" y="3870718"/>
            <a:ext cx="106939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Практика применения антимонопольного законодательства </a:t>
            </a:r>
            <a:endParaRPr lang="ru-RU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установлении нарушения антимонопольных требований к торгам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5758" y="4979624"/>
            <a:ext cx="8923663" cy="14211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 по объединению в один лот услуг, оказываемых на нескольких территориях, удаленных друг от друга, в разное время года, по включению в состав одного лота лицензируемых и не лицензируемых видов деятельности, а также работ на разных товарных рынках, технологически и функционально не связанных между собой, не соответствуют части 3 статьи 17 Закона о защите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63" y="87428"/>
            <a:ext cx="8919221" cy="104250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95758" y="1492283"/>
            <a:ext cx="8923663" cy="2016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возможных (но не исчерпывающих) общих целей отказа страховых организаций от заключения договоров ОСАГО может являться навязывание страхователям получения дополнительных страховых и иных услуг, обусловливающее возможность получения страховщиками дополнительной прибыли. Получение страховщиками такой прибыли с учетом возможных отказов страхователей от заключения договоров ОСАГО только при условии приобретения дополнительных платных услуг наиболее вероятно в случае реализации подобных действий совместно с конкурентами.</a:t>
            </a:r>
          </a:p>
        </p:txBody>
      </p:sp>
    </p:spTree>
    <p:extLst>
      <p:ext uri="{BB962C8B-B14F-4D97-AF65-F5344CB8AC3E}">
        <p14:creationId xmlns:p14="http://schemas.microsoft.com/office/powerpoint/2010/main" val="8547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599" y="312270"/>
            <a:ext cx="929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Практика применения антимонопольного законодательства </a:t>
            </a:r>
            <a:endParaRPr lang="ru-RU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установлении актов недобросовестной конкуренции 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0420" y="1438225"/>
            <a:ext cx="3712684" cy="43186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фактически не осуществляющее деятельность на товарном рынке, но имеющее потенциальную возможность выхода на рынок, может быть признано нарушившим положения статьи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 защите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9243" y="1438225"/>
            <a:ext cx="3811837" cy="43186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акта недобросовестной конкуренции необходимо установить все признаки недобросовестной конкуренции, предусмотренные пунктом 9 статьи 4 Закона о защите конкуренции, в совокупности со специальными признаками состава нарушения, предусмотренного статьей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 защите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011" y="2022081"/>
            <a:ext cx="3271989" cy="29200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8086" y="278562"/>
            <a:ext cx="9100457" cy="5596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Разъяснения Президиума ФАС России</a:t>
            </a:r>
            <a:endParaRPr lang="ru-RU" sz="30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29" y="1045029"/>
            <a:ext cx="882831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 2017 года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Президиумом ФАС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утверждено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разъяснений: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«Определение монопольно высокой и монопольно низкой цены товара»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««Вертикальные» соглашения, в том числе дилерские соглашения»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 «Доказывание недопустимых соглашений и согласованных действий на товарных рынках, в том числе на торгах»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«Соглашения в инновационных и высокотехнологичных сферах деятельности»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 «Оценка допустимости способов ведения бизнеса субъектами, занимающими доминирующее положение на рынке»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457" y="424543"/>
            <a:ext cx="9612086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«Доказывание и расчет убытков, причиненных нарушением антимонопольного законодательства»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 «Порядок применения Закона о защите конкуренции с учетом Правил технологического присоединения, Правил недискриминационного доступа, Правил подключения и законодательства о теплоснабжении»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 «О применении положений статьи 10 Закона о защите конкуренции»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 «О порядке Публикации международными морскими контейнерными перевозчиками стоимости перевозки»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 «О применении антимонопольными органами антимонопольного законодательства в целях выявления и нарушения порядка ценообразования»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 «По определению размера убытков, причиненных в результате нарушения антимонопольного законодательства»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914" y="1621972"/>
            <a:ext cx="3063086" cy="31786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372" y="0"/>
            <a:ext cx="9383485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«О применении положений антимонопольного законодательства в отношении владельцев объектов электроэнергетики, в том числе не соответствующих критериям отнесения владельцев объектов электросетевого хозяйства к территориальным сетевым организациям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«Об информации, составляющей коммерческую тайну, в рамках рассмотрения дела о нарушении антимонопольного законодательства, проведении проверок соблюдения антимонопольного законодательства, осуществлении государственного контроля за экономической </a:t>
            </a: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концентрацией»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«О квалификации соглашений хозяйствующих субъектов, участвующих в торгах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«О привлечении к ответственности за злоупотребления доминирующим положением хозяйствующих субъектов, признанных коллективно доминирующими».</a:t>
            </a:r>
            <a:endParaRPr lang="ru-RU" sz="2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4741" y="330507"/>
            <a:ext cx="9033832" cy="35033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позиции коллегиальных органов ФАС России: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Президиума ФАС России,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внутриведомственной апелляцией, образуют механизм обеспечения единообразия практики осуществления ФАС России своих полномочий, как для антимонопольных органов, так и для внешних субъектов правоотношений.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35587" y="5255045"/>
            <a:ext cx="8196550" cy="1410159"/>
          </a:xfrm>
          <a:prstGeom prst="ellipse">
            <a:avLst/>
          </a:prstGeom>
          <a:solidFill>
            <a:srgbClr val="EAF18B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инструмент КОМПЛАЕНСА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781321" y="4098275"/>
            <a:ext cx="727114" cy="104660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04" y="3723701"/>
            <a:ext cx="2701010" cy="22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4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7866" y="2636829"/>
            <a:ext cx="76322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Спасибо за внимание!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  <a:p>
            <a:pPr algn="ctr"/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13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2" y="771799"/>
            <a:ext cx="2542549" cy="33280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72540" y="1001486"/>
            <a:ext cx="3581400" cy="1578428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23 Закона о защите конкуренции  </a:t>
            </a:r>
          </a:p>
          <a:p>
            <a:pPr algn="ctr"/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263240" y="2628901"/>
            <a:ext cx="234043" cy="60960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59526" y="3282046"/>
            <a:ext cx="5007429" cy="1404257"/>
          </a:xfrm>
          <a:prstGeom prst="rect">
            <a:avLst/>
          </a:prstGeom>
          <a:solidFill>
            <a:srgbClr val="EAF18B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ФАС России по даче разъяснений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(п.5 ч.2 ст.23)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9154" y="83599"/>
            <a:ext cx="5976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Полномочия ФАС </a:t>
            </a:r>
            <a:r>
              <a:rPr lang="ru-RU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России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0806" y="5007426"/>
            <a:ext cx="4675413" cy="17090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оказания методической помощи территориальным органам ФАС России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93227" y="4996538"/>
            <a:ext cx="4963887" cy="17090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ФАС России по даче разъяснений по вопросам применения  антимонопольного законодательства  (Приказ ФАС России от 20.01.2012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№22)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3155797">
            <a:off x="2274895" y="4440583"/>
            <a:ext cx="254221" cy="491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10414">
            <a:off x="7879385" y="4457716"/>
            <a:ext cx="457240" cy="4084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608" y="1382486"/>
            <a:ext cx="3781392" cy="24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2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821" y="0"/>
            <a:ext cx="3244179" cy="188371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319204" y="1255660"/>
            <a:ext cx="3261648" cy="1291597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 ФАС России:</a:t>
            </a:r>
          </a:p>
          <a:p>
            <a:pPr marL="342900" indent="-342900" algn="just">
              <a:buFontTx/>
              <a:buChar char="-"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 решений ТО ФАС России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09098" y="1255659"/>
            <a:ext cx="3016262" cy="1291598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Апелляционная коллегия ФАС России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Пересмотр решений ТО ФАС 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4076" y="89417"/>
            <a:ext cx="695298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Коллегиальные органы ФАС России</a:t>
            </a:r>
            <a:endParaRPr lang="ru-RU" sz="30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775857" y="659052"/>
            <a:ext cx="315686" cy="50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26971" y="3058886"/>
            <a:ext cx="3102429" cy="1513114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единообразия практики применения АМЗ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918857" y="2572832"/>
            <a:ext cx="217714" cy="486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965371" y="2572832"/>
            <a:ext cx="217715" cy="486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63223" y="5367143"/>
            <a:ext cx="3012851" cy="1382486"/>
          </a:xfrm>
          <a:prstGeom prst="roundRect">
            <a:avLst/>
          </a:prstGeom>
          <a:solidFill>
            <a:srgbClr val="EAF18B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правовой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определенности в рамках антимонопольного регулирования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6942" y="5098579"/>
            <a:ext cx="3559629" cy="1382486"/>
          </a:xfrm>
          <a:prstGeom prst="roundRect">
            <a:avLst/>
          </a:prstGeom>
          <a:solidFill>
            <a:srgbClr val="EAF18B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Предсказуемость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антимонопольного органа при реализации норм в рамках специальных правоотношений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36038" y="3596156"/>
            <a:ext cx="3235853" cy="1703939"/>
          </a:xfrm>
          <a:prstGeom prst="roundRect">
            <a:avLst/>
          </a:prstGeom>
          <a:solidFill>
            <a:srgbClr val="EAF18B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работы системы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антимонопольных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органов, повышение эффективности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службы</a:t>
            </a:r>
          </a:p>
        </p:txBody>
      </p:sp>
      <p:sp>
        <p:nvSpPr>
          <p:cNvPr id="17" name="Стрелка вправо 16"/>
          <p:cNvSpPr/>
          <p:nvPr/>
        </p:nvSpPr>
        <p:spPr>
          <a:xfrm rot="8410947">
            <a:off x="2766454" y="4505470"/>
            <a:ext cx="788370" cy="38538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758543" y="4692153"/>
            <a:ext cx="315685" cy="554837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135" y="659052"/>
            <a:ext cx="371888" cy="53039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1197" y="2719856"/>
            <a:ext cx="3059460" cy="1752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 ч.4 ст.23 135-ФЗ (полномочия коллегиальных органов)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10800000" flipV="1">
            <a:off x="390087" y="1680648"/>
            <a:ext cx="1345285" cy="1211807"/>
          </a:xfrm>
          <a:prstGeom prst="bentConnector2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19615">
            <a:off x="6916607" y="3729867"/>
            <a:ext cx="732224" cy="66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6" y="696686"/>
            <a:ext cx="2253342" cy="15022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054" y="533400"/>
            <a:ext cx="2276725" cy="183276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39486" y="2198914"/>
            <a:ext cx="3635827" cy="1502227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официальной позицией   Федеральной   антимонопольной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81258" y="2177142"/>
            <a:ext cx="3897085" cy="15239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ФАС России необходимо контролировать исполнение всех разъяснений ФАС России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3883" y="4071227"/>
            <a:ext cx="8414660" cy="2536376"/>
          </a:xfrm>
          <a:prstGeom prst="round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решении и/или предписании по делу выводов антимонопольного органа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 России и/или Президиума ФАС России,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признано нарушающим единообразие применения антимонопольного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74571" y="119755"/>
            <a:ext cx="3690257" cy="1747158"/>
          </a:xfrm>
          <a:prstGeom prst="ellipse">
            <a:avLst/>
          </a:prstGeom>
          <a:solidFill>
            <a:srgbClr val="EAF18B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ФАС России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93028" y="2198914"/>
            <a:ext cx="3570515" cy="1502227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   для применения   территориальными   органами   ФАС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2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827" r="15060"/>
          <a:stretch/>
        </p:blipFill>
        <p:spPr>
          <a:xfrm>
            <a:off x="8042103" y="0"/>
            <a:ext cx="4149897" cy="46808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12319" y="108857"/>
            <a:ext cx="63261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Примеры отмены решений </a:t>
            </a:r>
          </a:p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территориальных органов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1" y="1418043"/>
            <a:ext cx="7853717" cy="30342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Разъяснениям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 России от 08.07.2016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ИА/46433/16 «О выдаче предписаний о перечислении в федеральный бюджет доходов, полученных от монополистической деятельности»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Разъяснения) в случаях, когда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административного штрафа кратный выручке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реализации товара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исчислению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перечислении в федеральный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дохода, полученного от монополистической деятельности,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выдается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такое лицо подлежит привлечению к административной ответственности.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059" y="4767219"/>
            <a:ext cx="5823855" cy="1937657"/>
          </a:xfrm>
          <a:prstGeom prst="rect">
            <a:avLst/>
          </a:prstGeom>
          <a:solidFill>
            <a:srgbClr val="EAF1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Разъяснениях порядок определения меры ответственности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рассмотрении дел по факту монополистической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недобросовест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конкуренции, а также заключения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антиконкурентных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соглашений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86602" y="4767219"/>
            <a:ext cx="4136572" cy="1937657"/>
          </a:xfrm>
          <a:prstGeom prst="rect">
            <a:avLst/>
          </a:prstGeom>
          <a:solidFill>
            <a:srgbClr val="EAF1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должны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руководствоваться Разъяснениями в целях определения конкретной меры ответственности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лица, нарушившего антимонопольное законодательство.</a:t>
            </a:r>
          </a:p>
        </p:txBody>
      </p:sp>
    </p:spTree>
    <p:extLst>
      <p:ext uri="{BB962C8B-B14F-4D97-AF65-F5344CB8AC3E}">
        <p14:creationId xmlns:p14="http://schemas.microsoft.com/office/powerpoint/2010/main" val="35336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1942" y="224759"/>
            <a:ext cx="82125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Процедурные вопросы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пересмотра решений и (или) </a:t>
            </a:r>
            <a:endParaRPr lang="ru-RU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предписаний территориальных органов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58417" y="1710241"/>
            <a:ext cx="3830069" cy="21907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обращение с жалобой на решение и (или) предписание территориального антимонопольного органа составляет один месяц и не может быть восстановлен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34718" y="1742306"/>
            <a:ext cx="3574972" cy="21907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предписания, вынесенные в порядке, предусмотренном статьей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 защите конкуренции, не подлежат пересмотру коллегиальными органами ФАС России в порядке, установленном статьей 23 Закона о защите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593" y="1742306"/>
            <a:ext cx="3525398" cy="21907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 на решения и предписания антимонопольных органов может осуществляться Президиумом ФАС России или Апелляционной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9089" y="4378930"/>
            <a:ext cx="3085377" cy="21940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жалобы коллегиальный орган ФАС России вправе направить дело на новое рассмотрение в территориальный антимонопольный орган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3061" y="4385809"/>
            <a:ext cx="3848033" cy="21940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предписание антимонопольного органа могут быть обжалованы одновременно в арбитражный суд и в коллегиальный орган федерального антимонопольного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09690" y="4378930"/>
            <a:ext cx="4566624" cy="21940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отзыва поданной жалобы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территориального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антимонопольного органа рассмотрение жалобы подлежит прекращению.</a:t>
            </a:r>
          </a:p>
        </p:txBody>
      </p:sp>
    </p:spTree>
    <p:extLst>
      <p:ext uri="{BB962C8B-B14F-4D97-AF65-F5344CB8AC3E}">
        <p14:creationId xmlns:p14="http://schemas.microsoft.com/office/powerpoint/2010/main" val="34318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6825" y="0"/>
            <a:ext cx="7553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Рассмотрение жалоб</a:t>
            </a:r>
          </a:p>
          <a:p>
            <a:pPr algn="ctr"/>
            <a:r>
              <a:rPr lang="ru-RU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Апелляционной коллегией ФАС России</a:t>
            </a:r>
            <a:endParaRPr lang="ru-RU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750957140"/>
              </p:ext>
            </p:extLst>
          </p:nvPr>
        </p:nvGraphicFramePr>
        <p:xfrm>
          <a:off x="-222422" y="1224981"/>
          <a:ext cx="6573795" cy="563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728770" y="1101688"/>
            <a:ext cx="43296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отдел административной апелляции и методологии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обращений, из которых 52 жалобы на решения территориальных органов по делам о нарушении антимонопольного законодательства.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ФАС России в порядке внутриведомственной апелляции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8606" indent="-278606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отмене решения и (или) предписания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78606" indent="-278606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изменении решения и (или) предписания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решение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8606" indent="-278606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отказе в удовлетворении жалобы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решение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8606" indent="-278606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возвращении жалобы заявителю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3543" y="165253"/>
            <a:ext cx="601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Рассмотрение жалоб в порядке ведомственной апелляции Президиумом </a:t>
            </a:r>
            <a:r>
              <a:rPr lang="ru-RU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ФАС России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01688" y="1902788"/>
            <a:ext cx="8471970" cy="38149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когда дело имеет особое значение для формирования единообразия правоприменительной практики, апелляционная жалоба может быть рассмотрена Президиумом ФАС России, в том же порядке, что и при рассмотрении апелляционной коллегией.</a:t>
            </a:r>
            <a:endParaRPr lang="ru-RU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3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346" y="124177"/>
            <a:ext cx="92913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Практика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применения антимонопольного законодательства 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при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установлении </a:t>
            </a:r>
            <a:endParaRPr lang="ru-RU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злоупотребления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доминирующим положением 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716" y="1380545"/>
            <a:ext cx="8634115" cy="14728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хозяйствующего субъекта не могут быть квалифицированы по части 1 статьи 10 Закона о защите конкуренции без указания конкретного пункта, если такие действия содержат признаки нарушения, предусмотренного конкретным пунктом части 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Закона о защите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716" y="3052591"/>
            <a:ext cx="8634115" cy="17727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хозяйствующего субъекта по нарушению порядка расчета платы за горячее водоснабжение в отсутствие заключенного договора на отпуск холодной воды для нужд горячего водоснабжения многоквартирных домов, находящихся на обслуживании у управляющей компании, квалифицируются по части 1 статьи 10 Закона о защите конкуренции, и не относятся к гражданско-правовым спорам, которые могут быть разрешены исключительно в судебном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716" y="5024610"/>
            <a:ext cx="8634115" cy="130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хозяйствующего субъекта по необоснованному начислению и взиманию платы с контрагента за негативное воздействие на работу централизованной системы водоотведения за периоды, превышающие трехмесячный срок с момента отбора контрольных проб, квалифицируются по пункту 10 части 1 статьи 10 Закона о защите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</a:t>
            </a:r>
          </a:p>
        </p:txBody>
      </p:sp>
    </p:spTree>
    <p:extLst>
      <p:ext uri="{BB962C8B-B14F-4D97-AF65-F5344CB8AC3E}">
        <p14:creationId xmlns:p14="http://schemas.microsoft.com/office/powerpoint/2010/main" val="34051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1447</Words>
  <Application>Microsoft Office PowerPoint</Application>
  <PresentationFormat>Широкоэкранный</PresentationFormat>
  <Paragraphs>103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Данилова Галина Витальевна</dc:creator>
  <cp:lastModifiedBy>Секретарь Карельское УФАС</cp:lastModifiedBy>
  <cp:revision>82</cp:revision>
  <cp:lastPrinted>2018-10-08T15:10:04Z</cp:lastPrinted>
  <dcterms:created xsi:type="dcterms:W3CDTF">2018-10-02T07:15:59Z</dcterms:created>
  <dcterms:modified xsi:type="dcterms:W3CDTF">2019-01-28T07:25:35Z</dcterms:modified>
</cp:coreProperties>
</file>