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505" r:id="rId3"/>
    <p:sldId id="506" r:id="rId4"/>
    <p:sldId id="508" r:id="rId5"/>
    <p:sldId id="509" r:id="rId6"/>
    <p:sldId id="517" r:id="rId7"/>
    <p:sldId id="551" r:id="rId8"/>
    <p:sldId id="552" r:id="rId9"/>
    <p:sldId id="553" r:id="rId10"/>
    <p:sldId id="543" r:id="rId11"/>
    <p:sldId id="544" r:id="rId12"/>
    <p:sldId id="554" r:id="rId13"/>
    <p:sldId id="519" r:id="rId14"/>
    <p:sldId id="480" r:id="rId15"/>
    <p:sldId id="428" r:id="rId1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9999"/>
    <a:srgbClr val="CB4D4D"/>
    <a:srgbClr val="F52323"/>
    <a:srgbClr val="8E2D1A"/>
    <a:srgbClr val="E27660"/>
    <a:srgbClr val="DD5D43"/>
    <a:srgbClr val="006666"/>
    <a:srgbClr val="2C5AA4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976" autoAdjust="0"/>
    <p:restoredTop sz="96092" autoAdjust="0"/>
  </p:normalViewPr>
  <p:slideViewPr>
    <p:cSldViewPr>
      <p:cViewPr varScale="1">
        <p:scale>
          <a:sx n="112" d="100"/>
          <a:sy n="112" d="100"/>
        </p:scale>
        <p:origin x="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755" cy="49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39" rIns="93279" bIns="46639" numCol="1" anchor="t" anchorCtr="0" compatLnSpc="1">
            <a:prstTxWarp prst="textNoShape">
              <a:avLst/>
            </a:prstTxWarp>
          </a:bodyPr>
          <a:lstStyle>
            <a:lvl1pPr defTabSz="932932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325" y="0"/>
            <a:ext cx="2944754" cy="49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39" rIns="93279" bIns="46639" numCol="1" anchor="t" anchorCtr="0" compatLnSpc="1">
            <a:prstTxWarp prst="textNoShape">
              <a:avLst/>
            </a:prstTxWarp>
          </a:bodyPr>
          <a:lstStyle>
            <a:lvl1pPr algn="r" defTabSz="932932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30" y="4713688"/>
            <a:ext cx="5437821" cy="446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39" rIns="93279" bIns="46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30544"/>
            <a:ext cx="2944755" cy="49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39" rIns="93279" bIns="46639" numCol="1" anchor="b" anchorCtr="0" compatLnSpc="1">
            <a:prstTxWarp prst="textNoShape">
              <a:avLst/>
            </a:prstTxWarp>
          </a:bodyPr>
          <a:lstStyle>
            <a:lvl1pPr defTabSz="932932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25" y="9430544"/>
            <a:ext cx="2944754" cy="49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39" rIns="93279" bIns="46639" numCol="1" anchor="b" anchorCtr="0" compatLnSpc="1">
            <a:prstTxWarp prst="textNoShape">
              <a:avLst/>
            </a:prstTxWarp>
          </a:bodyPr>
          <a:lstStyle>
            <a:lvl1pPr algn="r" defTabSz="932932">
              <a:defRPr sz="1200"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7197ABC1-93AD-41C3-B622-06D3D441F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923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125"/>
            <a:fld id="{68D44D03-FB57-4F1B-AAAF-2D347622A24B}" type="slidenum">
              <a:rPr lang="ru-RU" smtClean="0"/>
              <a:pPr defTabSz="933125"/>
              <a:t>14</a:t>
            </a:fld>
            <a:endParaRPr lang="ru-RU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743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29BBB-1005-4AD8-A833-9274C9A0D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241DE-2060-4C25-9897-858E2424B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BA050-E59C-4B88-8D89-6AF7327BE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69A37-3841-4D01-B6E2-257CAD081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9021E-AF3D-486F-B45D-F7F3E0C31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DD7B4-911C-4D00-848F-429572995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8625F-6830-42B8-88A1-B4773767A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BF9F6-D806-4EC0-B720-38820E6B9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EBFAE-4FD7-46BE-908C-87E706078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F75E0-9FD6-4755-9E56-940D39816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8B49A-8601-4709-B0D0-BBD79F248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564AB-8F69-4D4E-93D2-A3C68C4BB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EE247-E845-41E3-847B-A191E6C56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13316" name="Picture 8" descr="пр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пр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BAC5FCFA-C159-488E-A391-5E7F6A2C0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8" r:id="rId1"/>
    <p:sldLayoutId id="2147484655" r:id="rId2"/>
    <p:sldLayoutId id="2147484656" r:id="rId3"/>
    <p:sldLayoutId id="2147484657" r:id="rId4"/>
    <p:sldLayoutId id="2147484658" r:id="rId5"/>
    <p:sldLayoutId id="2147484659" r:id="rId6"/>
    <p:sldLayoutId id="2147484660" r:id="rId7"/>
    <p:sldLayoutId id="2147484661" r:id="rId8"/>
    <p:sldLayoutId id="2147484662" r:id="rId9"/>
    <p:sldLayoutId id="2147484663" r:id="rId10"/>
    <p:sldLayoutId id="2147484664" r:id="rId11"/>
    <p:sldLayoutId id="2147484665" r:id="rId12"/>
    <p:sldLayoutId id="2147484666" r:id="rId13"/>
    <p:sldLayoutId id="2147484667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MS PGothic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07504" y="3329608"/>
            <a:ext cx="9036496" cy="3528392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ct val="90000"/>
              </a:lnSpc>
              <a:spcBef>
                <a:spcPts val="600"/>
              </a:spcBef>
              <a:buFontTx/>
              <a:buNone/>
              <a:defRPr/>
            </a:pPr>
            <a:endParaRPr lang="ru-RU" sz="1800" b="1" spc="50" dirty="0">
              <a:ln w="11430">
                <a:noFill/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Adobe Gothic Std B" panose="020B0800000000000000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600"/>
              </a:spcBef>
              <a:buNone/>
              <a:defRPr/>
            </a:pPr>
            <a:endParaRPr lang="ru-RU" sz="2000" spc="50" dirty="0">
              <a:ln w="11430">
                <a:noFill/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Adobe Gothic Std B" panose="020B0800000000000000" pitchFamily="34" charset="-128"/>
              <a:cs typeface="Aharoni" panose="02010803020104030203" pitchFamily="2" charset="-79"/>
            </a:endParaRPr>
          </a:p>
          <a:p>
            <a:pPr algn="ctr">
              <a:buSzPct val="10000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i="1" spc="50" dirty="0" smtClean="0">
                <a:ln w="11430"/>
                <a:solidFill>
                  <a:schemeClr val="tx1"/>
                </a:solidFill>
                <a:latin typeface="Arial Black" pitchFamily="34" charset="0"/>
              </a:rPr>
              <a:t>ОСОБЕННОСТИ РЕКЛАМЫ ФИНАНСОВЫХ УСЛУГ И </a:t>
            </a:r>
            <a:r>
              <a:rPr lang="ru-RU" sz="2000" b="1" i="1" spc="50" dirty="0" smtClean="0">
                <a:ln w="11430"/>
                <a:solidFill>
                  <a:schemeClr val="tx1"/>
                </a:solidFill>
                <a:latin typeface="Arial Black" pitchFamily="34" charset="0"/>
              </a:rPr>
              <a:t>ФИНАНСОВОЙ ДЕЯТЕЛЬНОСТИ</a:t>
            </a:r>
            <a:endParaRPr lang="ru-RU" sz="1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+mn-cs"/>
            </a:endParaRPr>
          </a:p>
          <a:p>
            <a:pPr algn="ctr">
              <a:lnSpc>
                <a:spcPct val="90000"/>
              </a:lnSpc>
              <a:spcBef>
                <a:spcPct val="15000"/>
              </a:spcBef>
              <a:buFontTx/>
              <a:buNone/>
              <a:defRPr/>
            </a:pPr>
            <a:endParaRPr lang="ru-RU" sz="15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spcBef>
                <a:spcPct val="15000"/>
              </a:spcBef>
              <a:buFontTx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Петрозаводск– 2020 </a:t>
            </a:r>
            <a:endParaRPr lang="en-US" sz="1800" b="1" spc="50" dirty="0">
              <a:ln w="11430">
                <a:noFill/>
              </a:ln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+mn-cs"/>
            </a:endParaRPr>
          </a:p>
        </p:txBody>
      </p:sp>
      <p:sp>
        <p:nvSpPr>
          <p:cNvPr id="15363" name="Rectangle 26"/>
          <p:cNvSpPr>
            <a:spLocks noChangeArrowheads="1"/>
          </p:cNvSpPr>
          <p:nvPr/>
        </p:nvSpPr>
        <p:spPr bwMode="auto">
          <a:xfrm>
            <a:off x="0" y="2205038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300" b="1" dirty="0">
                <a:solidFill>
                  <a:srgbClr val="008080"/>
                </a:solidFill>
              </a:rPr>
              <a:t>УПРАВЛЕНИЕ ФЕДЕРАЛЬНОЙ </a:t>
            </a:r>
          </a:p>
          <a:p>
            <a:pPr algn="r"/>
            <a:r>
              <a:rPr lang="ru-RU" sz="2300" b="1" dirty="0">
                <a:solidFill>
                  <a:srgbClr val="008080"/>
                </a:solidFill>
              </a:rPr>
              <a:t>АНТИМОНОПОЛЬНОЙ СЛУЖБЫ ПО </a:t>
            </a:r>
            <a:r>
              <a:rPr lang="ru-RU" sz="2300" b="1" dirty="0" smtClean="0">
                <a:solidFill>
                  <a:srgbClr val="008080"/>
                </a:solidFill>
              </a:rPr>
              <a:t>РЕСПУБЛИКЕ КАРЕЛИЯ</a:t>
            </a:r>
            <a:endParaRPr lang="en-US" sz="2300" b="1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Практика Карельского </a:t>
            </a:r>
            <a:r>
              <a:rPr lang="ru-RU" sz="3200" b="1" dirty="0" smtClean="0">
                <a:solidFill>
                  <a:schemeClr val="tx1"/>
                </a:solidFill>
              </a:rPr>
              <a:t>УФАС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EDD7B4-911C-4D00-848F-4295729954A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136"/>
            <a:ext cx="6588224" cy="4933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04248" y="1340767"/>
            <a:ext cx="223224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Дело о нарушении законодательства о рекламе №03-02/03-2019, возбужденное в отношении ПАО «СКБ-Банк», в рекламе, размещенной на рекламных конструкциях в </a:t>
            </a:r>
          </a:p>
          <a:p>
            <a:r>
              <a:rPr lang="ru-RU" sz="1600" b="1" dirty="0" smtClean="0"/>
              <a:t>г. Петрозаводске, признано нарушение части 7 статьи 5, части 3 статьи 28 Закона о рекламе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002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Практика Карельского </a:t>
            </a:r>
            <a:r>
              <a:rPr lang="ru-RU" sz="3200" b="1" dirty="0">
                <a:solidFill>
                  <a:schemeClr val="tx1"/>
                </a:solidFill>
              </a:rPr>
              <a:t>УФАС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EDD7B4-911C-4D00-848F-4295729954A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80728"/>
            <a:ext cx="8435279" cy="3960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99" y="5085184"/>
            <a:ext cx="8435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Дело о нарушении законодательства о рекламе №03-02/31-2018, возбужденное в отношении ПАО «Сбербанк России» – в рекламе, размещенной на рекламных конструкциях в г. Петрозаводске признано нарушение  части 7 статьи 5, части 3 статьи 28 Закона о рекламе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8700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Практика Карельского УФАС России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Дело о нарушении законодательства о рекламе, возбужденное в отношении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ПАО КБ «Восточный» в связи с распространением рекламы финансовой услуги, посредством СМС-сообщения в отсутствие согласия абонента – признано нарушение части 1 статьи 18, части 3 статьи 28 Закона о рекламе </a:t>
            </a:r>
            <a:endParaRPr lang="ru-RU" sz="1600" b="1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EDD7B4-911C-4D00-848F-4295729954A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Овальная выноска 4"/>
          <p:cNvSpPr/>
          <p:nvPr/>
        </p:nvSpPr>
        <p:spPr>
          <a:xfrm>
            <a:off x="683568" y="1268760"/>
            <a:ext cx="5832648" cy="2376264"/>
          </a:xfrm>
          <a:prstGeom prst="wedgeEllipse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10.12.2018 16:26</a:t>
            </a:r>
          </a:p>
          <a:p>
            <a:pPr algn="ctr"/>
            <a:r>
              <a:rPr lang="ru-RU" dirty="0" smtClean="0"/>
              <a:t>«Кредит до 1 млн р. От 11,5 % в ПАО КБ «Восточный»! 88001007100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" y="3933056"/>
            <a:ext cx="814724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Дело о нарушении законодательства о рекламе №010/05/18-14/2019, возбужденное в отношении ПАО «КБ «Восточный» в связи с распространением СМС-рекламы финансовых услуг  - признано нарушение части 1 статьи 18, части 3 статьи 28 Закона о рекламе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222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Разграничение ответственности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EDD7B4-911C-4D00-848F-4295729954A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763142" y="1321024"/>
            <a:ext cx="720134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>
              <a:buFontTx/>
              <a:buNone/>
            </a:pPr>
            <a:r>
              <a:rPr lang="ru-RU" sz="1600" b="0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Рекламодатель </a:t>
            </a:r>
            <a:r>
              <a:rPr lang="ru-RU" sz="2000" b="1" dirty="0">
                <a:solidFill>
                  <a:srgbClr val="000099"/>
                </a:solidFill>
              </a:rPr>
              <a:t>несет ответственность за нарушение                </a:t>
            </a:r>
            <a:r>
              <a:rPr lang="ru-RU" sz="2000" b="1" dirty="0" smtClean="0">
                <a:solidFill>
                  <a:srgbClr val="000099"/>
                </a:solidFill>
              </a:rPr>
              <a:t>часте</a:t>
            </a:r>
            <a:r>
              <a:rPr lang="ru-RU" sz="2000" b="1" dirty="0" smtClean="0">
                <a:solidFill>
                  <a:srgbClr val="000099"/>
                </a:solidFill>
              </a:rPr>
              <a:t>й </a:t>
            </a:r>
            <a:r>
              <a:rPr lang="ru-RU" sz="2000" b="1" dirty="0" smtClean="0">
                <a:solidFill>
                  <a:srgbClr val="000099"/>
                </a:solidFill>
              </a:rPr>
              <a:t>2–8 статьи 5</a:t>
            </a:r>
            <a:r>
              <a:rPr lang="ru-RU" sz="2000" b="1" dirty="0">
                <a:solidFill>
                  <a:srgbClr val="000099"/>
                </a:solidFill>
              </a:rPr>
              <a:t>, </a:t>
            </a:r>
            <a:r>
              <a:rPr lang="ru-RU" sz="2000" b="1" dirty="0" smtClean="0">
                <a:solidFill>
                  <a:srgbClr val="000099"/>
                </a:solidFill>
              </a:rPr>
              <a:t>статьи 7</a:t>
            </a:r>
            <a:r>
              <a:rPr lang="ru-RU" sz="2000" b="1" dirty="0">
                <a:solidFill>
                  <a:srgbClr val="000099"/>
                </a:solidFill>
              </a:rPr>
              <a:t>, </a:t>
            </a:r>
            <a:r>
              <a:rPr lang="ru-RU" sz="2000" b="1" dirty="0" smtClean="0">
                <a:solidFill>
                  <a:srgbClr val="000099"/>
                </a:solidFill>
              </a:rPr>
              <a:t>статьи 28 Закона о рекламе</a:t>
            </a:r>
            <a:endParaRPr lang="ru-RU" sz="2000" b="1" dirty="0">
              <a:solidFill>
                <a:srgbClr val="000099"/>
              </a:solidFill>
            </a:endParaRPr>
          </a:p>
          <a:p>
            <a:pPr algn="just">
              <a:buFontTx/>
              <a:buNone/>
            </a:pPr>
            <a:r>
              <a:rPr lang="ru-RU" sz="2000" b="1" dirty="0" err="1" smtClean="0">
                <a:solidFill>
                  <a:srgbClr val="C00000"/>
                </a:solidFill>
              </a:rPr>
              <a:t>Рекламораспространитель</a:t>
            </a:r>
            <a:r>
              <a:rPr lang="ru-RU" sz="2000" b="1" dirty="0" smtClean="0">
                <a:solidFill>
                  <a:srgbClr val="000099"/>
                </a:solidFill>
              </a:rPr>
              <a:t> </a:t>
            </a:r>
            <a:r>
              <a:rPr lang="ru-RU" sz="2000" b="1" dirty="0">
                <a:solidFill>
                  <a:srgbClr val="000099"/>
                </a:solidFill>
              </a:rPr>
              <a:t>несет ответственность за нарушение </a:t>
            </a:r>
            <a:r>
              <a:rPr lang="ru-RU" sz="2000" b="1" dirty="0" smtClean="0">
                <a:solidFill>
                  <a:srgbClr val="000099"/>
                </a:solidFill>
              </a:rPr>
              <a:t>статьи 7</a:t>
            </a:r>
            <a:r>
              <a:rPr lang="ru-RU" sz="2000" b="1" dirty="0">
                <a:solidFill>
                  <a:srgbClr val="000099"/>
                </a:solidFill>
              </a:rPr>
              <a:t>, </a:t>
            </a:r>
            <a:r>
              <a:rPr lang="ru-RU" sz="2000" b="1" dirty="0" smtClean="0">
                <a:solidFill>
                  <a:srgbClr val="000099"/>
                </a:solidFill>
              </a:rPr>
              <a:t>части 1 статьи 28</a:t>
            </a:r>
            <a:r>
              <a:rPr lang="ru-RU" sz="2000" b="1" dirty="0">
                <a:solidFill>
                  <a:srgbClr val="000099"/>
                </a:solidFill>
              </a:rPr>
              <a:t>, </a:t>
            </a:r>
            <a:r>
              <a:rPr lang="ru-RU" sz="2000" b="1" dirty="0" smtClean="0">
                <a:solidFill>
                  <a:srgbClr val="000099"/>
                </a:solidFill>
              </a:rPr>
              <a:t>части 13 статьи 28 Закона о рекламе</a:t>
            </a:r>
            <a:endParaRPr lang="ru-RU" sz="2000" b="1" dirty="0">
              <a:solidFill>
                <a:srgbClr val="000099"/>
              </a:solidFill>
            </a:endParaRPr>
          </a:p>
        </p:txBody>
      </p:sp>
      <p:pic>
        <p:nvPicPr>
          <p:cNvPr id="6" name="Picture 9" descr="24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95" y="1268760"/>
            <a:ext cx="1511746" cy="158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49795" y="3645024"/>
            <a:ext cx="884008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>
              <a:buFontTx/>
              <a:buNone/>
            </a:pPr>
            <a:r>
              <a:rPr lang="ru-RU" sz="2000" b="1" dirty="0">
                <a:solidFill>
                  <a:srgbClr val="990000"/>
                </a:solidFill>
              </a:rPr>
              <a:t>Виновные действия сотрудника финансовой организации не свидетельствуют об отсутствии оснований для привлечения финансовой организации к административной ответственности</a:t>
            </a:r>
            <a:r>
              <a:rPr lang="ru-RU" sz="2000" b="1" dirty="0">
                <a:solidFill>
                  <a:srgbClr val="000099"/>
                </a:solidFill>
              </a:rPr>
              <a:t> (судебная практика по делу </a:t>
            </a:r>
            <a:r>
              <a:rPr lang="ru-RU" sz="2000" b="1" dirty="0" smtClean="0">
                <a:solidFill>
                  <a:srgbClr val="000099"/>
                </a:solidFill>
              </a:rPr>
              <a:t>А40-118735/2013)</a:t>
            </a:r>
            <a:endParaRPr lang="ru-RU" sz="2000" b="1" dirty="0">
              <a:solidFill>
                <a:srgbClr val="000099"/>
              </a:solidFill>
            </a:endParaRPr>
          </a:p>
          <a:p>
            <a:pPr algn="just">
              <a:buFontTx/>
              <a:buNone/>
            </a:pPr>
            <a:r>
              <a:rPr lang="ru-RU" sz="2000" b="1" dirty="0">
                <a:solidFill>
                  <a:srgbClr val="990000"/>
                </a:solidFill>
              </a:rPr>
              <a:t>Вина юридического лица проявляется в виновном действии (бездействии) соответствующих лиц, действующих от его имени и допустивших нарушение действующего законодательства</a:t>
            </a:r>
            <a:r>
              <a:rPr lang="ru-RU" sz="2000" b="1" dirty="0">
                <a:solidFill>
                  <a:srgbClr val="000099"/>
                </a:solidFill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</a:rPr>
              <a:t>(Определение </a:t>
            </a:r>
            <a:r>
              <a:rPr lang="ru-RU" sz="2000" b="1" dirty="0">
                <a:solidFill>
                  <a:srgbClr val="000099"/>
                </a:solidFill>
              </a:rPr>
              <a:t>Конституционного </a:t>
            </a:r>
            <a:r>
              <a:rPr lang="ru-RU" sz="2000" b="1" dirty="0" smtClean="0">
                <a:solidFill>
                  <a:srgbClr val="000099"/>
                </a:solidFill>
              </a:rPr>
              <a:t> Суда </a:t>
            </a:r>
            <a:r>
              <a:rPr lang="ru-RU" sz="2000" b="1" dirty="0">
                <a:solidFill>
                  <a:srgbClr val="000099"/>
                </a:solidFill>
              </a:rPr>
              <a:t>РФ от 14.12.2000 № 244-О) </a:t>
            </a:r>
          </a:p>
        </p:txBody>
      </p:sp>
    </p:spTree>
    <p:extLst>
      <p:ext uri="{BB962C8B-B14F-4D97-AF65-F5344CB8AC3E}">
        <p14:creationId xmlns:p14="http://schemas.microsoft.com/office/powerpoint/2010/main" val="22029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93CDDA-C0CA-4E5B-A77C-21A032C2C99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0811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Административная ответственность за нарушение законодательства о рекламе</a:t>
            </a:r>
            <a:endParaRPr lang="ru-RU" sz="2400" b="1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24595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aphicFrame>
        <p:nvGraphicFramePr>
          <p:cNvPr id="14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282307"/>
              </p:ext>
            </p:extLst>
          </p:nvPr>
        </p:nvGraphicFramePr>
        <p:xfrm>
          <a:off x="395536" y="1988840"/>
          <a:ext cx="8064896" cy="4634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7234">
                <a:tc rowSpan="2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Статья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КоАП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РФ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Штрафные санкции (в рублях)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23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Юридические лица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Должностные лица и ИП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Граждане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Ч. 1 ст. 14.3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100 000 – 500 000 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4 000 – 20 000 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2 000 -2 500 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Ч. 2 ст. 14.3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200 000 – 500 000 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10 000 – 20 000 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Ч. 3 ст. 14.3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40 000 – 100 000 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4 000 -7 000 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Ч. 4 ст. 14.3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200 000 – 500 000 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10 000 – 20 000 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Ч. 5 ст. 14.3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200 000 – 500 000 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10 000 – 20 000 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2 000 -2 500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7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Ч. 4 ст. 14.3.1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150 000 – 600 000 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10 000 – 25 000 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3 000 -4 000 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7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Ч. 5 ст. 14.3.1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100 000 – 200 000 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10 000 – 20 000 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7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Ст. 14.37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500 000 – 1 000 000 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3 000 – 5 000 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1 000 – 1 500 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7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Ч. 1 ст. 14.38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100 000 – 200 000 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10 000 – 15 000 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2 000 -2 500 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7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Ч. 2 ст. 14.38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500 000 – 1 000 000 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30 000 – 50 000 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3 000 -5 000 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7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Ч. 3 ст. 14.38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50 000 – 200 000 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5 000 – 10 000 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2 000 – 2 500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7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Ч. 4 ст. 14.38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200 000 – 500 000 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10 000 -20 000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2 000 -2 500 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7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Ч. 5 ст. 14.38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40 000 – 100 000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4 000 – 7 000 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2 000 – 2 500 </a:t>
                      </a:r>
                    </a:p>
                  </a:txBody>
                  <a:tcPr marL="68580" marR="68580" marT="0" marB="0">
                    <a:gradFill>
                      <a:gsLst>
                        <a:gs pos="24000">
                          <a:srgbClr val="5E9EFF">
                            <a:alpha val="6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6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185163" y="3418830"/>
            <a:ext cx="6372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50" normalizeH="0" baseline="0" noProof="0" dirty="0">
                <a:ln w="11430"/>
                <a:solidFill>
                  <a:srgbClr val="2D2D8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СПАСИБО ЗА ВНИМАНИЕ!</a:t>
            </a:r>
            <a:r>
              <a:rPr kumimoji="0" lang="en-US" sz="2000" b="1" i="0" u="none" strike="noStrike" kern="1200" cap="none" spc="50" normalizeH="0" baseline="0" noProof="0" dirty="0">
                <a:ln w="11430"/>
                <a:solidFill>
                  <a:srgbClr val="2D2D8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/>
            </a:r>
            <a:br>
              <a:rPr kumimoji="0" lang="en-US" sz="2000" b="1" i="0" u="none" strike="noStrike" kern="1200" cap="none" spc="50" normalizeH="0" baseline="0" noProof="0" dirty="0">
                <a:ln w="11430"/>
                <a:solidFill>
                  <a:srgbClr val="2D2D8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endParaRPr kumimoji="0" lang="ru-RU" sz="2000" b="1" i="0" u="none" strike="noStrike" kern="1200" cap="none" spc="50" normalizeH="0" baseline="0" noProof="0" dirty="0">
              <a:ln w="11430"/>
              <a:solidFill>
                <a:srgbClr val="2D2D8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7654" name="Text Box 11"/>
          <p:cNvSpPr txBox="1">
            <a:spLocks noChangeArrowheads="1"/>
          </p:cNvSpPr>
          <p:nvPr/>
        </p:nvSpPr>
        <p:spPr bwMode="auto">
          <a:xfrm>
            <a:off x="2916238" y="5589588"/>
            <a:ext cx="42402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63" y="971670"/>
            <a:ext cx="22860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Особенности рекламы финансовых услуг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EDD7B4-911C-4D00-848F-4295729954A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15816" y="919095"/>
            <a:ext cx="61708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buFontTx/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Обязательное требование</a:t>
            </a:r>
            <a:r>
              <a:rPr lang="ru-RU" sz="2200" dirty="0" smtClean="0">
                <a:solidFill>
                  <a:srgbClr val="000099"/>
                </a:solidFill>
              </a:rPr>
              <a:t>: </a:t>
            </a:r>
          </a:p>
          <a:p>
            <a:pPr algn="just" eaLnBrk="0" hangingPunct="0">
              <a:buFontTx/>
              <a:buNone/>
            </a:pPr>
            <a:r>
              <a:rPr lang="ru-RU" sz="2200" dirty="0" smtClean="0">
                <a:solidFill>
                  <a:srgbClr val="000099"/>
                </a:solidFill>
              </a:rPr>
              <a:t>наименование </a:t>
            </a:r>
            <a:r>
              <a:rPr lang="ru-RU" sz="2200" dirty="0">
                <a:solidFill>
                  <a:srgbClr val="000099"/>
                </a:solidFill>
              </a:rPr>
              <a:t>или имя лица, оказывающего </a:t>
            </a:r>
            <a:r>
              <a:rPr lang="ru-RU" sz="2200" dirty="0" smtClean="0">
                <a:solidFill>
                  <a:srgbClr val="000099"/>
                </a:solidFill>
              </a:rPr>
              <a:t>банковские, страховые и иные </a:t>
            </a:r>
            <a:r>
              <a:rPr lang="ru-RU" sz="2200" dirty="0" smtClean="0">
                <a:solidFill>
                  <a:srgbClr val="000099"/>
                </a:solidFill>
              </a:rPr>
              <a:t>финансовые </a:t>
            </a:r>
            <a:r>
              <a:rPr lang="ru-RU" sz="2200" dirty="0">
                <a:solidFill>
                  <a:srgbClr val="000099"/>
                </a:solidFill>
              </a:rPr>
              <a:t>услуги или осуществляющего финансовую </a:t>
            </a:r>
            <a:r>
              <a:rPr lang="ru-RU" sz="2200" dirty="0" smtClean="0">
                <a:solidFill>
                  <a:srgbClr val="000099"/>
                </a:solidFill>
              </a:rPr>
              <a:t>деятельность (</a:t>
            </a:r>
            <a:r>
              <a:rPr lang="ru-RU" sz="2200" dirty="0">
                <a:solidFill>
                  <a:srgbClr val="000099"/>
                </a:solidFill>
              </a:rPr>
              <a:t>часть 1 статьи 28 </a:t>
            </a:r>
            <a:r>
              <a:rPr lang="ru-RU" sz="2200" dirty="0" smtClean="0">
                <a:solidFill>
                  <a:srgbClr val="000099"/>
                </a:solidFill>
              </a:rPr>
              <a:t>Закона о рекламе)</a:t>
            </a:r>
            <a:endParaRPr lang="ru-RU" sz="2200" dirty="0">
              <a:solidFill>
                <a:srgbClr val="000099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79512" y="3111138"/>
            <a:ext cx="8784976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600" dirty="0">
                <a:solidFill>
                  <a:srgbClr val="000099"/>
                </a:solidFill>
              </a:rPr>
              <a:t> </a:t>
            </a:r>
            <a:r>
              <a:rPr lang="ru-RU" sz="2000" b="0" dirty="0" smtClean="0">
                <a:solidFill>
                  <a:srgbClr val="000099"/>
                </a:solidFill>
              </a:rPr>
              <a:t>гарантия соблюдения </a:t>
            </a:r>
            <a:r>
              <a:rPr lang="ru-RU" sz="2000" b="0" dirty="0">
                <a:solidFill>
                  <a:srgbClr val="000099"/>
                </a:solidFill>
              </a:rPr>
              <a:t>информационного права по осведомленности потребителей о конкретной организации, делающей заманчивое финансовое </a:t>
            </a:r>
            <a:r>
              <a:rPr lang="ru-RU" sz="2000" b="0" dirty="0" smtClean="0">
                <a:solidFill>
                  <a:srgbClr val="000099"/>
                </a:solidFill>
              </a:rPr>
              <a:t>предложение</a:t>
            </a:r>
          </a:p>
          <a:p>
            <a:pPr algn="just">
              <a:buFont typeface="Wingdings" pitchFamily="2" charset="2"/>
              <a:buChar char="Ø"/>
            </a:pPr>
            <a:endParaRPr lang="ru-RU" sz="2000" b="0" dirty="0">
              <a:solidFill>
                <a:srgbClr val="000099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b="0" dirty="0">
                <a:solidFill>
                  <a:srgbClr val="000099"/>
                </a:solidFill>
              </a:rPr>
              <a:t>лицами, оказывающими финансовые услуги и осуществляющими финансовую деятельность, являются не любые организации, а лишь те, которые на законных основаниях обладают статусом финансовой организации, подтверждаемым соответствующими лицензией, разрешением, </a:t>
            </a:r>
            <a:r>
              <a:rPr lang="ru-RU" sz="2000" b="0" dirty="0" smtClean="0">
                <a:solidFill>
                  <a:srgbClr val="000099"/>
                </a:solidFill>
              </a:rPr>
              <a:t> </a:t>
            </a:r>
            <a:r>
              <a:rPr lang="ru-RU" sz="2000" b="0" dirty="0">
                <a:solidFill>
                  <a:srgbClr val="000099"/>
                </a:solidFill>
              </a:rPr>
              <a:t>либо включением в соответствующий реестр, членством в соответствующей саморегулируемой организации</a:t>
            </a:r>
          </a:p>
        </p:txBody>
      </p:sp>
      <p:pic>
        <p:nvPicPr>
          <p:cNvPr id="3074" name="Picture 2" descr="https://avatars.mds.yandex.net/get-pdb/1025945/b0976293-880b-4c5a-9966-5f841345616c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9095"/>
            <a:ext cx="2099411" cy="219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90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6767" y="0"/>
            <a:ext cx="9144000" cy="836712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</a:rPr>
              <a:t>Особенности рекламы финансовых услуг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EDD7B4-911C-4D00-848F-4295729954A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22621" y="3645024"/>
            <a:ext cx="87852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600" b="0" dirty="0">
                <a:solidFill>
                  <a:srgbClr val="000099"/>
                </a:solidFill>
              </a:rPr>
              <a:t> </a:t>
            </a:r>
            <a:r>
              <a:rPr lang="ru-RU" sz="2000" b="1" dirty="0"/>
              <a:t>потребительские кредиты </a:t>
            </a:r>
            <a:r>
              <a:rPr lang="ru-RU" sz="2000" b="0" dirty="0">
                <a:solidFill>
                  <a:srgbClr val="000099"/>
                </a:solidFill>
              </a:rPr>
              <a:t>выдают только </a:t>
            </a:r>
            <a:r>
              <a:rPr lang="ru-RU" sz="2000" b="1" dirty="0"/>
              <a:t>банки</a:t>
            </a:r>
            <a:r>
              <a:rPr lang="ru-RU" sz="2000" b="0" dirty="0">
                <a:solidFill>
                  <a:srgbClr val="000099"/>
                </a:solidFill>
              </a:rPr>
              <a:t>, имеющие соответствующие лицензии Банка России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0" dirty="0">
                <a:solidFill>
                  <a:srgbClr val="000099"/>
                </a:solidFill>
              </a:rPr>
              <a:t> </a:t>
            </a:r>
            <a:r>
              <a:rPr lang="ru-RU" sz="2000" b="1" dirty="0"/>
              <a:t>потребительские займы </a:t>
            </a:r>
            <a:r>
              <a:rPr lang="ru-RU" sz="2000" b="0" dirty="0">
                <a:solidFill>
                  <a:srgbClr val="000099"/>
                </a:solidFill>
              </a:rPr>
              <a:t>выдают </a:t>
            </a:r>
            <a:r>
              <a:rPr lang="ru-RU" sz="2000" b="0" dirty="0" err="1">
                <a:solidFill>
                  <a:srgbClr val="000099"/>
                </a:solidFill>
              </a:rPr>
              <a:t>некредитные</a:t>
            </a:r>
            <a:r>
              <a:rPr lang="ru-RU" sz="2000" b="0" dirty="0">
                <a:solidFill>
                  <a:srgbClr val="000099"/>
                </a:solidFill>
              </a:rPr>
              <a:t> организации: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0" dirty="0">
                <a:solidFill>
                  <a:srgbClr val="000099"/>
                </a:solidFill>
              </a:rPr>
              <a:t> </a:t>
            </a:r>
            <a:r>
              <a:rPr lang="ru-RU" sz="2000" b="1" dirty="0"/>
              <a:t>ломбарды</a:t>
            </a:r>
            <a:r>
              <a:rPr lang="ru-RU" sz="2000" b="0" dirty="0">
                <a:solidFill>
                  <a:srgbClr val="000099"/>
                </a:solidFill>
              </a:rPr>
              <a:t> – при обязательном включении в их наименование слова «ломбард»;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0" dirty="0">
                <a:solidFill>
                  <a:srgbClr val="000099"/>
                </a:solidFill>
              </a:rPr>
              <a:t> </a:t>
            </a:r>
            <a:r>
              <a:rPr lang="ru-RU" sz="2000" b="1" dirty="0"/>
              <a:t>потребительские и сельскохозяйственные кооперативы </a:t>
            </a:r>
            <a:r>
              <a:rPr lang="ru-RU" sz="2000" b="0" dirty="0">
                <a:solidFill>
                  <a:srgbClr val="000099"/>
                </a:solidFill>
              </a:rPr>
              <a:t>- вправе выдавать заем только своим пайщикам;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0" dirty="0">
                <a:solidFill>
                  <a:srgbClr val="000099"/>
                </a:solidFill>
              </a:rPr>
              <a:t> </a:t>
            </a:r>
            <a:r>
              <a:rPr lang="ru-RU" sz="2000" b="1" dirty="0" err="1"/>
              <a:t>микрофинансовые</a:t>
            </a:r>
            <a:r>
              <a:rPr lang="ru-RU" sz="2000" b="1" dirty="0"/>
              <a:t> организации </a:t>
            </a:r>
            <a:r>
              <a:rPr lang="ru-RU" sz="2000" b="0" dirty="0">
                <a:solidFill>
                  <a:srgbClr val="000099"/>
                </a:solidFill>
              </a:rPr>
              <a:t>- внесенные Банком России в государственный реестр </a:t>
            </a:r>
            <a:r>
              <a:rPr lang="ru-RU" sz="2000" b="0" dirty="0" err="1">
                <a:solidFill>
                  <a:srgbClr val="000099"/>
                </a:solidFill>
              </a:rPr>
              <a:t>микрофинансовых</a:t>
            </a:r>
            <a:r>
              <a:rPr lang="ru-RU" sz="2000" b="0" dirty="0">
                <a:solidFill>
                  <a:srgbClr val="000099"/>
                </a:solidFill>
              </a:rPr>
              <a:t> организаций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712" y="1124744"/>
            <a:ext cx="70151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None/>
            </a:pPr>
            <a:r>
              <a:rPr lang="ru-RU" sz="2000" u="sng" dirty="0">
                <a:solidFill>
                  <a:srgbClr val="FF0000"/>
                </a:solidFill>
              </a:rPr>
              <a:t>Не допускается</a:t>
            </a:r>
            <a:r>
              <a:rPr lang="ru-RU" sz="2000" dirty="0">
                <a:solidFill>
                  <a:srgbClr val="000099"/>
                </a:solidFill>
              </a:rPr>
              <a:t> реклама по предоставлению займов лицом, не осуществляющим профессиональную деятельность в соответствии с ФЗ «О потребительском кредите (займе)» (часть 13 статьи 28 </a:t>
            </a:r>
            <a:r>
              <a:rPr lang="ru-RU" sz="2000" dirty="0" smtClean="0">
                <a:solidFill>
                  <a:srgbClr val="000099"/>
                </a:solidFill>
              </a:rPr>
              <a:t>Закона о рекламе)</a:t>
            </a:r>
            <a:endParaRPr lang="ru-RU" sz="2000" dirty="0">
              <a:solidFill>
                <a:srgbClr val="000099"/>
              </a:solidFill>
            </a:endParaRPr>
          </a:p>
          <a:p>
            <a:pPr algn="just">
              <a:buFontTx/>
              <a:buNone/>
            </a:pPr>
            <a:r>
              <a:rPr lang="ru-RU" sz="2000" u="sng" dirty="0">
                <a:solidFill>
                  <a:srgbClr val="FF0000"/>
                </a:solidFill>
              </a:rPr>
              <a:t>Не допускается</a:t>
            </a:r>
            <a:r>
              <a:rPr lang="ru-RU" sz="2000" dirty="0">
                <a:solidFill>
                  <a:srgbClr val="000099"/>
                </a:solidFill>
              </a:rPr>
              <a:t> реклама финансовых услуг </a:t>
            </a:r>
            <a:r>
              <a:rPr lang="ru-RU" sz="2000" dirty="0" smtClean="0">
                <a:solidFill>
                  <a:srgbClr val="000099"/>
                </a:solidFill>
              </a:rPr>
              <a:t>лицами</a:t>
            </a:r>
            <a:r>
              <a:rPr lang="ru-RU" sz="2000" dirty="0">
                <a:solidFill>
                  <a:srgbClr val="000099"/>
                </a:solidFill>
              </a:rPr>
              <a:t>, не обладающим соответствующим статусом финансовой организации (часть 14 статьи 28 </a:t>
            </a:r>
            <a:r>
              <a:rPr lang="ru-RU" sz="2000" dirty="0" smtClean="0">
                <a:solidFill>
                  <a:srgbClr val="000099"/>
                </a:solidFill>
              </a:rPr>
              <a:t>Закона о рекламе)</a:t>
            </a:r>
            <a:endParaRPr lang="ru-RU" sz="2000" dirty="0"/>
          </a:p>
        </p:txBody>
      </p:sp>
      <p:pic>
        <p:nvPicPr>
          <p:cNvPr id="8" name="Рисунок 7" descr="5646933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08721"/>
            <a:ext cx="165618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9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6767" y="0"/>
            <a:ext cx="9144000" cy="836712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</a:rPr>
              <a:t>Особенности рекламы финансовых услуг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EDD7B4-911C-4D00-848F-4295729954A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22621" y="3645025"/>
            <a:ext cx="87852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buFontTx/>
              <a:buNone/>
            </a:pPr>
            <a:r>
              <a:rPr lang="ru-RU" sz="2000" b="0" dirty="0" smtClean="0">
                <a:solidFill>
                  <a:srgbClr val="000099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Исключение:</a:t>
            </a:r>
            <a:r>
              <a:rPr lang="ru-RU" sz="2000" dirty="0">
                <a:solidFill>
                  <a:srgbClr val="000099"/>
                </a:solidFill>
              </a:rPr>
              <a:t> если торговая организация не сама предоставляет рассрочку, а </a:t>
            </a:r>
            <a:r>
              <a:rPr lang="ru-RU" sz="2000" dirty="0">
                <a:solidFill>
                  <a:srgbClr val="FF0000"/>
                </a:solidFill>
              </a:rPr>
              <a:t>пользуется финансовым посредничеством</a:t>
            </a:r>
            <a:r>
              <a:rPr lang="ru-RU" sz="2000" dirty="0">
                <a:solidFill>
                  <a:srgbClr val="000099"/>
                </a:solidFill>
              </a:rPr>
              <a:t> банка-партнера либо иной финансовой организации, то реклама такой торговой организации с указанием на возможность приобретения товара в рассрочку </a:t>
            </a:r>
            <a:r>
              <a:rPr lang="ru-RU" sz="2000" b="1" u="sng" dirty="0">
                <a:solidFill>
                  <a:schemeClr val="accent2"/>
                </a:solidFill>
              </a:rPr>
              <a:t>должна</a:t>
            </a:r>
            <a:r>
              <a:rPr lang="ru-RU" sz="2000" b="1" dirty="0">
                <a:solidFill>
                  <a:schemeClr val="accent2"/>
                </a:solidFill>
              </a:rPr>
              <a:t> </a:t>
            </a:r>
            <a:r>
              <a:rPr lang="ru-RU" sz="2000" b="1" u="sng" dirty="0" smtClean="0">
                <a:solidFill>
                  <a:schemeClr val="accent2"/>
                </a:solidFill>
              </a:rPr>
              <a:t>раскрывать</a:t>
            </a:r>
            <a:r>
              <a:rPr lang="ru-RU" sz="2000" dirty="0" smtClean="0">
                <a:solidFill>
                  <a:schemeClr val="accent2"/>
                </a:solidFill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accent2"/>
                </a:solidFill>
              </a:rPr>
              <a:t>сведения </a:t>
            </a:r>
            <a:r>
              <a:rPr lang="ru-RU" sz="2000" dirty="0">
                <a:solidFill>
                  <a:schemeClr val="accent2"/>
                </a:solidFill>
              </a:rPr>
              <a:t>о существе финансовой услуги – КРЕДИТ или ЗАЕМ, в том числе заем на условии членства в кооперативе</a:t>
            </a:r>
            <a:r>
              <a:rPr lang="ru-RU" sz="2000" dirty="0" smtClean="0">
                <a:solidFill>
                  <a:schemeClr val="accent2"/>
                </a:solidFill>
              </a:rPr>
              <a:t>,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accent2"/>
                </a:solidFill>
              </a:rPr>
              <a:t>обязательное указание </a:t>
            </a:r>
            <a:r>
              <a:rPr lang="ru-RU" sz="2000" dirty="0">
                <a:solidFill>
                  <a:schemeClr val="accent2"/>
                </a:solidFill>
              </a:rPr>
              <a:t>наименования финансовой </a:t>
            </a:r>
            <a:r>
              <a:rPr lang="ru-RU" sz="2000" dirty="0" smtClean="0">
                <a:solidFill>
                  <a:schemeClr val="accent2"/>
                </a:solidFill>
              </a:rPr>
              <a:t>организации.</a:t>
            </a:r>
            <a:endParaRPr lang="ru-RU" sz="2000" dirty="0">
              <a:solidFill>
                <a:schemeClr val="accent2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ru-RU" sz="2000" b="0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936591"/>
            <a:ext cx="6150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None/>
            </a:pPr>
            <a:r>
              <a:rPr lang="ru-RU" sz="2000" b="1" dirty="0" smtClean="0"/>
              <a:t>Предоставление рассрочки:</a:t>
            </a:r>
            <a:endParaRPr lang="ru-RU" sz="2000" b="1" dirty="0"/>
          </a:p>
          <a:p>
            <a:pPr algn="just">
              <a:buFontTx/>
              <a:buNone/>
            </a:pPr>
            <a:r>
              <a:rPr lang="ru-RU" sz="2000" dirty="0">
                <a:solidFill>
                  <a:srgbClr val="000099"/>
                </a:solidFill>
              </a:rPr>
              <a:t>товарный и (или) коммерческий кредит – это отношения покупателя и торговой организации, предоставляющей </a:t>
            </a:r>
            <a:r>
              <a:rPr lang="ru-RU" sz="2000" dirty="0">
                <a:solidFill>
                  <a:schemeClr val="accent2"/>
                </a:solidFill>
              </a:rPr>
              <a:t>возможность приобретения товара в рассрочку или с отсрочкой </a:t>
            </a:r>
            <a:r>
              <a:rPr lang="ru-RU" sz="2000" dirty="0" smtClean="0">
                <a:solidFill>
                  <a:schemeClr val="accent2"/>
                </a:solidFill>
              </a:rPr>
              <a:t>платежа</a:t>
            </a:r>
            <a:r>
              <a:rPr lang="ru-RU" sz="2000" dirty="0" smtClean="0">
                <a:solidFill>
                  <a:srgbClr val="000099"/>
                </a:solidFill>
              </a:rPr>
              <a:t>.</a:t>
            </a:r>
          </a:p>
          <a:p>
            <a:pPr algn="just"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</a:rPr>
              <a:t>Требования </a:t>
            </a:r>
            <a:r>
              <a:rPr lang="ru-RU" sz="2000" dirty="0">
                <a:solidFill>
                  <a:srgbClr val="000099"/>
                </a:solidFill>
              </a:rPr>
              <a:t>статьи 28 </a:t>
            </a:r>
            <a:r>
              <a:rPr lang="ru-RU" sz="2000" dirty="0" smtClean="0">
                <a:solidFill>
                  <a:srgbClr val="000099"/>
                </a:solidFill>
              </a:rPr>
              <a:t>Закона о рекламе </a:t>
            </a:r>
            <a:r>
              <a:rPr lang="ru-RU" sz="2000" dirty="0">
                <a:solidFill>
                  <a:srgbClr val="C00000"/>
                </a:solidFill>
              </a:rPr>
              <a:t>не </a:t>
            </a:r>
            <a:r>
              <a:rPr lang="ru-RU" sz="2000" dirty="0" smtClean="0">
                <a:solidFill>
                  <a:srgbClr val="C00000"/>
                </a:solidFill>
              </a:rPr>
              <a:t>распространяются </a:t>
            </a:r>
            <a:r>
              <a:rPr lang="ru-RU" sz="2000" dirty="0" smtClean="0">
                <a:solidFill>
                  <a:schemeClr val="accent2"/>
                </a:solidFill>
              </a:rPr>
              <a:t>на рекламу о предоставлении рассрочки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http://i.mycdn.me/i?r=AzEPZsRbOZEKgBhR0XGMT1RkrVYiqS2JK3P-StaIbfTT4a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6" y="1019711"/>
            <a:ext cx="2778150" cy="262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4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6767" y="0"/>
            <a:ext cx="9144000" cy="836712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</a:rPr>
              <a:t>Особенности рекламы финансовых услуг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EDD7B4-911C-4D00-848F-4295729954A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12132" y="4427240"/>
            <a:ext cx="900649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умалчивать</a:t>
            </a:r>
            <a:r>
              <a:rPr lang="ru-RU" sz="2000" b="1" dirty="0">
                <a:solidFill>
                  <a:srgbClr val="000099"/>
                </a:solidFill>
              </a:rPr>
              <a:t> об иных условиях оказания соответствующих услуг, влияющих на сумму доходов, которые получат воспользовавшиеся услугами лица, или на сумму расходов, которую понесут воспользовавшиеся услугами лица, если в рекламе сообщается хотя бы одно из таких условий (пункт 2 части 2 статьи 28 </a:t>
            </a:r>
            <a:r>
              <a:rPr lang="ru-RU" sz="2000" b="1" dirty="0" smtClean="0">
                <a:solidFill>
                  <a:srgbClr val="000099"/>
                </a:solidFill>
              </a:rPr>
              <a:t>Закона о рекламе</a:t>
            </a:r>
            <a:r>
              <a:rPr lang="ru-RU" sz="2000" b="1" dirty="0">
                <a:solidFill>
                  <a:srgbClr val="000099"/>
                </a:solidFill>
              </a:rPr>
              <a:t>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192" y="1412776"/>
            <a:ext cx="6150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0099"/>
                </a:solidFill>
              </a:rPr>
              <a:t>Реклама финансовых услуг и финансовой деятельности </a:t>
            </a:r>
            <a:r>
              <a:rPr lang="ru-RU" sz="2000" b="1" u="sng" dirty="0">
                <a:solidFill>
                  <a:srgbClr val="FF0000"/>
                </a:solidFill>
              </a:rPr>
              <a:t>не должна</a:t>
            </a:r>
            <a:r>
              <a:rPr lang="ru-RU" sz="2000" b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endParaRPr lang="ru-RU" sz="2000" b="1" dirty="0">
              <a:solidFill>
                <a:srgbClr val="FF0000"/>
              </a:solidFill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гарантировать или обещать в будущем эффективность деятельности</a:t>
            </a:r>
            <a:r>
              <a:rPr lang="ru-RU" sz="2000" b="1" dirty="0">
                <a:solidFill>
                  <a:srgbClr val="000099"/>
                </a:solidFill>
              </a:rPr>
              <a:t> (доходности вложений), если такая эффективность не может быть определена на момент заключения соответствующего договора (пункт 1 части 2 статьи 28 </a:t>
            </a:r>
            <a:r>
              <a:rPr lang="ru-RU" sz="2000" b="1" dirty="0" smtClean="0">
                <a:solidFill>
                  <a:srgbClr val="000099"/>
                </a:solidFill>
              </a:rPr>
              <a:t>Закона о </a:t>
            </a:r>
            <a:r>
              <a:rPr lang="ru-RU" sz="2000" b="1" dirty="0">
                <a:solidFill>
                  <a:srgbClr val="000099"/>
                </a:solidFill>
              </a:rPr>
              <a:t>рекламе</a:t>
            </a:r>
            <a:r>
              <a:rPr lang="ru-RU" sz="2000" b="1" dirty="0" smtClean="0">
                <a:solidFill>
                  <a:srgbClr val="000099"/>
                </a:solidFill>
              </a:rPr>
              <a:t>);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6146" name="Picture 2" descr="https://static9.depositphotos.com/1006578/1235/i/950/depositphotos_12359754-stock-photo-3d-man-showing-growth-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523" y="980728"/>
            <a:ext cx="274947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9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</a:rPr>
              <a:t>Особенности рекламы финансовых услуг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EDD7B4-911C-4D00-848F-4295729954A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6" name="Picture 4" descr="https://avatars.mds.yandex.net/get-pdb/27625/530ef363-5825-4517-936b-4cb7c366824b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3879"/>
            <a:ext cx="2232103" cy="193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75248" y="1124744"/>
            <a:ext cx="676875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 smtClean="0">
                <a:solidFill>
                  <a:srgbClr val="000099"/>
                </a:solidFill>
              </a:rPr>
              <a:t>В рекламе кредита (займа) </a:t>
            </a:r>
            <a:r>
              <a:rPr lang="ru-RU" sz="1900" dirty="0" smtClean="0">
                <a:solidFill>
                  <a:schemeClr val="accent6"/>
                </a:solidFill>
              </a:rPr>
              <a:t>при указании хотя бы одного условия</a:t>
            </a:r>
            <a:r>
              <a:rPr lang="ru-RU" sz="1900" dirty="0" smtClean="0">
                <a:solidFill>
                  <a:srgbClr val="008080"/>
                </a:solidFill>
              </a:rPr>
              <a:t>,</a:t>
            </a:r>
            <a:r>
              <a:rPr lang="ru-RU" sz="1900" dirty="0" smtClean="0">
                <a:solidFill>
                  <a:srgbClr val="000099"/>
                </a:solidFill>
              </a:rPr>
              <a:t> влияющего на </a:t>
            </a:r>
            <a:r>
              <a:rPr lang="ru-RU" sz="1900" dirty="0" smtClean="0">
                <a:solidFill>
                  <a:srgbClr val="C00000"/>
                </a:solidFill>
              </a:rPr>
              <a:t>его стоимость, </a:t>
            </a:r>
            <a:r>
              <a:rPr lang="ru-RU" sz="1900" u="sng" dirty="0" smtClean="0">
                <a:solidFill>
                  <a:srgbClr val="C00000"/>
                </a:solidFill>
              </a:rPr>
              <a:t>должны указываться все</a:t>
            </a:r>
            <a:r>
              <a:rPr lang="ru-RU" sz="1900" dirty="0" smtClean="0">
                <a:solidFill>
                  <a:srgbClr val="C00000"/>
                </a:solidFill>
              </a:rPr>
              <a:t> </a:t>
            </a:r>
            <a:r>
              <a:rPr lang="ru-RU" sz="1900" u="sng" dirty="0" smtClean="0">
                <a:solidFill>
                  <a:srgbClr val="C00000"/>
                </a:solidFill>
              </a:rPr>
              <a:t>остальные условия</a:t>
            </a:r>
            <a:r>
              <a:rPr lang="ru-RU" sz="1900" dirty="0" smtClean="0">
                <a:solidFill>
                  <a:srgbClr val="C00000"/>
                </a:solidFill>
              </a:rPr>
              <a:t>, </a:t>
            </a:r>
            <a:r>
              <a:rPr lang="ru-RU" sz="1900" dirty="0" smtClean="0">
                <a:solidFill>
                  <a:schemeClr val="accent6"/>
                </a:solidFill>
              </a:rPr>
              <a:t>определяющие полную стоимость кредита (займа</a:t>
            </a:r>
            <a:r>
              <a:rPr lang="ru-RU" sz="1900" dirty="0" smtClean="0">
                <a:solidFill>
                  <a:srgbClr val="008080"/>
                </a:solidFill>
              </a:rPr>
              <a:t>)</a:t>
            </a:r>
            <a:r>
              <a:rPr lang="ru-RU" sz="1900" dirty="0" smtClean="0">
                <a:solidFill>
                  <a:srgbClr val="000099"/>
                </a:solidFill>
              </a:rPr>
              <a:t> для заемщика и влияющие на неё (часть 3 статьи 28 Закона о рекламе)</a:t>
            </a:r>
            <a:endParaRPr lang="ru-RU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50824" y="3239213"/>
            <a:ext cx="85677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b="1" dirty="0"/>
              <a:t>процентная ставка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/>
              <a:t> срок действия процентной ставки (в год, в месяц)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/>
              <a:t> сумма и валюта вклада (хранения денежных средств)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/>
              <a:t> иные условия, если их включение в договор банковского вклада либо в договор хранения денежных средств может</a:t>
            </a:r>
            <a:r>
              <a:rPr lang="ru-RU" sz="1800" b="1" dirty="0">
                <a:solidFill>
                  <a:schemeClr val="accent6"/>
                </a:solidFill>
              </a:rPr>
              <a:t> </a:t>
            </a:r>
            <a:r>
              <a:rPr lang="ru-RU" sz="1800" b="1" dirty="0"/>
              <a:t>повлиять на сумму, который вкладчик должен получить по договору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59" y="2869881"/>
            <a:ext cx="7128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Существенными могут являться условия:</a:t>
            </a:r>
            <a:endParaRPr lang="ru-RU" sz="1800" b="1" dirty="0"/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899592" y="5064592"/>
            <a:ext cx="79906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eaLnBrk="0" hangingPunct="0">
              <a:buFontTx/>
              <a:buNone/>
            </a:pPr>
            <a:r>
              <a:rPr lang="ru-RU" sz="1600" b="1" dirty="0">
                <a:solidFill>
                  <a:schemeClr val="accent2"/>
                </a:solidFill>
              </a:rPr>
              <a:t>В рекламе финансовых услуг существенной является не только информация, привлекательная для потребителя, но и информация, способная обмануть ожидания, сформированные у потребителей такой рекламой</a:t>
            </a:r>
          </a:p>
        </p:txBody>
      </p:sp>
      <p:pic>
        <p:nvPicPr>
          <p:cNvPr id="1026" name="Picture 2" descr="https://im0-tub-ru.yandex.net/i?id=d61325c85464611c49584e78750a7883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25" y="5137596"/>
            <a:ext cx="735667" cy="138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899592" y="6141810"/>
            <a:ext cx="79906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ru-RU" sz="1600" dirty="0">
                <a:solidFill>
                  <a:schemeClr val="accent2"/>
                </a:solidFill>
              </a:rPr>
              <a:t>Условия должны быть воспринимаемыми обычным человеком  обычным образом: </a:t>
            </a:r>
            <a:r>
              <a:rPr lang="ru-RU" sz="1600" dirty="0" smtClean="0">
                <a:solidFill>
                  <a:schemeClr val="accent2"/>
                </a:solidFill>
              </a:rPr>
              <a:t>размер шрифта, </a:t>
            </a:r>
            <a:r>
              <a:rPr lang="ru-RU" sz="1600" dirty="0">
                <a:solidFill>
                  <a:schemeClr val="accent2"/>
                </a:solidFill>
              </a:rPr>
              <a:t>контрастность</a:t>
            </a:r>
          </a:p>
        </p:txBody>
      </p:sp>
    </p:spTree>
    <p:extLst>
      <p:ext uri="{BB962C8B-B14F-4D97-AF65-F5344CB8AC3E}">
        <p14:creationId xmlns:p14="http://schemas.microsoft.com/office/powerpoint/2010/main" val="7090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Практика Карельского УФАС России 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4282" y="1274030"/>
            <a:ext cx="4536505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EDD7B4-911C-4D00-848F-4295729954A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08104" y="1700808"/>
            <a:ext cx="3312368" cy="34163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800" b="1" dirty="0" smtClean="0"/>
              <a:t>Дело о нарушении законодательства о рекламе №010/05/28-526/2019 было возбуждено в отношении ООО «Союз микрофинансирования К»  - в рекламе, размещенной на фасаде здания,  признано нарушение пункта 7 части 7, частей 13 и 14 статьи 28 Закона о рекламе  </a:t>
            </a:r>
            <a:endParaRPr lang="ru-RU" sz="1800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5065516" y="3537010"/>
            <a:ext cx="370580" cy="25203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0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373" y="116632"/>
            <a:ext cx="8229600" cy="43204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Практика Карельского УФАС России 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27776" y="496962"/>
            <a:ext cx="3280566" cy="453613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EDD7B4-911C-4D00-848F-4295729954A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7584" y="793666"/>
            <a:ext cx="7973060" cy="42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 descr="DSC_00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1083"/>
            <a:ext cx="3816424" cy="322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4581128"/>
            <a:ext cx="8820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Дело о нарушении законодательства о рекламе №010/05/28-967/2019 было возбуждено в отношении ООО «А1» - в рекламе, распространенной посредством рекламных баннеров,  размещенных в местах осуществления деятельности, и в еженедельной бесплатной газете «Десятый регион», признано нарушение части 7 статьи 5, частей 1,3 статьи 28 Закона о рекламе  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5076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Практика Карельского УФАС России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EDD7B4-911C-4D00-848F-4295729954A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672407" cy="50734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283969" y="1041336"/>
            <a:ext cx="46085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r>
              <a:rPr lang="ru-RU" sz="1600" b="1" dirty="0" smtClean="0"/>
              <a:t>Дело о нарушении законодательства о рекламе №010/05/28-890/2019 , возбужденное в отношении ООО МКК «Агора» – в рекламе, размещенной в витринах офиса, признано нарушение части 7 статьи 5, частей 1,3 статьи 28 Закона о рекламе 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5174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20856</TotalTime>
  <Words>1182</Words>
  <Application>Microsoft Office PowerPoint</Application>
  <PresentationFormat>Экран (4:3)</PresentationFormat>
  <Paragraphs>149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MS PGothic</vt:lpstr>
      <vt:lpstr>Adobe Gothic Std B</vt:lpstr>
      <vt:lpstr>Aharoni</vt:lpstr>
      <vt:lpstr>Arial</vt:lpstr>
      <vt:lpstr>Arial Black</vt:lpstr>
      <vt:lpstr>Calibri</vt:lpstr>
      <vt:lpstr>Times New Roman</vt:lpstr>
      <vt:lpstr>Wingdings</vt:lpstr>
      <vt:lpstr>Оформление по умолчанию</vt:lpstr>
      <vt:lpstr>Презентация PowerPoint</vt:lpstr>
      <vt:lpstr>Особенности рекламы финансовых услуг</vt:lpstr>
      <vt:lpstr>Особенности рекламы финансовых услуг</vt:lpstr>
      <vt:lpstr>Особенности рекламы финансовых услуг</vt:lpstr>
      <vt:lpstr>Особенности рекламы финансовых услуг</vt:lpstr>
      <vt:lpstr>Особенности рекламы финансовых услуг</vt:lpstr>
      <vt:lpstr>Практика Карельского УФАС России </vt:lpstr>
      <vt:lpstr>Практика Карельского УФАС России </vt:lpstr>
      <vt:lpstr>Практика Карельского УФАС России </vt:lpstr>
      <vt:lpstr>Практика Карельского УФАС</vt:lpstr>
      <vt:lpstr>Практика Карельского УФАС</vt:lpstr>
      <vt:lpstr>Практика Карельского УФАС России </vt:lpstr>
      <vt:lpstr>Разграничение ответственности</vt:lpstr>
      <vt:lpstr>Административная ответственность за нарушение законодательства о рекламе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Нагайчук Е.Г.</dc:creator>
  <cp:lastModifiedBy>Галина Александровна Грущакова</cp:lastModifiedBy>
  <cp:revision>2012</cp:revision>
  <cp:lastPrinted>2019-11-19T09:39:12Z</cp:lastPrinted>
  <dcterms:created xsi:type="dcterms:W3CDTF">2011-08-24T07:02:51Z</dcterms:created>
  <dcterms:modified xsi:type="dcterms:W3CDTF">2020-11-09T10:32:43Z</dcterms:modified>
</cp:coreProperties>
</file>