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3" r:id="rId4"/>
    <p:sldId id="258" r:id="rId5"/>
    <p:sldId id="266" r:id="rId6"/>
    <p:sldId id="267" r:id="rId7"/>
    <p:sldId id="268" r:id="rId8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3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0" y="0"/>
            <a:ext cx="9144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87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87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87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4764" y="0"/>
            <a:ext cx="912875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4293" y="795273"/>
            <a:ext cx="10649762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687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0868" y="1792351"/>
            <a:ext cx="11516613" cy="2769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leshivtsev@mail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8388" y="1962185"/>
            <a:ext cx="9308212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270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 smtClean="0">
                <a:solidFill>
                  <a:srgbClr val="006876"/>
                </a:solidFill>
                <a:latin typeface="Cambria"/>
                <a:cs typeface="Cambria"/>
              </a:rPr>
              <a:t>"</a:t>
            </a:r>
            <a:r>
              <a:rPr lang="ru-RU" sz="2400" b="1" spc="-5" dirty="0" smtClean="0">
                <a:solidFill>
                  <a:srgbClr val="006876"/>
                </a:solidFill>
                <a:latin typeface="Cambria"/>
                <a:cs typeface="Cambria"/>
              </a:rPr>
              <a:t>Опыт взаимодействия учебного заведения с территориальным антимонопольным органом по формированию профессиональных компетенций в сфере антимонопольного регулирования будущих государственных и муниципальных служащих (на примере Амурского УФАС России и Амурского государственного университета) "</a:t>
            </a:r>
            <a:endParaRPr sz="2400" b="1" spc="-5" dirty="0">
              <a:solidFill>
                <a:srgbClr val="006876"/>
              </a:solidFill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" y="48767"/>
            <a:ext cx="4605529" cy="178003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031994" y="6338417"/>
            <a:ext cx="139128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mbria"/>
                <a:cs typeface="Cambria"/>
              </a:rPr>
              <a:t>Москва,</a:t>
            </a:r>
            <a:r>
              <a:rPr sz="1600" spc="-80" dirty="0">
                <a:latin typeface="Cambria"/>
                <a:cs typeface="Cambria"/>
              </a:rPr>
              <a:t> </a:t>
            </a:r>
            <a:r>
              <a:rPr sz="1600" dirty="0" smtClean="0">
                <a:latin typeface="Cambria"/>
                <a:cs typeface="Cambria"/>
              </a:rPr>
              <a:t>2</a:t>
            </a:r>
            <a:r>
              <a:rPr lang="ru-RU" sz="1600" dirty="0" smtClean="0">
                <a:latin typeface="Cambria"/>
                <a:cs typeface="Cambria"/>
              </a:rPr>
              <a:t>022</a:t>
            </a:r>
            <a:endParaRPr sz="1600" dirty="0">
              <a:latin typeface="Cambria"/>
              <a:cs typeface="Cambria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715000" y="4464279"/>
            <a:ext cx="5562600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Докладчик: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Плешивцев Андрей Валентинович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председатель Общественного совета при Амурском УФАС России, доцент кафедры экономической теории и государственного управления Амурского государственного университета, кандидат экономических наук; советник государственной гражданской службы Российской Федерации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III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класса</a:t>
            </a:r>
          </a:p>
          <a:p>
            <a:pPr lvl="0" algn="just" fontAlgn="base">
              <a:spcBef>
                <a:spcPts val="600"/>
              </a:spcBef>
              <a:spcAft>
                <a:spcPct val="0"/>
              </a:spcAft>
            </a:pPr>
            <a:r>
              <a:rPr lang="en-US" sz="1400" i="1" dirty="0" smtClean="0">
                <a:latin typeface="Cambria" pitchFamily="18" charset="0"/>
                <a:cs typeface="Times New Roman" pitchFamily="18" charset="0"/>
              </a:rPr>
              <a:t>e</a:t>
            </a:r>
            <a:r>
              <a:rPr lang="ru-RU" sz="1400" i="1" dirty="0" smtClean="0">
                <a:latin typeface="Cambria" pitchFamily="18" charset="0"/>
                <a:cs typeface="Times New Roman" pitchFamily="18" charset="0"/>
              </a:rPr>
              <a:t>-</a:t>
            </a:r>
            <a:r>
              <a:rPr lang="en-US" sz="1400" i="1" dirty="0" smtClean="0">
                <a:latin typeface="Cambria" pitchFamily="18" charset="0"/>
                <a:cs typeface="Times New Roman" pitchFamily="18" charset="0"/>
              </a:rPr>
              <a:t>mail</a:t>
            </a:r>
            <a:r>
              <a:rPr lang="ru-RU" sz="1400" i="1" dirty="0" smtClean="0">
                <a:latin typeface="Cambria" pitchFamily="18" charset="0"/>
                <a:cs typeface="Times New Roman" pitchFamily="18" charset="0"/>
              </a:rPr>
              <a:t>: </a:t>
            </a:r>
            <a:r>
              <a:rPr lang="en-US" sz="1400" i="1" u="sng" dirty="0" err="1" smtClean="0">
                <a:latin typeface="Cambria" pitchFamily="18" charset="0"/>
                <a:cs typeface="Times New Roman" pitchFamily="18" charset="0"/>
                <a:hlinkClick r:id="rId3"/>
              </a:rPr>
              <a:t>pleshivtsev</a:t>
            </a:r>
            <a:r>
              <a:rPr lang="ru-RU" sz="1400" i="1" u="sng" dirty="0" smtClean="0">
                <a:latin typeface="Cambria" pitchFamily="18" charset="0"/>
                <a:cs typeface="Times New Roman" pitchFamily="18" charset="0"/>
                <a:hlinkClick r:id="rId3"/>
              </a:rPr>
              <a:t>@</a:t>
            </a:r>
            <a:r>
              <a:rPr lang="en-US" sz="1400" i="1" u="sng" dirty="0" smtClean="0">
                <a:latin typeface="Cambria" pitchFamily="18" charset="0"/>
                <a:cs typeface="Times New Roman" pitchFamily="18" charset="0"/>
                <a:hlinkClick r:id="rId3"/>
              </a:rPr>
              <a:t>mail</a:t>
            </a:r>
            <a:r>
              <a:rPr lang="ru-RU" sz="1400" i="1" u="sng" dirty="0" smtClean="0">
                <a:latin typeface="Cambria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400" i="1" u="sng" dirty="0" smtClean="0">
                <a:latin typeface="Cambria" pitchFamily="18" charset="0"/>
                <a:cs typeface="Times New Roman" pitchFamily="18" charset="0"/>
                <a:hlinkClick r:id="rId3"/>
              </a:rPr>
              <a:t>ru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293" y="457200"/>
            <a:ext cx="6998107" cy="861774"/>
          </a:xfrm>
        </p:spPr>
        <p:txBody>
          <a:bodyPr/>
          <a:lstStyle/>
          <a:p>
            <a:r>
              <a:rPr lang="ru-RU" dirty="0" smtClean="0"/>
              <a:t>Подготовка кадров по направлению «Государственное и муниципальное управление»</a:t>
            </a:r>
            <a:endParaRPr lang="ru-RU" dirty="0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gray">
          <a:xfrm>
            <a:off x="3121025" y="3255962"/>
            <a:ext cx="4041775" cy="3678238"/>
          </a:xfrm>
          <a:custGeom>
            <a:avLst/>
            <a:gdLst>
              <a:gd name="G0" fmla="+- 6050 0 0"/>
              <a:gd name="G1" fmla="+- 11775378 0 0"/>
              <a:gd name="G2" fmla="+- 0 0 11775378"/>
              <a:gd name="T0" fmla="*/ 0 256 1"/>
              <a:gd name="T1" fmla="*/ 180 256 1"/>
              <a:gd name="G3" fmla="+- 11775378 T0 T1"/>
              <a:gd name="T2" fmla="*/ 0 256 1"/>
              <a:gd name="T3" fmla="*/ 90 256 1"/>
              <a:gd name="G4" fmla="+- 11775378 T2 T3"/>
              <a:gd name="G5" fmla="*/ G4 2 1"/>
              <a:gd name="T4" fmla="*/ 90 256 1"/>
              <a:gd name="T5" fmla="*/ 0 256 1"/>
              <a:gd name="G6" fmla="+- 11775378 T4 T5"/>
              <a:gd name="G7" fmla="*/ G6 2 1"/>
              <a:gd name="G8" fmla="abs 1177537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050"/>
              <a:gd name="G18" fmla="*/ 6050 1 2"/>
              <a:gd name="G19" fmla="+- G18 5400 0"/>
              <a:gd name="G20" fmla="cos G19 11775378"/>
              <a:gd name="G21" fmla="sin G19 11775378"/>
              <a:gd name="G22" fmla="+- G20 10800 0"/>
              <a:gd name="G23" fmla="+- G21 10800 0"/>
              <a:gd name="G24" fmla="+- 10800 0 G20"/>
              <a:gd name="G25" fmla="+- 6050 10800 0"/>
              <a:gd name="G26" fmla="?: G9 G17 G25"/>
              <a:gd name="G27" fmla="?: G9 0 21600"/>
              <a:gd name="G28" fmla="cos 10800 11775378"/>
              <a:gd name="G29" fmla="sin 10800 11775378"/>
              <a:gd name="G30" fmla="sin 6050 11775378"/>
              <a:gd name="G31" fmla="+- G28 10800 0"/>
              <a:gd name="G32" fmla="+- G29 10800 0"/>
              <a:gd name="G33" fmla="+- G30 10800 0"/>
              <a:gd name="G34" fmla="?: G4 0 G31"/>
              <a:gd name="G35" fmla="?: 11775378 G34 0"/>
              <a:gd name="G36" fmla="?: G6 G35 G31"/>
              <a:gd name="G37" fmla="+- 21600 0 G36"/>
              <a:gd name="G38" fmla="?: G4 0 G33"/>
              <a:gd name="G39" fmla="?: 1177537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375 w 21600"/>
              <a:gd name="T15" fmla="*/ 10847 h 21600"/>
              <a:gd name="T16" fmla="*/ 10800 w 21600"/>
              <a:gd name="T17" fmla="*/ 4750 h 21600"/>
              <a:gd name="T18" fmla="*/ 19225 w 21600"/>
              <a:gd name="T19" fmla="*/ 1084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50" y="10833"/>
                </a:moveTo>
                <a:cubicBezTo>
                  <a:pt x="4750" y="10822"/>
                  <a:pt x="4750" y="10811"/>
                  <a:pt x="4750" y="10800"/>
                </a:cubicBezTo>
                <a:cubicBezTo>
                  <a:pt x="4750" y="7458"/>
                  <a:pt x="7458" y="4750"/>
                  <a:pt x="10800" y="4750"/>
                </a:cubicBezTo>
                <a:cubicBezTo>
                  <a:pt x="14141" y="4750"/>
                  <a:pt x="16850" y="7458"/>
                  <a:pt x="16850" y="10800"/>
                </a:cubicBezTo>
                <a:cubicBezTo>
                  <a:pt x="16850" y="10811"/>
                  <a:pt x="16849" y="10822"/>
                  <a:pt x="16849" y="10833"/>
                </a:cubicBezTo>
                <a:lnTo>
                  <a:pt x="21599" y="10860"/>
                </a:lnTo>
                <a:cubicBezTo>
                  <a:pt x="21599" y="10840"/>
                  <a:pt x="21600" y="108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20"/>
                  <a:pt x="0" y="10840"/>
                  <a:pt x="0" y="10860"/>
                </a:cubicBezTo>
                <a:close/>
              </a:path>
            </a:pathLst>
          </a:custGeom>
          <a:gradFill rotWithShape="1">
            <a:gsLst>
              <a:gs pos="0">
                <a:srgbClr val="6ED896"/>
              </a:gs>
              <a:gs pos="100000">
                <a:srgbClr val="6ED896">
                  <a:gamma/>
                  <a:tint val="63529"/>
                  <a:invGamma/>
                </a:srgbClr>
              </a:gs>
            </a:gsLst>
            <a:path path="rect">
              <a:fillToRect l="100000" t="100000"/>
            </a:path>
          </a:gradFill>
          <a:ln w="28575" algn="ctr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ltGray">
          <a:xfrm>
            <a:off x="3659188" y="3911600"/>
            <a:ext cx="2986087" cy="2717800"/>
          </a:xfrm>
          <a:custGeom>
            <a:avLst/>
            <a:gdLst>
              <a:gd name="G0" fmla="+- 6050 0 0"/>
              <a:gd name="G1" fmla="+- 11775378 0 0"/>
              <a:gd name="G2" fmla="+- 0 0 11775378"/>
              <a:gd name="T0" fmla="*/ 0 256 1"/>
              <a:gd name="T1" fmla="*/ 180 256 1"/>
              <a:gd name="G3" fmla="+- 11775378 T0 T1"/>
              <a:gd name="T2" fmla="*/ 0 256 1"/>
              <a:gd name="T3" fmla="*/ 90 256 1"/>
              <a:gd name="G4" fmla="+- 11775378 T2 T3"/>
              <a:gd name="G5" fmla="*/ G4 2 1"/>
              <a:gd name="T4" fmla="*/ 90 256 1"/>
              <a:gd name="T5" fmla="*/ 0 256 1"/>
              <a:gd name="G6" fmla="+- 11775378 T4 T5"/>
              <a:gd name="G7" fmla="*/ G6 2 1"/>
              <a:gd name="G8" fmla="abs 1177537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050"/>
              <a:gd name="G18" fmla="*/ 6050 1 2"/>
              <a:gd name="G19" fmla="+- G18 5400 0"/>
              <a:gd name="G20" fmla="cos G19 11775378"/>
              <a:gd name="G21" fmla="sin G19 11775378"/>
              <a:gd name="G22" fmla="+- G20 10800 0"/>
              <a:gd name="G23" fmla="+- G21 10800 0"/>
              <a:gd name="G24" fmla="+- 10800 0 G20"/>
              <a:gd name="G25" fmla="+- 6050 10800 0"/>
              <a:gd name="G26" fmla="?: G9 G17 G25"/>
              <a:gd name="G27" fmla="?: G9 0 21600"/>
              <a:gd name="G28" fmla="cos 10800 11775378"/>
              <a:gd name="G29" fmla="sin 10800 11775378"/>
              <a:gd name="G30" fmla="sin 6050 11775378"/>
              <a:gd name="G31" fmla="+- G28 10800 0"/>
              <a:gd name="G32" fmla="+- G29 10800 0"/>
              <a:gd name="G33" fmla="+- G30 10800 0"/>
              <a:gd name="G34" fmla="?: G4 0 G31"/>
              <a:gd name="G35" fmla="?: 11775378 G34 0"/>
              <a:gd name="G36" fmla="?: G6 G35 G31"/>
              <a:gd name="G37" fmla="+- 21600 0 G36"/>
              <a:gd name="G38" fmla="?: G4 0 G33"/>
              <a:gd name="G39" fmla="?: 1177537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375 w 21600"/>
              <a:gd name="T15" fmla="*/ 10847 h 21600"/>
              <a:gd name="T16" fmla="*/ 10800 w 21600"/>
              <a:gd name="T17" fmla="*/ 4750 h 21600"/>
              <a:gd name="T18" fmla="*/ 19225 w 21600"/>
              <a:gd name="T19" fmla="*/ 1084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50" y="10833"/>
                </a:moveTo>
                <a:cubicBezTo>
                  <a:pt x="4750" y="10822"/>
                  <a:pt x="4750" y="10811"/>
                  <a:pt x="4750" y="10800"/>
                </a:cubicBezTo>
                <a:cubicBezTo>
                  <a:pt x="4750" y="7458"/>
                  <a:pt x="7458" y="4750"/>
                  <a:pt x="10800" y="4750"/>
                </a:cubicBezTo>
                <a:cubicBezTo>
                  <a:pt x="14141" y="4750"/>
                  <a:pt x="16850" y="7458"/>
                  <a:pt x="16850" y="10800"/>
                </a:cubicBezTo>
                <a:cubicBezTo>
                  <a:pt x="16850" y="10811"/>
                  <a:pt x="16849" y="10822"/>
                  <a:pt x="16849" y="10833"/>
                </a:cubicBezTo>
                <a:lnTo>
                  <a:pt x="21599" y="10860"/>
                </a:lnTo>
                <a:cubicBezTo>
                  <a:pt x="21599" y="10840"/>
                  <a:pt x="21600" y="108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20"/>
                  <a:pt x="0" y="10840"/>
                  <a:pt x="0" y="10860"/>
                </a:cubicBezTo>
                <a:close/>
              </a:path>
            </a:pathLst>
          </a:custGeom>
          <a:gradFill rotWithShape="1">
            <a:gsLst>
              <a:gs pos="0">
                <a:srgbClr val="FEB93C"/>
              </a:gs>
              <a:gs pos="100000">
                <a:srgbClr val="FEB93C">
                  <a:gamma/>
                  <a:tint val="63529"/>
                  <a:invGamma/>
                </a:srgbClr>
              </a:gs>
            </a:gsLst>
            <a:path path="rect">
              <a:fillToRect l="100000" t="100000"/>
            </a:path>
          </a:gradFill>
          <a:ln w="28575" algn="ctr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gray">
          <a:xfrm>
            <a:off x="3997325" y="4335462"/>
            <a:ext cx="2206625" cy="2006600"/>
          </a:xfrm>
          <a:custGeom>
            <a:avLst/>
            <a:gdLst>
              <a:gd name="G0" fmla="+- 6050 0 0"/>
              <a:gd name="G1" fmla="+- 11775378 0 0"/>
              <a:gd name="G2" fmla="+- 0 0 11775378"/>
              <a:gd name="T0" fmla="*/ 0 256 1"/>
              <a:gd name="T1" fmla="*/ 180 256 1"/>
              <a:gd name="G3" fmla="+- 11775378 T0 T1"/>
              <a:gd name="T2" fmla="*/ 0 256 1"/>
              <a:gd name="T3" fmla="*/ 90 256 1"/>
              <a:gd name="G4" fmla="+- 11775378 T2 T3"/>
              <a:gd name="G5" fmla="*/ G4 2 1"/>
              <a:gd name="T4" fmla="*/ 90 256 1"/>
              <a:gd name="T5" fmla="*/ 0 256 1"/>
              <a:gd name="G6" fmla="+- 11775378 T4 T5"/>
              <a:gd name="G7" fmla="*/ G6 2 1"/>
              <a:gd name="G8" fmla="abs 1177537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050"/>
              <a:gd name="G18" fmla="*/ 6050 1 2"/>
              <a:gd name="G19" fmla="+- G18 5400 0"/>
              <a:gd name="G20" fmla="cos G19 11775378"/>
              <a:gd name="G21" fmla="sin G19 11775378"/>
              <a:gd name="G22" fmla="+- G20 10800 0"/>
              <a:gd name="G23" fmla="+- G21 10800 0"/>
              <a:gd name="G24" fmla="+- 10800 0 G20"/>
              <a:gd name="G25" fmla="+- 6050 10800 0"/>
              <a:gd name="G26" fmla="?: G9 G17 G25"/>
              <a:gd name="G27" fmla="?: G9 0 21600"/>
              <a:gd name="G28" fmla="cos 10800 11775378"/>
              <a:gd name="G29" fmla="sin 10800 11775378"/>
              <a:gd name="G30" fmla="sin 6050 11775378"/>
              <a:gd name="G31" fmla="+- G28 10800 0"/>
              <a:gd name="G32" fmla="+- G29 10800 0"/>
              <a:gd name="G33" fmla="+- G30 10800 0"/>
              <a:gd name="G34" fmla="?: G4 0 G31"/>
              <a:gd name="G35" fmla="?: 11775378 G34 0"/>
              <a:gd name="G36" fmla="?: G6 G35 G31"/>
              <a:gd name="G37" fmla="+- 21600 0 G36"/>
              <a:gd name="G38" fmla="?: G4 0 G33"/>
              <a:gd name="G39" fmla="?: 1177537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375 w 21600"/>
              <a:gd name="T15" fmla="*/ 10847 h 21600"/>
              <a:gd name="T16" fmla="*/ 10800 w 21600"/>
              <a:gd name="T17" fmla="*/ 4750 h 21600"/>
              <a:gd name="T18" fmla="*/ 19225 w 21600"/>
              <a:gd name="T19" fmla="*/ 1084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50" y="10833"/>
                </a:moveTo>
                <a:cubicBezTo>
                  <a:pt x="4750" y="10822"/>
                  <a:pt x="4750" y="10811"/>
                  <a:pt x="4750" y="10800"/>
                </a:cubicBezTo>
                <a:cubicBezTo>
                  <a:pt x="4750" y="7458"/>
                  <a:pt x="7458" y="4750"/>
                  <a:pt x="10800" y="4750"/>
                </a:cubicBezTo>
                <a:cubicBezTo>
                  <a:pt x="14141" y="4750"/>
                  <a:pt x="16850" y="7458"/>
                  <a:pt x="16850" y="10800"/>
                </a:cubicBezTo>
                <a:cubicBezTo>
                  <a:pt x="16850" y="10811"/>
                  <a:pt x="16849" y="10822"/>
                  <a:pt x="16849" y="10833"/>
                </a:cubicBezTo>
                <a:lnTo>
                  <a:pt x="21599" y="10860"/>
                </a:lnTo>
                <a:cubicBezTo>
                  <a:pt x="21599" y="10840"/>
                  <a:pt x="21600" y="108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20"/>
                  <a:pt x="0" y="10840"/>
                  <a:pt x="0" y="10860"/>
                </a:cubicBezTo>
                <a:close/>
              </a:path>
            </a:pathLst>
          </a:custGeom>
          <a:gradFill rotWithShape="1">
            <a:gsLst>
              <a:gs pos="0">
                <a:srgbClr val="699EF3"/>
              </a:gs>
              <a:gs pos="100000">
                <a:srgbClr val="699EF3">
                  <a:gamma/>
                  <a:tint val="63529"/>
                  <a:invGamma/>
                </a:srgbClr>
              </a:gs>
            </a:gsLst>
            <a:path path="rect">
              <a:fillToRect l="100000" t="100000"/>
            </a:path>
          </a:gradFill>
          <a:ln w="28575" algn="ctr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gray">
          <a:xfrm>
            <a:off x="4281488" y="4675187"/>
            <a:ext cx="1592262" cy="1446213"/>
          </a:xfrm>
          <a:custGeom>
            <a:avLst/>
            <a:gdLst>
              <a:gd name="G0" fmla="+- 6050 0 0"/>
              <a:gd name="G1" fmla="+- 11775378 0 0"/>
              <a:gd name="G2" fmla="+- 0 0 11775378"/>
              <a:gd name="T0" fmla="*/ 0 256 1"/>
              <a:gd name="T1" fmla="*/ 180 256 1"/>
              <a:gd name="G3" fmla="+- 11775378 T0 T1"/>
              <a:gd name="T2" fmla="*/ 0 256 1"/>
              <a:gd name="T3" fmla="*/ 90 256 1"/>
              <a:gd name="G4" fmla="+- 11775378 T2 T3"/>
              <a:gd name="G5" fmla="*/ G4 2 1"/>
              <a:gd name="T4" fmla="*/ 90 256 1"/>
              <a:gd name="T5" fmla="*/ 0 256 1"/>
              <a:gd name="G6" fmla="+- 11775378 T4 T5"/>
              <a:gd name="G7" fmla="*/ G6 2 1"/>
              <a:gd name="G8" fmla="abs 1177537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050"/>
              <a:gd name="G18" fmla="*/ 6050 1 2"/>
              <a:gd name="G19" fmla="+- G18 5400 0"/>
              <a:gd name="G20" fmla="cos G19 11775378"/>
              <a:gd name="G21" fmla="sin G19 11775378"/>
              <a:gd name="G22" fmla="+- G20 10800 0"/>
              <a:gd name="G23" fmla="+- G21 10800 0"/>
              <a:gd name="G24" fmla="+- 10800 0 G20"/>
              <a:gd name="G25" fmla="+- 6050 10800 0"/>
              <a:gd name="G26" fmla="?: G9 G17 G25"/>
              <a:gd name="G27" fmla="?: G9 0 21600"/>
              <a:gd name="G28" fmla="cos 10800 11775378"/>
              <a:gd name="G29" fmla="sin 10800 11775378"/>
              <a:gd name="G30" fmla="sin 6050 11775378"/>
              <a:gd name="G31" fmla="+- G28 10800 0"/>
              <a:gd name="G32" fmla="+- G29 10800 0"/>
              <a:gd name="G33" fmla="+- G30 10800 0"/>
              <a:gd name="G34" fmla="?: G4 0 G31"/>
              <a:gd name="G35" fmla="?: 11775378 G34 0"/>
              <a:gd name="G36" fmla="?: G6 G35 G31"/>
              <a:gd name="G37" fmla="+- 21600 0 G36"/>
              <a:gd name="G38" fmla="?: G4 0 G33"/>
              <a:gd name="G39" fmla="?: 1177537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375 w 21600"/>
              <a:gd name="T15" fmla="*/ 10847 h 21600"/>
              <a:gd name="T16" fmla="*/ 10800 w 21600"/>
              <a:gd name="T17" fmla="*/ 4750 h 21600"/>
              <a:gd name="T18" fmla="*/ 19225 w 21600"/>
              <a:gd name="T19" fmla="*/ 1084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50" y="10833"/>
                </a:moveTo>
                <a:cubicBezTo>
                  <a:pt x="4750" y="10822"/>
                  <a:pt x="4750" y="10811"/>
                  <a:pt x="4750" y="10800"/>
                </a:cubicBezTo>
                <a:cubicBezTo>
                  <a:pt x="4750" y="7458"/>
                  <a:pt x="7458" y="4750"/>
                  <a:pt x="10800" y="4750"/>
                </a:cubicBezTo>
                <a:cubicBezTo>
                  <a:pt x="14141" y="4750"/>
                  <a:pt x="16850" y="7458"/>
                  <a:pt x="16850" y="10800"/>
                </a:cubicBezTo>
                <a:cubicBezTo>
                  <a:pt x="16850" y="10811"/>
                  <a:pt x="16849" y="10822"/>
                  <a:pt x="16849" y="10833"/>
                </a:cubicBezTo>
                <a:lnTo>
                  <a:pt x="21599" y="10860"/>
                </a:lnTo>
                <a:cubicBezTo>
                  <a:pt x="21599" y="10840"/>
                  <a:pt x="21600" y="108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20"/>
                  <a:pt x="0" y="10840"/>
                  <a:pt x="0" y="10860"/>
                </a:cubicBezTo>
                <a:close/>
              </a:path>
            </a:pathLst>
          </a:custGeom>
          <a:gradFill rotWithShape="1">
            <a:gsLst>
              <a:gs pos="0">
                <a:srgbClr val="E466B7"/>
              </a:gs>
              <a:gs pos="100000">
                <a:srgbClr val="E466B7">
                  <a:gamma/>
                  <a:tint val="63529"/>
                  <a:invGamma/>
                </a:srgbClr>
              </a:gs>
            </a:gsLst>
            <a:path path="rect">
              <a:fillToRect l="100000" t="100000"/>
            </a:path>
          </a:gradFill>
          <a:ln w="28575" algn="ctr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AutoShape 7"/>
          <p:cNvSpPr>
            <a:spLocks/>
          </p:cNvSpPr>
          <p:nvPr/>
        </p:nvSpPr>
        <p:spPr bwMode="auto">
          <a:xfrm>
            <a:off x="7712075" y="4757737"/>
            <a:ext cx="3565525" cy="536575"/>
          </a:xfrm>
          <a:prstGeom prst="accentCallout2">
            <a:avLst>
              <a:gd name="adj1" fmla="val 21301"/>
              <a:gd name="adj2" fmla="val -2139"/>
              <a:gd name="adj3" fmla="val 21301"/>
              <a:gd name="adj4" fmla="val -9616"/>
              <a:gd name="adj5" fmla="val 104440"/>
              <a:gd name="adj6" fmla="val -56991"/>
            </a:avLst>
          </a:prstGeom>
          <a:noFill/>
          <a:ln w="9525">
            <a:solidFill>
              <a:srgbClr val="1C1C1C"/>
            </a:solidFill>
            <a:miter lim="800000"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Cambria"/>
                <a:cs typeface="Cambria"/>
              </a:rPr>
              <a:t>Управленческая</a:t>
            </a:r>
            <a:endParaRPr lang="en-US" sz="2000" dirty="0" smtClean="0">
              <a:latin typeface="Cambria"/>
              <a:cs typeface="Cambria"/>
            </a:endParaRPr>
          </a:p>
        </p:txBody>
      </p:sp>
      <p:sp>
        <p:nvSpPr>
          <p:cNvPr id="17" name="AutoShape 8"/>
          <p:cNvSpPr>
            <a:spLocks/>
          </p:cNvSpPr>
          <p:nvPr/>
        </p:nvSpPr>
        <p:spPr bwMode="gray">
          <a:xfrm>
            <a:off x="7399338" y="3948112"/>
            <a:ext cx="3849687" cy="538163"/>
          </a:xfrm>
          <a:prstGeom prst="accentCallout2">
            <a:avLst>
              <a:gd name="adj1" fmla="val 21241"/>
              <a:gd name="adj2" fmla="val -1981"/>
              <a:gd name="adj3" fmla="val 21241"/>
              <a:gd name="adj4" fmla="val -10681"/>
              <a:gd name="adj5" fmla="val 148968"/>
              <a:gd name="adj6" fmla="val -45403"/>
            </a:avLst>
          </a:prstGeom>
          <a:noFill/>
          <a:ln w="9525">
            <a:solidFill>
              <a:srgbClr val="1C1C1C"/>
            </a:solidFill>
            <a:miter lim="800000"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pPr eaLnBrk="0" hangingPunct="0"/>
            <a:r>
              <a:rPr lang="ru-RU" sz="2000" dirty="0" smtClean="0">
                <a:latin typeface="Cambria"/>
                <a:cs typeface="Cambria"/>
              </a:rPr>
              <a:t>Правовая</a:t>
            </a:r>
            <a:endParaRPr lang="en-US" sz="2000" dirty="0" smtClean="0">
              <a:latin typeface="Cambria"/>
              <a:cs typeface="Cambria"/>
            </a:endParaRPr>
          </a:p>
        </p:txBody>
      </p:sp>
      <p:sp>
        <p:nvSpPr>
          <p:cNvPr id="18" name="AutoShape 9"/>
          <p:cNvSpPr>
            <a:spLocks/>
          </p:cNvSpPr>
          <p:nvPr/>
        </p:nvSpPr>
        <p:spPr bwMode="gray">
          <a:xfrm>
            <a:off x="6935788" y="3214687"/>
            <a:ext cx="3835400" cy="536575"/>
          </a:xfrm>
          <a:prstGeom prst="accentCallout2">
            <a:avLst>
              <a:gd name="adj1" fmla="val 21301"/>
              <a:gd name="adj2" fmla="val -1986"/>
              <a:gd name="adj3" fmla="val 21301"/>
              <a:gd name="adj4" fmla="val -11630"/>
              <a:gd name="adj5" fmla="val 179588"/>
              <a:gd name="adj6" fmla="val -38454"/>
            </a:avLst>
          </a:prstGeom>
          <a:noFill/>
          <a:ln w="9525">
            <a:solidFill>
              <a:srgbClr val="1C1C1C"/>
            </a:solidFill>
            <a:miter lim="800000"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pPr marR="0" lvl="0" indent="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Cambria"/>
                <a:cs typeface="Cambria"/>
              </a:rPr>
              <a:t>Экономическая</a:t>
            </a:r>
            <a:endParaRPr lang="en-US" sz="2000" dirty="0" smtClean="0">
              <a:latin typeface="Cambria"/>
              <a:cs typeface="Cambria"/>
            </a:endParaRPr>
          </a:p>
        </p:txBody>
      </p:sp>
      <p:sp>
        <p:nvSpPr>
          <p:cNvPr id="19" name="AutoShape 10"/>
          <p:cNvSpPr>
            <a:spLocks/>
          </p:cNvSpPr>
          <p:nvPr/>
        </p:nvSpPr>
        <p:spPr bwMode="auto">
          <a:xfrm>
            <a:off x="6316663" y="2493962"/>
            <a:ext cx="3814762" cy="536575"/>
          </a:xfrm>
          <a:prstGeom prst="accentCallout2">
            <a:avLst>
              <a:gd name="adj1" fmla="val 21301"/>
              <a:gd name="adj2" fmla="val -1995"/>
              <a:gd name="adj3" fmla="val 21301"/>
              <a:gd name="adj4" fmla="val -11736"/>
              <a:gd name="adj5" fmla="val 204731"/>
              <a:gd name="adj6" fmla="val -32917"/>
            </a:avLst>
          </a:prstGeom>
          <a:noFill/>
          <a:ln w="9525">
            <a:solidFill>
              <a:srgbClr val="1C1C1C"/>
            </a:solidFill>
            <a:miter lim="800000"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pPr eaLnBrk="0" hangingPunct="0"/>
            <a:r>
              <a:rPr lang="ru-RU" sz="2000" dirty="0" smtClean="0">
                <a:latin typeface="Cambria"/>
                <a:cs typeface="Cambria"/>
              </a:rPr>
              <a:t>Морально-этическая</a:t>
            </a:r>
            <a:endParaRPr lang="en-US" sz="2000" dirty="0" smtClean="0">
              <a:latin typeface="Cambria"/>
              <a:cs typeface="Cambria"/>
            </a:endParaRPr>
          </a:p>
        </p:txBody>
      </p:sp>
      <p:pic>
        <p:nvPicPr>
          <p:cNvPr id="2049" name="Picture 1" descr="C:\Users\Пользователь\Desktop\Новая папка (8)\04975a85-055a-432d-a509-56aa480a1c8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132" y="2433528"/>
            <a:ext cx="2028825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3"/>
          <p:cNvSpPr>
            <a:spLocks/>
          </p:cNvSpPr>
          <p:nvPr/>
        </p:nvSpPr>
        <p:spPr bwMode="gray">
          <a:xfrm>
            <a:off x="5073650" y="1371600"/>
            <a:ext cx="1466850" cy="1155700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3424238" y="2805113"/>
            <a:ext cx="2295525" cy="315595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gray">
          <a:xfrm>
            <a:off x="3657600" y="2667000"/>
            <a:ext cx="1863725" cy="287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 flipH="1">
            <a:off x="5334000" y="2743200"/>
            <a:ext cx="73025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auto">
          <a:xfrm flipH="1">
            <a:off x="3743325" y="2733675"/>
            <a:ext cx="71438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5934075" y="2303463"/>
            <a:ext cx="2295525" cy="315595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9"/>
          <p:cNvSpPr>
            <a:spLocks noChangeArrowheads="1"/>
          </p:cNvSpPr>
          <p:nvPr/>
        </p:nvSpPr>
        <p:spPr bwMode="gray">
          <a:xfrm>
            <a:off x="6149975" y="2160588"/>
            <a:ext cx="1863725" cy="2873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10"/>
          <p:cNvSpPr>
            <a:spLocks noChangeArrowheads="1"/>
          </p:cNvSpPr>
          <p:nvPr/>
        </p:nvSpPr>
        <p:spPr bwMode="auto">
          <a:xfrm flipH="1">
            <a:off x="7835900" y="2232025"/>
            <a:ext cx="71438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11"/>
          <p:cNvSpPr>
            <a:spLocks noChangeArrowheads="1"/>
          </p:cNvSpPr>
          <p:nvPr/>
        </p:nvSpPr>
        <p:spPr bwMode="auto">
          <a:xfrm flipH="1">
            <a:off x="6253163" y="2232025"/>
            <a:ext cx="71437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Freeform 12"/>
          <p:cNvSpPr>
            <a:spLocks/>
          </p:cNvSpPr>
          <p:nvPr/>
        </p:nvSpPr>
        <p:spPr bwMode="gray">
          <a:xfrm>
            <a:off x="2492375" y="1873250"/>
            <a:ext cx="1466850" cy="1157288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gray">
          <a:xfrm>
            <a:off x="4216806" y="2603700"/>
            <a:ext cx="70403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chemeClr val="bg1"/>
                </a:solidFill>
              </a:rPr>
              <a:t>2011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gray">
          <a:xfrm>
            <a:off x="6731406" y="2096825"/>
            <a:ext cx="70403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FFFFFF"/>
                </a:solidFill>
              </a:rPr>
              <a:t>2015</a:t>
            </a:r>
            <a:endParaRPr lang="en-US" sz="2000" b="1" dirty="0">
              <a:solidFill>
                <a:srgbClr val="FFFFFF"/>
              </a:solidFill>
            </a:endParaRPr>
          </a:p>
        </p:txBody>
      </p:sp>
      <p:grpSp>
        <p:nvGrpSpPr>
          <p:cNvPr id="38" name="Group 15"/>
          <p:cNvGrpSpPr>
            <a:grpSpLocks/>
          </p:cNvGrpSpPr>
          <p:nvPr/>
        </p:nvGrpSpPr>
        <p:grpSpPr bwMode="auto">
          <a:xfrm>
            <a:off x="914400" y="3032126"/>
            <a:ext cx="2295525" cy="3359151"/>
            <a:chOff x="576" y="1814"/>
            <a:chExt cx="1446" cy="2116"/>
          </a:xfrm>
        </p:grpSpPr>
        <p:sp>
          <p:nvSpPr>
            <p:cNvPr id="39" name="AutoShape 16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AutoShape 17"/>
            <p:cNvSpPr>
              <a:spLocks noChangeArrowheads="1"/>
            </p:cNvSpPr>
            <p:nvPr/>
          </p:nvSpPr>
          <p:spPr bwMode="gray">
            <a:xfrm>
              <a:off x="712" y="1852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AutoShape 18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AutoShape 19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Text Box 20"/>
            <p:cNvSpPr txBox="1">
              <a:spLocks noChangeArrowheads="1"/>
            </p:cNvSpPr>
            <p:nvPr/>
          </p:nvSpPr>
          <p:spPr bwMode="gray">
            <a:xfrm>
              <a:off x="1072" y="1814"/>
              <a:ext cx="443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000" b="1" dirty="0" smtClean="0">
                  <a:solidFill>
                    <a:schemeClr val="bg1"/>
                  </a:solidFill>
                </a:rPr>
                <a:t>2001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Text Box 21"/>
            <p:cNvSpPr txBox="1">
              <a:spLocks noChangeArrowheads="1"/>
            </p:cNvSpPr>
            <p:nvPr/>
          </p:nvSpPr>
          <p:spPr bwMode="auto">
            <a:xfrm>
              <a:off x="576" y="2106"/>
              <a:ext cx="1440" cy="1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latin typeface="Cambria"/>
                  <a:cs typeface="Cambria"/>
                </a:rPr>
                <a:t>Подготовка специалистов по специальности «Государственное и муниципальное управление»</a:t>
              </a:r>
              <a:endParaRPr lang="en-US" sz="2000" dirty="0">
                <a:latin typeface="Cambria"/>
                <a:cs typeface="Cambria"/>
              </a:endParaRPr>
            </a:p>
          </p:txBody>
        </p:sp>
      </p:grp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3505200" y="3352800"/>
            <a:ext cx="21336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Cambria"/>
                <a:cs typeface="Cambria"/>
              </a:rPr>
              <a:t>Переход на подготовку бакалавров</a:t>
            </a:r>
            <a:endParaRPr lang="en-US" sz="2000" dirty="0">
              <a:latin typeface="Cambria"/>
              <a:cs typeface="Cambria"/>
            </a:endParaRP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5890550" y="2539800"/>
            <a:ext cx="236220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ambria"/>
                <a:cs typeface="Cambria"/>
              </a:rPr>
              <a:t>Подготовка магистров по направлению «Государственное и муниципальное управление»</a:t>
            </a:r>
            <a:endParaRPr lang="en-US" sz="2000" dirty="0">
              <a:latin typeface="Cambria"/>
              <a:cs typeface="Cambria"/>
            </a:endParaRPr>
          </a:p>
        </p:txBody>
      </p:sp>
      <p:sp>
        <p:nvSpPr>
          <p:cNvPr id="49" name="object 4"/>
          <p:cNvSpPr txBox="1">
            <a:spLocks noGrp="1"/>
          </p:cNvSpPr>
          <p:nvPr>
            <p:ph type="title"/>
          </p:nvPr>
        </p:nvSpPr>
        <p:spPr>
          <a:xfrm>
            <a:off x="556666" y="245468"/>
            <a:ext cx="710692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tabLst>
                <a:tab pos="1562735" algn="l"/>
                <a:tab pos="4295140" algn="l"/>
                <a:tab pos="5532755" algn="l"/>
                <a:tab pos="6097270" algn="l"/>
              </a:tabLst>
            </a:pPr>
            <a:r>
              <a:rPr lang="ru-RU" spc="-10" dirty="0" smtClean="0"/>
              <a:t>Подготовка специалистов в Амурском государственном университете</a:t>
            </a:r>
            <a:endParaRPr spc="-1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25964" y="6477685"/>
            <a:ext cx="77470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0" y="2"/>
            <a:ext cx="9144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6666" y="222318"/>
            <a:ext cx="8053934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tabLst>
                <a:tab pos="1562735" algn="l"/>
                <a:tab pos="4295140" algn="l"/>
                <a:tab pos="5532755" algn="l"/>
                <a:tab pos="6097270" algn="l"/>
              </a:tabLst>
            </a:pPr>
            <a:r>
              <a:rPr lang="ru-RU" spc="-10" dirty="0" smtClean="0"/>
              <a:t>Направления сотрудничества с органами государственной власти области на примере взаимодействия с Амурским УФАС</a:t>
            </a:r>
            <a:endParaRPr spc="-15" dirty="0"/>
          </a:p>
        </p:txBody>
      </p:sp>
      <p:sp>
        <p:nvSpPr>
          <p:cNvPr id="5" name="object 5"/>
          <p:cNvSpPr txBox="1"/>
          <p:nvPr/>
        </p:nvSpPr>
        <p:spPr>
          <a:xfrm>
            <a:off x="1009725" y="1694725"/>
            <a:ext cx="8058076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indent="3175" algn="just">
              <a:lnSpc>
                <a:spcPct val="100000"/>
              </a:lnSpc>
              <a:buSzPct val="95000"/>
            </a:pPr>
            <a:r>
              <a:rPr lang="ru-RU" sz="2000" spc="-15" dirty="0" smtClean="0">
                <a:latin typeface="Cambria"/>
                <a:cs typeface="Cambria"/>
              </a:rPr>
              <a:t>Прохождение студентами, обучающихся по направлению «Государственное и муниципальное управление» учебной и преддипломной практик на базе Амурского УФАС России и написание выпускных квалификационных работ на основе материалов, представленных Управлением</a:t>
            </a:r>
            <a:endParaRPr sz="2000" spc="-15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endParaRPr sz="2000" dirty="0">
              <a:latin typeface="Cambria"/>
              <a:cs typeface="Cambria"/>
            </a:endParaRPr>
          </a:p>
        </p:txBody>
      </p:sp>
      <p:grpSp>
        <p:nvGrpSpPr>
          <p:cNvPr id="26" name="Group 11"/>
          <p:cNvGrpSpPr>
            <a:grpSpLocks/>
          </p:cNvGrpSpPr>
          <p:nvPr/>
        </p:nvGrpSpPr>
        <p:grpSpPr bwMode="auto">
          <a:xfrm>
            <a:off x="182637" y="1736200"/>
            <a:ext cx="611188" cy="608013"/>
            <a:chOff x="579" y="1386"/>
            <a:chExt cx="385" cy="383"/>
          </a:xfrm>
        </p:grpSpPr>
        <p:sp>
          <p:nvSpPr>
            <p:cNvPr id="27" name="Oval 1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8" name="Group 13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29" name="Oval 1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Oval 1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1" name="Oval 1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2" name="Oval 1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33" name="Text Box 35"/>
          <p:cNvSpPr txBox="1">
            <a:spLocks noChangeArrowheads="1"/>
          </p:cNvSpPr>
          <p:nvPr/>
        </p:nvSpPr>
        <p:spPr bwMode="gray">
          <a:xfrm>
            <a:off x="303287" y="180353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80808"/>
                </a:solidFill>
              </a:rPr>
              <a:t>1</a:t>
            </a:r>
          </a:p>
        </p:txBody>
      </p:sp>
      <p:grpSp>
        <p:nvGrpSpPr>
          <p:cNvPr id="34" name="Group 11"/>
          <p:cNvGrpSpPr>
            <a:grpSpLocks/>
          </p:cNvGrpSpPr>
          <p:nvPr/>
        </p:nvGrpSpPr>
        <p:grpSpPr bwMode="auto">
          <a:xfrm>
            <a:off x="184225" y="3523525"/>
            <a:ext cx="611188" cy="608013"/>
            <a:chOff x="579" y="1386"/>
            <a:chExt cx="385" cy="383"/>
          </a:xfrm>
        </p:grpSpPr>
        <p:sp>
          <p:nvSpPr>
            <p:cNvPr id="35" name="Oval 1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6" name="Group 13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37" name="Oval 1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1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1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0" name="Oval 1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41" name="Text Box 35"/>
          <p:cNvSpPr txBox="1">
            <a:spLocks noChangeArrowheads="1"/>
          </p:cNvSpPr>
          <p:nvPr/>
        </p:nvSpPr>
        <p:spPr bwMode="gray">
          <a:xfrm>
            <a:off x="304875" y="3590863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080808"/>
                </a:solidFill>
              </a:rPr>
              <a:t>2</a:t>
            </a:r>
            <a:endParaRPr lang="en-US" sz="2400" b="1" dirty="0">
              <a:solidFill>
                <a:srgbClr val="080808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46225" y="3422262"/>
            <a:ext cx="8197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5" algn="just">
              <a:lnSpc>
                <a:spcPct val="100000"/>
              </a:lnSpc>
              <a:buSzPct val="95000"/>
            </a:pPr>
            <a:r>
              <a:rPr lang="ru-RU" sz="2000" spc="-15" dirty="0" smtClean="0">
                <a:latin typeface="Cambria"/>
                <a:cs typeface="Cambria"/>
              </a:rPr>
              <a:t>Участие студентов в публичных обсуждениях правоприменительной практики, проводимых Амурским УФАС России</a:t>
            </a:r>
          </a:p>
        </p:txBody>
      </p:sp>
      <p:pic>
        <p:nvPicPr>
          <p:cNvPr id="43" name="Picture 2" descr="C:\Users\Пользователь\Desktop\Новая папка (8)\Амур УФАС публичные обсуждения 2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6350" y="4269125"/>
            <a:ext cx="4142874" cy="2248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" name="Picture 3" descr="C:\Users\Пользователь\Desktop\Новая папка (8)\Амур УФАС Публичные обсуждения 1 кв 2018.jpg"/>
          <p:cNvPicPr>
            <a:picLocks noChangeAspect="1" noChangeArrowheads="1"/>
          </p:cNvPicPr>
          <p:nvPr/>
        </p:nvPicPr>
        <p:blipFill>
          <a:blip r:embed="rId4" cstate="print"/>
          <a:srcRect t="3030"/>
          <a:stretch>
            <a:fillRect/>
          </a:stretch>
        </p:blipFill>
        <p:spPr bwMode="auto">
          <a:xfrm>
            <a:off x="5754550" y="4267200"/>
            <a:ext cx="314325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25964" y="6477685"/>
            <a:ext cx="77470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0" y="0"/>
            <a:ext cx="9144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6666" y="222318"/>
            <a:ext cx="8053934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tabLst>
                <a:tab pos="1562735" algn="l"/>
                <a:tab pos="4295140" algn="l"/>
                <a:tab pos="5532755" algn="l"/>
                <a:tab pos="6097270" algn="l"/>
              </a:tabLst>
            </a:pPr>
            <a:r>
              <a:rPr lang="ru-RU" spc="-10" dirty="0" smtClean="0"/>
              <a:t>Направления сотрудничества с органами государственной власти области на примере взаимодействия с Амурским УФАС</a:t>
            </a:r>
            <a:endParaRPr spc="-15" dirty="0"/>
          </a:p>
        </p:txBody>
      </p:sp>
      <p:sp>
        <p:nvSpPr>
          <p:cNvPr id="5" name="object 5"/>
          <p:cNvSpPr txBox="1"/>
          <p:nvPr/>
        </p:nvSpPr>
        <p:spPr>
          <a:xfrm>
            <a:off x="1009725" y="1882605"/>
            <a:ext cx="3867075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indent="3175" algn="just">
              <a:lnSpc>
                <a:spcPct val="100000"/>
              </a:lnSpc>
              <a:buSzPct val="95000"/>
            </a:pPr>
            <a:r>
              <a:rPr lang="ru-RU" sz="2000" spc="-15" dirty="0" smtClean="0">
                <a:latin typeface="Cambria"/>
                <a:cs typeface="Cambria"/>
              </a:rPr>
              <a:t>Участие сотрудников ведомства </a:t>
            </a:r>
          </a:p>
          <a:p>
            <a:pPr indent="3175" algn="just">
              <a:lnSpc>
                <a:spcPct val="100000"/>
              </a:lnSpc>
              <a:buSzPct val="95000"/>
            </a:pPr>
            <a:r>
              <a:rPr lang="ru-RU" sz="2000" spc="-15" dirty="0" smtClean="0">
                <a:latin typeface="Cambria"/>
                <a:cs typeface="Cambria"/>
              </a:rPr>
              <a:t>в учебном процессе Амурского государственного университета</a:t>
            </a:r>
            <a:endParaRPr lang="ru-RU" sz="2000" spc="-15" dirty="0">
              <a:latin typeface="Cambria"/>
              <a:cs typeface="Cambria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182637" y="1843055"/>
            <a:ext cx="611188" cy="608013"/>
            <a:chOff x="579" y="1386"/>
            <a:chExt cx="385" cy="383"/>
          </a:xfrm>
        </p:grpSpPr>
        <p:sp>
          <p:nvSpPr>
            <p:cNvPr id="27" name="Oval 1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29" name="Oval 1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Oval 1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1" name="Oval 1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2" name="Oval 1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33" name="Text Box 35"/>
          <p:cNvSpPr txBox="1">
            <a:spLocks noChangeArrowheads="1"/>
          </p:cNvSpPr>
          <p:nvPr/>
        </p:nvSpPr>
        <p:spPr bwMode="gray">
          <a:xfrm>
            <a:off x="303287" y="1910393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080808"/>
                </a:solidFill>
              </a:rPr>
              <a:t>3</a:t>
            </a:r>
            <a:endParaRPr lang="en-US" sz="2400" b="1" dirty="0">
              <a:solidFill>
                <a:srgbClr val="080808"/>
              </a:solidFill>
            </a:endParaRPr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184225" y="4139863"/>
            <a:ext cx="611188" cy="608013"/>
            <a:chOff x="579" y="1386"/>
            <a:chExt cx="385" cy="383"/>
          </a:xfrm>
        </p:grpSpPr>
        <p:sp>
          <p:nvSpPr>
            <p:cNvPr id="35" name="Oval 1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37" name="Oval 1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1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1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0" name="Oval 1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41" name="Text Box 35"/>
          <p:cNvSpPr txBox="1">
            <a:spLocks noChangeArrowheads="1"/>
          </p:cNvSpPr>
          <p:nvPr/>
        </p:nvSpPr>
        <p:spPr bwMode="gray">
          <a:xfrm>
            <a:off x="304875" y="4207201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080808"/>
                </a:solidFill>
              </a:rPr>
              <a:t>4</a:t>
            </a:r>
            <a:endParaRPr lang="en-US" sz="2400" b="1" dirty="0">
              <a:solidFill>
                <a:srgbClr val="080808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46225" y="4038600"/>
            <a:ext cx="40067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5" algn="just">
              <a:lnSpc>
                <a:spcPct val="100000"/>
              </a:lnSpc>
              <a:buSzPct val="95000"/>
            </a:pPr>
            <a:r>
              <a:rPr lang="ru-RU" sz="2000" spc="-15" dirty="0" smtClean="0">
                <a:latin typeface="Cambria"/>
                <a:cs typeface="Cambria"/>
              </a:rPr>
              <a:t>Применение материалов официального интернет-сайта ФАС России (территориальных управлений) в учебном процессе при изучении дисциплины «Антимонопольное регулирование»</a:t>
            </a:r>
          </a:p>
        </p:txBody>
      </p:sp>
      <p:pic>
        <p:nvPicPr>
          <p:cNvPr id="17410" name="Picture 2" descr="C:\Users\Пользователь\Desktop\Новая папка (8)\Николаева АМГ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676401"/>
            <a:ext cx="3657600" cy="2249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 t="4444" r="38498" b="26061"/>
          <a:stretch>
            <a:fillRect/>
          </a:stretch>
        </p:blipFill>
        <p:spPr bwMode="auto">
          <a:xfrm>
            <a:off x="5257800" y="4267199"/>
            <a:ext cx="3657600" cy="2324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293" y="533400"/>
            <a:ext cx="7988707" cy="430887"/>
          </a:xfrm>
        </p:spPr>
        <p:txBody>
          <a:bodyPr/>
          <a:lstStyle/>
          <a:p>
            <a:r>
              <a:rPr lang="ru-RU" spc="-10" dirty="0" smtClean="0"/>
              <a:t>Направления расширения сотрудничества</a:t>
            </a:r>
            <a:endParaRPr lang="ru-RU" spc="-10" dirty="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533400" y="3278188"/>
            <a:ext cx="3124200" cy="26670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gray">
          <a:xfrm>
            <a:off x="3451225" y="3181351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AutoShape 8"/>
          <p:cNvSpPr>
            <a:spLocks noChangeAspect="1" noChangeArrowheads="1" noTextEdit="1"/>
          </p:cNvSpPr>
          <p:nvPr/>
        </p:nvSpPr>
        <p:spPr bwMode="gray">
          <a:xfrm flipH="1">
            <a:off x="5097463" y="3178176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gray">
          <a:xfrm>
            <a:off x="516574" y="3301938"/>
            <a:ext cx="31410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spc="-5" dirty="0" smtClean="0">
                <a:latin typeface="Cambria"/>
                <a:cs typeface="Cambria"/>
              </a:rPr>
              <a:t>Участие Управления</a:t>
            </a:r>
          </a:p>
          <a:p>
            <a:pPr algn="ctr"/>
            <a:r>
              <a:rPr lang="ru-RU" sz="2000" spc="-5" dirty="0" smtClean="0">
                <a:latin typeface="Cambria"/>
                <a:cs typeface="Cambria"/>
              </a:rPr>
              <a:t>в проектной деятельности студентов направления подготовки «Государственное и муниципальное управление»</a:t>
            </a: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5867400" y="3278188"/>
            <a:ext cx="2971800" cy="26670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gray">
          <a:xfrm>
            <a:off x="5943600" y="3481725"/>
            <a:ext cx="2743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spc="-5" dirty="0" smtClean="0">
                <a:latin typeface="Cambria"/>
                <a:cs typeface="Cambria"/>
              </a:rPr>
              <a:t>Проведение совместных </a:t>
            </a:r>
          </a:p>
          <a:p>
            <a:pPr algn="ctr"/>
            <a:r>
              <a:rPr lang="ru-RU" sz="2000" spc="-5" dirty="0" smtClean="0">
                <a:latin typeface="Cambria"/>
                <a:cs typeface="Cambria"/>
              </a:rPr>
              <a:t>конкурсов </a:t>
            </a:r>
          </a:p>
          <a:p>
            <a:pPr algn="ctr"/>
            <a:r>
              <a:rPr lang="ru-RU" sz="2000" spc="-5" dirty="0" smtClean="0">
                <a:latin typeface="Cambria"/>
                <a:cs typeface="Cambria"/>
              </a:rPr>
              <a:t>и олимпиад</a:t>
            </a:r>
            <a:endParaRPr lang="en-US" sz="2000" spc="-5" dirty="0" smtClean="0">
              <a:latin typeface="Cambria"/>
              <a:cs typeface="Cambria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gray">
          <a:xfrm flipH="1">
            <a:off x="5103813" y="3181351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2" name="Group 10"/>
          <p:cNvGrpSpPr>
            <a:grpSpLocks/>
          </p:cNvGrpSpPr>
          <p:nvPr/>
        </p:nvGrpSpPr>
        <p:grpSpPr bwMode="auto">
          <a:xfrm>
            <a:off x="3224150" y="1600200"/>
            <a:ext cx="2998788" cy="1601788"/>
            <a:chOff x="1997" y="1314"/>
            <a:chExt cx="1889" cy="1009"/>
          </a:xfrm>
        </p:grpSpPr>
        <p:grpSp>
          <p:nvGrpSpPr>
            <p:cNvPr id="3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38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2D7ACF"/>
                  </a:gs>
                  <a:gs pos="100000">
                    <a:srgbClr val="2D7ACF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2D7ACF">
                      <a:gamma/>
                      <a:tint val="44314"/>
                      <a:invGamma/>
                    </a:srgbClr>
                  </a:gs>
                  <a:gs pos="100000">
                    <a:srgbClr val="2D7AC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4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5AABCC">
                    <a:gamma/>
                    <a:shade val="46275"/>
                    <a:invGamma/>
                  </a:srgbClr>
                </a:gs>
                <a:gs pos="100000">
                  <a:srgbClr val="5AABCC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5AABCC">
                    <a:alpha val="0"/>
                  </a:srgbClr>
                </a:gs>
                <a:gs pos="100000">
                  <a:srgbClr val="5AABCC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5AABCC">
                    <a:gamma/>
                    <a:shade val="79216"/>
                    <a:invGamma/>
                  </a:srgbClr>
                </a:gs>
                <a:gs pos="100000">
                  <a:srgbClr val="5AABCC">
                    <a:alpha val="4800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5AABCC">
                    <a:gamma/>
                    <a:tint val="0"/>
                    <a:invGamma/>
                  </a:srgbClr>
                </a:gs>
                <a:gs pos="100000">
                  <a:srgbClr val="5AABCC">
                    <a:alpha val="3800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" name="Text Box 20"/>
          <p:cNvSpPr txBox="1">
            <a:spLocks noChangeArrowheads="1"/>
          </p:cNvSpPr>
          <p:nvPr/>
        </p:nvSpPr>
        <p:spPr bwMode="gray">
          <a:xfrm>
            <a:off x="3757551" y="1981200"/>
            <a:ext cx="198119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spc="-5" dirty="0" smtClean="0">
                <a:latin typeface="Cambria"/>
                <a:cs typeface="Cambria"/>
              </a:rPr>
              <a:t>Направления</a:t>
            </a:r>
            <a:endParaRPr lang="en-US" sz="2000" b="1" spc="-5" dirty="0" smtClean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14600"/>
            <a:ext cx="12192000" cy="1538883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5000" dirty="0" smtClean="0"/>
              <a:t>БЛАГОДАРЮ </a:t>
            </a:r>
            <a:br>
              <a:rPr lang="ru-RU" sz="5000" dirty="0" smtClean="0"/>
            </a:br>
            <a:r>
              <a:rPr lang="ru-RU" sz="5000" dirty="0" smtClean="0"/>
              <a:t>ЗА ВНИМАНИЕ</a:t>
            </a:r>
            <a:endParaRPr lang="ru-RU" sz="5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229</Words>
  <Application>Microsoft Office PowerPoint</Application>
  <PresentationFormat>Широкоэкранный</PresentationFormat>
  <Paragraphs>37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Cambria</vt:lpstr>
      <vt:lpstr>Times New Roman</vt:lpstr>
      <vt:lpstr>Verdana</vt:lpstr>
      <vt:lpstr>Office Theme</vt:lpstr>
      <vt:lpstr>Презентация PowerPoint</vt:lpstr>
      <vt:lpstr>Подготовка кадров по направлению «Государственное и муниципальное управление»</vt:lpstr>
      <vt:lpstr>Подготовка специалистов в Амурском государственном университете</vt:lpstr>
      <vt:lpstr>Направления сотрудничества с органами государственной власти области на примере взаимодействия с Амурским УФАС</vt:lpstr>
      <vt:lpstr>Направления сотрудничества с органами государственной власти области на примере взаимодействия с Амурским УФАС</vt:lpstr>
      <vt:lpstr>Направления расширения сотрудничества</vt:lpstr>
      <vt:lpstr>БЛАГОДАРЮ 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Isia</dc:creator>
  <cp:lastModifiedBy>Отчиева Ю.П.</cp:lastModifiedBy>
  <cp:revision>17</cp:revision>
  <dcterms:created xsi:type="dcterms:W3CDTF">2022-12-01T00:55:58Z</dcterms:created>
  <dcterms:modified xsi:type="dcterms:W3CDTF">2022-12-27T09:31:22Z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2021-11-30T00:00:00Z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2022-12-01T00:00:00Z</vt:filetime>
  </property>
</Properties>
</file>