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8" r:id="rId9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372" y="96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2994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97547B-1F6E-4DDC-9117-CAA6FD73E728}" type="datetime1">
              <a:rPr lang="ru-RU" smtClean="0"/>
              <a:t>27.12.2022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3224DC-1FE8-4524-81AE-0EB5EC100CE7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105DB2-FD3E-441D-8B7E-7AE83ECE27B3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4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1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 заголовка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grpSp>
        <p:nvGrpSpPr>
          <p:cNvPr id="7" name="верхний рисунок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23" name="нижний рисунок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4C8E8-9F4E-4EA6-835D-E9D5612495DB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6C4F13-8C8C-441B-BBCD-2370F386EB42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56CB0-5A4E-4FC5-8098-88E31F01EA45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16FDA-52E9-4FE9-8F9F-D0B7A1AC00F5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03F614-6D12-4FB0-B37A-7F584F7E7447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6DB20920-A951-4D74-93DB-A7C7F309F702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2CA588-C02F-4CCF-BAD7-18C728B93B52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9A9956-53D6-4D29-80A7-0ADFD73EC9D5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D3AF7-BEB0-4993-92D4-4D2C72963A64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нижний рисунок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13E78C-2D93-4346-92BE-F99AE2EB36B5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83B113-0D92-41AE-8320-0E62DD52F8B2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A3B24-C4CD-4EFD-A479-64DAB88ACAE4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нижний рисунок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grpSp>
        <p:nvGrpSpPr>
          <p:cNvPr id="10" name="верхний рисунок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FC24BF8D-0138-4857-BC63-0337FB4EE515}" type="datetime1">
              <a:rPr lang="ru-RU" noProof="0" smtClean="0"/>
              <a:t>27.12.2022</a:t>
            </a:fld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insura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g-online.ru/news/45311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779EBF8AB27997C76773C9EC4B23CDDED9BA1023EA4EF5681952F0DAA663A1CA19859125BA1FD686CB146948CCFE8A1C8A171C7E80De6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779EBF8AB27997C76773C9EC4B23CDDEE9FA90234AFEF5681952F0DAA663A1CB398011858A6E83D3FEB11998E0CeCB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412776"/>
            <a:ext cx="9143998" cy="2667000"/>
          </a:xfrm>
        </p:spPr>
        <p:txBody>
          <a:bodyPr rtlCol="0">
            <a:noAutofit/>
          </a:bodyPr>
          <a:lstStyle/>
          <a:p>
            <a:pPr algn="ctr" rtl="0"/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«О соблюдении Российским союзом автостраховщиков</a:t>
            </a:r>
            <a:br>
              <a:rPr lang="ru-RU" sz="2800" dirty="0"/>
            </a:br>
            <a:r>
              <a:rPr lang="ru-RU" sz="2800" dirty="0"/>
              <a:t>требований антимонопольного законодательства </a:t>
            </a:r>
            <a:br>
              <a:rPr lang="ru-RU" sz="2800" dirty="0"/>
            </a:br>
            <a:r>
              <a:rPr lang="ru-RU" sz="2800" dirty="0"/>
              <a:t>при утверждении справочников </a:t>
            </a:r>
            <a:br>
              <a:rPr lang="ru-RU" sz="2800" dirty="0"/>
            </a:br>
            <a:r>
              <a:rPr lang="ru-RU" sz="2800" dirty="0"/>
              <a:t>цен на ремонтные работы и запасные части* </a:t>
            </a:r>
            <a:br>
              <a:rPr lang="ru-RU" sz="2800" dirty="0"/>
            </a:br>
            <a:r>
              <a:rPr lang="ru-RU" sz="1200" dirty="0"/>
              <a:t>(в рамках Федерального закона «Об ОСАГО» на примере Сахалинской области)</a:t>
            </a:r>
            <a:endParaRPr lang="ru" sz="1200" dirty="0"/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" dirty="0"/>
              <a:t>Статистика рынка страхования «ОСАГО»</a:t>
            </a:r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xmlns="" id="{4DD85AFE-D9DB-006A-B2FF-B9FA958E3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288454"/>
              </p:ext>
            </p:extLst>
          </p:nvPr>
        </p:nvGraphicFramePr>
        <p:xfrm>
          <a:off x="1522412" y="1905000"/>
          <a:ext cx="9468545" cy="335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93709">
                  <a:extLst>
                    <a:ext uri="{9D8B030D-6E8A-4147-A177-3AD203B41FA5}">
                      <a16:colId xmlns:a16="http://schemas.microsoft.com/office/drawing/2014/main" xmlns="" val="3963953732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xmlns="" val="2782227121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xmlns="" val="1758766466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xmlns="" val="2742253920"/>
                    </a:ext>
                  </a:extLst>
                </a:gridCol>
                <a:gridCol w="1893709">
                  <a:extLst>
                    <a:ext uri="{9D8B030D-6E8A-4147-A177-3AD203B41FA5}">
                      <a16:colId xmlns:a16="http://schemas.microsoft.com/office/drawing/2014/main" xmlns="" val="1913738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2022 </a:t>
                      </a:r>
                    </a:p>
                    <a:p>
                      <a:pPr algn="ctr"/>
                      <a:r>
                        <a:rPr lang="ru-RU" sz="1000" dirty="0"/>
                        <a:t>(на 30.06.2022 – за полугодие)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496242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Количество заключенных договоров страхования «ОСАГО»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41,3 млн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42,1 млн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18,9 млн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9927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страховой премии </a:t>
                      </a:r>
                    </a:p>
                    <a:p>
                      <a:pPr algn="ctr"/>
                      <a:r>
                        <a:rPr lang="ru-RU" sz="1000" dirty="0"/>
                        <a:t>(«платы» страховщикам)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226,985 млрд рублей</a:t>
                      </a:r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236,001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118 млрд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34574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Размер страховых выплат </a:t>
                      </a:r>
                    </a:p>
                    <a:p>
                      <a:pPr algn="ctr"/>
                      <a:r>
                        <a:rPr lang="ru-RU" sz="1000" dirty="0"/>
                        <a:t>(выплаты в случае наступления страхового случая)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135,835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150,883 млрд 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930039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Процентное соотношение размера премий к размеру выплат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59.84%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63.93%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50594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37B8393-6D4F-AC6E-F68C-EBAABC370593}"/>
              </a:ext>
            </a:extLst>
          </p:cNvPr>
          <p:cNvSpPr txBox="1"/>
          <p:nvPr/>
        </p:nvSpPr>
        <p:spPr>
          <a:xfrm>
            <a:off x="1522411" y="5275464"/>
            <a:ext cx="9468545" cy="120032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hlinkClick r:id="rId3"/>
              </a:rPr>
              <a:t>https://www.cbr.ru/insurance/</a:t>
            </a:r>
            <a:endParaRPr lang="ru-RU" sz="800" dirty="0"/>
          </a:p>
          <a:p>
            <a:endParaRPr lang="ru-RU" sz="800" dirty="0"/>
          </a:p>
          <a:p>
            <a:r>
              <a:rPr lang="ru-RU" sz="800" dirty="0"/>
              <a:t>https://www.insur-info.ru/press/173437/#:~:text=%D0%A1%D0%BE%D0%B3%D0%BB%D0%B0%D1%81%D0%BD%D0%BE%20%D0%B4%D0%B0%D0%BD%D0%BD%D1%8B%D0%BC%20%D0%BF%D1%80%D0%B5%D0%B7%D0%B8%D0%B4%D0%B5%D0%BD%D1%82%D0%B0%20%D0%A0%D0%BE%D1%81%D1%81%D0%B8%D0%B9%D1%81%D0%BA%D0%BE%D0%B3%D0%BE%20%D1%81%D0%BE%D1%8E%D0%B7%D0%B0,%D0%B8%20%D1%81%D0%BE%D1%81%D1%82%D0%B0%D0%B2%D0%B8%D0%BB%D0%B0%205590%20%D1%80%D1%83%D0%B1.</a:t>
            </a:r>
          </a:p>
          <a:p>
            <a:endParaRPr lang="ru-RU" sz="800" dirty="0"/>
          </a:p>
          <a:p>
            <a:r>
              <a:rPr lang="ru-RU" sz="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https://www.eg-online.ru/news/453110/</a:t>
            </a:r>
            <a:endParaRPr lang="ru-RU" sz="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ОСАГО в России: вчера, сегодня, завтра*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По сложившемуся в обществе мнению, страховые компании стремятся к занижению размера страховых выплат* - заявляют специалисты справочно-правовой системы «Гарант» в своем обзоре рынка страхования.</a:t>
            </a:r>
          </a:p>
          <a:p>
            <a:pPr algn="l"/>
            <a:endParaRPr lang="ru-RU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ru-RU" b="0" i="0" u="none" strike="noStrike" baseline="0" dirty="0">
                <a:latin typeface="Arial" panose="020B0604020202020204" pitchFamily="34" charset="0"/>
              </a:rPr>
              <a:t>В соответствии с частью 1 статьи 8 Федерального закона от 25.04.2002 N 40-ФЗ «Об ОСАГО», доля страховой премии, непосредственно предназначенная для осуществления страхового возмещения и компенсационных выплат, </a:t>
            </a:r>
            <a:r>
              <a:rPr lang="ru-RU" b="1" i="0" u="none" strike="noStrike" baseline="0" dirty="0">
                <a:latin typeface="Arial" panose="020B0604020202020204" pitchFamily="34" charset="0"/>
              </a:rPr>
              <a:t>не может быть менее чем 80 процентов страховой премии</a:t>
            </a:r>
            <a:r>
              <a:rPr lang="ru-RU" b="0" i="0" u="none" strike="noStrike" baseline="0" dirty="0">
                <a:latin typeface="Arial" panose="020B0604020202020204" pitchFamily="34" charset="0"/>
              </a:rPr>
              <a:t>.</a:t>
            </a:r>
          </a:p>
          <a:p>
            <a:pPr algn="l"/>
            <a:endParaRPr lang="ru-RU" sz="1800" b="0" i="0" u="none" strike="noStrike" baseline="0" dirty="0">
              <a:latin typeface="Arial" panose="020B0604020202020204" pitchFamily="34" charset="0"/>
            </a:endParaRPr>
          </a:p>
          <a:p>
            <a:pPr rtl="0"/>
            <a:endParaRPr lang="ru" sz="1800" dirty="0"/>
          </a:p>
        </p:txBody>
      </p:sp>
      <p:sp>
        <p:nvSpPr>
          <p:cNvPr id="4" name="Текст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Bef>
                <a:spcPts val="0"/>
              </a:spcBef>
            </a:pPr>
            <a:r>
              <a:rPr lang="ru-RU" sz="1000" dirty="0"/>
              <a:t>*Публикация справочно-правовой системы «Гарант» </a:t>
            </a:r>
          </a:p>
          <a:p>
            <a:pPr rtl="0">
              <a:spcBef>
                <a:spcPts val="0"/>
              </a:spcBef>
            </a:pPr>
            <a:r>
              <a:rPr lang="en-US" sz="1000" dirty="0"/>
              <a:t>https://www.garant.ru/infografika/553701/</a:t>
            </a:r>
            <a:endParaRPr lang="ru" sz="1000" dirty="0"/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2415" y="1052736"/>
            <a:ext cx="9143538" cy="10668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" dirty="0"/>
              <a:t>Сравнение цен на </a:t>
            </a:r>
            <a:r>
              <a:rPr lang="ru-RU" sz="3200" dirty="0"/>
              <a:t>ремонтные работы</a:t>
            </a:r>
            <a:r>
              <a:rPr lang="ru" sz="3200" dirty="0"/>
              <a:t>, утвержденные </a:t>
            </a:r>
            <a:r>
              <a:rPr lang="ru" dirty="0"/>
              <a:t>Российским союзом автостраховщиков в профильных справочниках и рыночных цен*</a:t>
            </a:r>
            <a:br>
              <a:rPr lang="ru" dirty="0"/>
            </a:br>
            <a:r>
              <a:rPr lang="ru-RU" sz="1100" dirty="0"/>
              <a:t>На примере Сахалинской области</a:t>
            </a:r>
            <a:r>
              <a:rPr lang="ru" sz="1100" dirty="0"/>
              <a:t>* в 2022 году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9D5929B5-000F-6C46-4335-DDE08A7FB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088124"/>
              </p:ext>
            </p:extLst>
          </p:nvPr>
        </p:nvGraphicFramePr>
        <p:xfrm>
          <a:off x="1522415" y="2119536"/>
          <a:ext cx="9143538" cy="4231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63885">
                  <a:extLst>
                    <a:ext uri="{9D8B030D-6E8A-4147-A177-3AD203B41FA5}">
                      <a16:colId xmlns:a16="http://schemas.microsoft.com/office/drawing/2014/main" xmlns="" val="3339589777"/>
                    </a:ext>
                  </a:extLst>
                </a:gridCol>
                <a:gridCol w="3055199">
                  <a:extLst>
                    <a:ext uri="{9D8B030D-6E8A-4147-A177-3AD203B41FA5}">
                      <a16:colId xmlns:a16="http://schemas.microsoft.com/office/drawing/2014/main" xmlns="" val="2651759370"/>
                    </a:ext>
                  </a:extLst>
                </a:gridCol>
                <a:gridCol w="2524454">
                  <a:extLst>
                    <a:ext uri="{9D8B030D-6E8A-4147-A177-3AD203B41FA5}">
                      <a16:colId xmlns:a16="http://schemas.microsoft.com/office/drawing/2014/main" xmlns="" val="2167149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нормо-часа работ по данным ФБУ «Сахалинской лаборатории судебных экспертиз Министерства юстиции России»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Стоимость нормо-часа работ по версии Российского союза автостраховщиков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692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“Концепт групп”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2700 рублей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/>
                        <a:t>980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372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Дальтехмашсервис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4614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“Атом”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907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“Восток-УАЗ”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16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Сахалинзапчастьсервис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133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“Компания Вектор” (мототехника Ямаха)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рублей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6062049"/>
                  </a:ext>
                </a:extLst>
              </a:tr>
            </a:tbl>
          </a:graphicData>
        </a:graphic>
      </p:graphicFrame>
      <p:sp>
        <p:nvSpPr>
          <p:cNvPr id="5" name="Заголовок 2">
            <a:extLst>
              <a:ext uri="{FF2B5EF4-FFF2-40B4-BE49-F238E27FC236}">
                <a16:creationId xmlns:a16="http://schemas.microsoft.com/office/drawing/2014/main" xmlns="" id="{05AFFDAC-A116-08D3-B12E-7895DE34E65E}"/>
              </a:ext>
            </a:extLst>
          </p:cNvPr>
          <p:cNvSpPr txBox="1">
            <a:spLocks/>
          </p:cNvSpPr>
          <p:nvPr/>
        </p:nvSpPr>
        <p:spPr>
          <a:xfrm>
            <a:off x="5518348" y="2223850"/>
            <a:ext cx="9143538" cy="21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" sz="1000" dirty="0"/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18312" y="836712"/>
            <a:ext cx="9143538" cy="10668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" dirty="0"/>
              <a:t>Сравнение цен на </a:t>
            </a:r>
            <a:r>
              <a:rPr lang="ru-RU" dirty="0"/>
              <a:t>запасные части</a:t>
            </a:r>
            <a:r>
              <a:rPr lang="ru" sz="3200" dirty="0"/>
              <a:t>, утвержденные </a:t>
            </a:r>
            <a:r>
              <a:rPr lang="ru" dirty="0"/>
              <a:t>Российским союзом автостраховщиков в профильных справочниках и рыночных цен на 01.12.2022*</a:t>
            </a:r>
            <a:br>
              <a:rPr lang="ru" dirty="0"/>
            </a:br>
            <a:r>
              <a:rPr lang="ru-RU" sz="1100" dirty="0"/>
              <a:t>На примере автомобиля </a:t>
            </a:r>
            <a:r>
              <a:rPr lang="en-US" sz="1100" dirty="0"/>
              <a:t>Toyota Corolla</a:t>
            </a:r>
            <a:r>
              <a:rPr lang="ru-RU" sz="1100" dirty="0"/>
              <a:t> </a:t>
            </a:r>
            <a:r>
              <a:rPr lang="en-US" sz="1100" dirty="0"/>
              <a:t>11 </a:t>
            </a:r>
            <a:r>
              <a:rPr lang="ru-RU" sz="1100" dirty="0"/>
              <a:t>поколения (2015 </a:t>
            </a:r>
            <a:r>
              <a:rPr lang="ru-RU" sz="1100" dirty="0" err="1"/>
              <a:t>г.в</a:t>
            </a:r>
            <a:r>
              <a:rPr lang="ru-RU" sz="1100" dirty="0"/>
              <a:t>.), двигатель 1,8 литра</a:t>
            </a:r>
            <a:br>
              <a:rPr lang="ru-RU" sz="1100" dirty="0"/>
            </a:br>
            <a:r>
              <a:rPr lang="ru-RU" sz="1100" dirty="0"/>
              <a:t>(наиболее популярная модель автомобиля на территории ДФО – на учете состоит более 160 тысяч автомобилей разных поколений</a:t>
            </a:r>
            <a:r>
              <a:rPr lang="ru" sz="1100" dirty="0"/>
              <a:t>*)</a:t>
            </a:r>
            <a:endParaRPr lang="ru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xmlns="" id="{94795936-132C-E12A-0DD0-646782D33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432224"/>
              </p:ext>
            </p:extLst>
          </p:nvPr>
        </p:nvGraphicFramePr>
        <p:xfrm>
          <a:off x="117748" y="1938061"/>
          <a:ext cx="11953326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92221">
                  <a:extLst>
                    <a:ext uri="{9D8B030D-6E8A-4147-A177-3AD203B41FA5}">
                      <a16:colId xmlns:a16="http://schemas.microsoft.com/office/drawing/2014/main" xmlns="" val="74750510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xmlns="" val="786453911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xmlns="" val="2080103368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xmlns="" val="171247090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xmlns="" val="3165701820"/>
                    </a:ext>
                  </a:extLst>
                </a:gridCol>
                <a:gridCol w="1992221">
                  <a:extLst>
                    <a:ext uri="{9D8B030D-6E8A-4147-A177-3AD203B41FA5}">
                      <a16:colId xmlns:a16="http://schemas.microsoft.com/office/drawing/2014/main" xmlns="" val="2750360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в справочнике РСА (средняя стоимость)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на сайте </a:t>
                      </a:r>
                      <a:r>
                        <a:rPr lang="en-US" sz="1600" dirty="0"/>
                        <a:t>EXIST.RU</a:t>
                      </a:r>
                      <a:r>
                        <a:rPr lang="ru-RU" sz="1600" dirty="0"/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(без учета стоимости доставки)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Цена на сайте </a:t>
                      </a:r>
                      <a:r>
                        <a:rPr lang="en-US" sz="1600" dirty="0"/>
                        <a:t>EMEX.RU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Цена на сайте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autodoc.ru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(без учета стоимости доставки)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Средняя стоимость запчастей на основании оферт интернет-магазинов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3366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Капот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(№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53301-02300)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30139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59 154 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70 255 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51 763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60 380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98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Бампер передний (№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521190Z989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12678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49 347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44 580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44 438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46 121 рубль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18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Крыло переднее левое (№5380202190)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10535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38 647 рублей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42 586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32 326 рублей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37 853 рубля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7035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Фара передняя левая (№</a:t>
                      </a:r>
                      <a:r>
                        <a:rPr lang="en-US" sz="1600" dirty="0"/>
                        <a:t>8115002L70</a:t>
                      </a:r>
                      <a:r>
                        <a:rPr lang="ru-RU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84872 рубля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155 321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325 259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246 703 рублей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242 427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972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Стекло лобовое (№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56101-02A70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57011 рублей</a:t>
                      </a:r>
                    </a:p>
                  </a:txBody>
                  <a:tcPr>
                    <a:gradFill>
                      <a:gsLst>
                        <a:gs pos="82000">
                          <a:schemeClr val="accent1"/>
                        </a:gs>
                        <a:gs pos="100000">
                          <a:schemeClr val="tx1">
                            <a:lumMod val="50000"/>
                            <a:lumOff val="5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65 686 рублей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81 645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73 665 рублей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583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ФАС и Российский союз автостраховщиков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В 2015 году на основании обращения граждан Федеральной антимонопольной службой в отношении </a:t>
            </a:r>
            <a:r>
              <a:rPr lang="ru-RU" sz="1800" dirty="0">
                <a:latin typeface="Georgia" panose="02040502050405020303" pitchFamily="18" charset="0"/>
              </a:rPr>
              <a:t>Российского Союза Автостраховщиков было возбуждено дело N 05-387/2015 по признакам нарушения злоупотребления доминирующим положением при утверждении справочников цен.</a:t>
            </a:r>
            <a:endParaRPr lang="ru-RU" sz="1800" dirty="0">
              <a:latin typeface="Georgia" panose="02040502050405020303" pitchFamily="18" charset="0"/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just"/>
            <a:r>
              <a:rPr lang="ru-RU" sz="1800" dirty="0">
                <a:latin typeface="Georgia" panose="02040502050405020303" pitchFamily="18" charset="0"/>
              </a:rPr>
              <a:t>Согласно выводам антимонопольного органа, при исследовании цен на запасные части, материалы и нормо-часы работ РСА использовалась иная методика, чем установлена Банком России 19.09.2014 N 432-П. </a:t>
            </a:r>
          </a:p>
          <a:p>
            <a:pPr algn="just"/>
            <a:r>
              <a:rPr lang="ru-RU" sz="1800" dirty="0">
                <a:latin typeface="Georgia" panose="02040502050405020303" pitchFamily="18" charset="0"/>
              </a:rPr>
              <a:t>По результатам сопоставления информации онлайн-сервиса РСА с информацией официальных дилеров о закупке и реализации запасных частей, а также с информацией о ценах, представленной на сайте http://www.exist.ru/, антимонопольным органом установлено, что цены отдельных запасных частей и нормо-часы из онлайн-сервиса существенно ниже цен, сложившихся на рынке.</a:t>
            </a:r>
            <a:endParaRPr lang="ru-RU" sz="1800" dirty="0">
              <a:latin typeface="Georgia" panose="02040502050405020303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612096" cy="1066800"/>
          </a:xfrm>
        </p:spPr>
        <p:txBody>
          <a:bodyPr rtlCol="0">
            <a:normAutofit/>
          </a:bodyPr>
          <a:lstStyle/>
          <a:p>
            <a:r>
              <a:rPr lang="ru" dirty="0"/>
              <a:t>Верховный суд и Российский союз автостраховщиков*</a:t>
            </a:r>
            <a:br>
              <a:rPr lang="ru" dirty="0"/>
            </a:br>
            <a:r>
              <a:rPr lang="ru-RU" sz="1000" b="0" i="0" u="none" strike="noStrike" baseline="0" dirty="0">
                <a:latin typeface="Georgia" panose="02040502050405020303" pitchFamily="18" charset="0"/>
              </a:rPr>
              <a:t>Определение Судебной коллегии по экономическим спорам Верховного Суда РФ от 16.03.2018 N 306-КГ17-17947 по делу N А65-16238/2016</a:t>
            </a:r>
            <a:endParaRPr lang="ru" sz="10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Действия РСА правомерно квалифицированы антимонопольным органом в качестве </a:t>
            </a:r>
            <a:r>
              <a:rPr lang="ru-RU" sz="1800" b="0" i="0" u="none" strike="noStrike" baseline="0" dirty="0" err="1">
                <a:latin typeface="Georgia" panose="02040502050405020303" pitchFamily="18" charset="0"/>
              </a:rPr>
              <a:t>антиконкурентного</a:t>
            </a:r>
            <a:r>
              <a:rPr lang="ru-RU" sz="1800" b="0" i="0" u="none" strike="noStrike" baseline="0" dirty="0">
                <a:latin typeface="Georgia" panose="02040502050405020303" pitchFamily="18" charset="0"/>
              </a:rPr>
              <a:t> и недобросовестного поведения, затрагивающего права и законные интересы неопределенного круга потребителей.</a:t>
            </a:r>
          </a:p>
          <a:p>
            <a:pPr algn="just"/>
            <a:r>
              <a:rPr lang="ru-RU" sz="1800" b="0" i="0" u="none" strike="noStrike" baseline="0" dirty="0">
                <a:latin typeface="Georgia" panose="02040502050405020303" pitchFamily="18" charset="0"/>
              </a:rPr>
              <a:t>Следует признать правильным вывод суда первой инстанции о том, что РСА оказал влияние на достоверность определения размера расходов на восстановительный ремонт транспортных средств, действуя к выгоде страховщиков, чьим коллективным представителем (объединением) РСА является в силу закона и своих учредительных документов, и в ущерб потребителям финансовой услуги - владельцам транспортных средств (страхователям).</a:t>
            </a:r>
          </a:p>
          <a:p>
            <a:pPr algn="just"/>
            <a:endParaRPr lang="ru-RU" sz="1800" b="0" i="0" u="none" strike="noStrike" baseline="0" dirty="0">
              <a:latin typeface="Georgia" panose="02040502050405020303" pitchFamily="18" charset="0"/>
            </a:endParaRPr>
          </a:p>
          <a:p>
            <a:pPr algn="just"/>
            <a:endParaRPr lang="ru-RU" sz="1800" b="0" i="0" u="none" strike="noStrike" baseline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" dirty="0"/>
              <a:t>Предложение	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rtl="0"/>
            <a:r>
              <a:rPr lang="ru" dirty="0"/>
              <a:t>Учитывая социальную значимость вопроса предлагаем Федеральной антимонопольной службе России рассмотреть вопрос о проведении проверки в отношении Российского союза автостраховщиков по вопросу соблюдения антимонопольного законодательства при утверждении </a:t>
            </a:r>
            <a:r>
              <a:rPr lang="ru-RU" sz="2400" dirty="0"/>
              <a:t>справочников  цен на ремонтные работы и запасные части в рамках Закона «Об ОСАГО»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8978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с обзором планирования проекта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713848_TF03460544" id="{30B3B0C4-9B2C-4E69-8E28-C02DEE867D7B}" vid="{1E615EF9-395E-4C1B-B1C0-E38A1E9E9FF5}"/>
    </a:ext>
  </a:extLst>
</a:theme>
</file>

<file path=ppt/theme/theme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обзором планирования бизнес-проекта</Template>
  <TotalTime>187</TotalTime>
  <Words>674</Words>
  <Application>Microsoft Office PowerPoint</Application>
  <PresentationFormat>Произвольный</PresentationFormat>
  <Paragraphs>110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Wingdings</vt:lpstr>
      <vt:lpstr>Презентация с обзором планирования проекта</vt:lpstr>
      <vt:lpstr> «О соблюдении Российским союзом автостраховщиков требований антимонопольного законодательства  при утверждении справочников  цен на ремонтные работы и запасные части*  (в рамках Федерального закона «Об ОСАГО» на примере Сахалинской области)</vt:lpstr>
      <vt:lpstr>Статистика рынка страхования «ОСАГО»</vt:lpstr>
      <vt:lpstr>ОСАГО в России: вчера, сегодня, завтра*</vt:lpstr>
      <vt:lpstr>Сравнение цен на ремонтные работы, утвержденные Российским союзом автостраховщиков в профильных справочниках и рыночных цен* На примере Сахалинской области* в 2022 году</vt:lpstr>
      <vt:lpstr>Сравнение цен на запасные части, утвержденные Российским союзом автостраховщиков в профильных справочниках и рыночных цен на 01.12.2022* На примере автомобиля Toyota Corolla 11 поколения (2015 г.в.), двигатель 1,8 литра (наиболее популярная модель автомобиля на территории ДФО – на учете состоит более 160 тысяч автомобилей разных поколений*)</vt:lpstr>
      <vt:lpstr>ФАС и Российский союз автостраховщиков</vt:lpstr>
      <vt:lpstr>Верховный суд и Российский союз автостраховщиков* Определение Судебной коллегии по экономическим спорам Верховного Суда РФ от 16.03.2018 N 306-КГ17-17947 по делу N А65-16238/2016</vt:lpstr>
      <vt:lpstr>Предложение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соблюдении Российским союзом автостраховщиков требований антимонопольного законодательства при утверждении справочников цен на ремонтные работы и запасные части*  (в рамках Федерального закона «Об ОСАГО»)</dc:title>
  <dc:creator>Кирилл Кобяков</dc:creator>
  <cp:lastModifiedBy>Отчиева Ю.П.</cp:lastModifiedBy>
  <cp:revision>10</cp:revision>
  <dcterms:created xsi:type="dcterms:W3CDTF">2022-11-30T23:39:46Z</dcterms:created>
  <dcterms:modified xsi:type="dcterms:W3CDTF">2022-12-27T09:37:06Z</dcterms:modified>
</cp:coreProperties>
</file>