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277" r:id="rId3"/>
    <p:sldId id="313" r:id="rId4"/>
    <p:sldId id="272" r:id="rId5"/>
    <p:sldId id="273" r:id="rId6"/>
    <p:sldId id="264" r:id="rId7"/>
    <p:sldId id="278" r:id="rId8"/>
    <p:sldId id="279" r:id="rId9"/>
    <p:sldId id="300" r:id="rId10"/>
    <p:sldId id="310" r:id="rId11"/>
    <p:sldId id="311" r:id="rId12"/>
    <p:sldId id="302" r:id="rId13"/>
    <p:sldId id="304" r:id="rId14"/>
    <p:sldId id="305" r:id="rId15"/>
    <p:sldId id="309" r:id="rId16"/>
    <p:sldId id="307" r:id="rId17"/>
    <p:sldId id="259" r:id="rId18"/>
    <p:sldId id="261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615"/>
    <a:srgbClr val="D12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3" autoAdjust="0"/>
  </p:normalViewPr>
  <p:slideViewPr>
    <p:cSldViewPr snapToGrid="0">
      <p:cViewPr varScale="1">
        <p:scale>
          <a:sx n="106" d="100"/>
          <a:sy n="10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78D7-1550-4452-A0A0-7B5A5F33797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4586-1CED-450A-A40B-589F78ACC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1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2af772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94313" y="411163"/>
            <a:ext cx="3657600" cy="20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2af77208_0_5:notes"/>
          <p:cNvSpPr txBox="1">
            <a:spLocks noGrp="1"/>
          </p:cNvSpPr>
          <p:nvPr>
            <p:ph type="body" idx="1"/>
          </p:nvPr>
        </p:nvSpPr>
        <p:spPr>
          <a:xfrm>
            <a:off x="1424653" y="2606236"/>
            <a:ext cx="11397213" cy="2469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100" baseline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26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5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74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936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187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75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551b89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551b89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59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4392a0b7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4392a0b7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05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38f6a0ebc_6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38f6a0ebc_6_28:notes"/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14052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73328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d13613ad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d13613add_0_4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5555" tIns="95555" rIns="95555" bIns="95555" anchor="t" anchorCtr="0">
            <a:noAutofit/>
          </a:bodyPr>
          <a:lstStyle/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7987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Выровнять шрифт, вставить графический элемент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BCC1E-DB1D-4302-B04C-2BEC52C1509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82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30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073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этого</a:t>
            </a:r>
            <a:r>
              <a:rPr lang="ru-RU" baseline="0" dirty="0" smtClean="0"/>
              <a:t> слайда вставить слайд из нашей презентации по антимонопольному </a:t>
            </a:r>
            <a:r>
              <a:rPr lang="ru-RU" baseline="0" dirty="0" err="1" smtClean="0"/>
              <a:t>комплаенсу</a:t>
            </a:r>
            <a:r>
              <a:rPr lang="ru-RU" baseline="0" dirty="0" smtClean="0"/>
              <a:t> с примерами ответственности – по КоАП (административной) и по УК (уголовной). Если у нас слайд подробный, то можно заменить этот.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14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25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392a104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392a104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1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5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6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9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920000" y="147200"/>
            <a:ext cx="10108200" cy="76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920000" y="910800"/>
            <a:ext cx="9856400" cy="455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04815" lvl="0" indent="-27941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/>
            </a:lvl1pPr>
            <a:lvl2pPr marL="609630" lvl="1" indent="-27941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/>
            </a:lvl2pPr>
            <a:lvl3pPr marL="914446" lvl="2" indent="-27941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/>
            </a:lvl3pPr>
            <a:lvl4pPr marL="1219261" lvl="3" indent="-27941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/>
            </a:lvl4pPr>
            <a:lvl5pPr marL="1524076" lvl="4" indent="-27941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/>
            </a:lvl5pPr>
            <a:lvl6pPr marL="1828891" lvl="5" indent="-27941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  <a:defRPr/>
            </a:lvl6pPr>
            <a:lvl7pPr marL="2133707" lvl="6" indent="-279414">
              <a:spcBef>
                <a:spcPts val="2133"/>
              </a:spcBef>
              <a:spcAft>
                <a:spcPts val="0"/>
              </a:spcAft>
              <a:buSzPts val="3000"/>
              <a:buChar char="●"/>
              <a:defRPr/>
            </a:lvl7pPr>
            <a:lvl8pPr marL="2438522" lvl="7" indent="-279414">
              <a:spcBef>
                <a:spcPts val="2133"/>
              </a:spcBef>
              <a:spcAft>
                <a:spcPts val="0"/>
              </a:spcAft>
              <a:buSzPts val="3000"/>
              <a:buChar char="○"/>
              <a:defRPr/>
            </a:lvl8pPr>
            <a:lvl9pPr marL="2743337" lvl="8" indent="-279414">
              <a:spcBef>
                <a:spcPts val="2133"/>
              </a:spcBef>
              <a:spcAft>
                <a:spcPts val="2133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4194" y="63700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ru" smtClean="0"/>
              <a:pPr algn="ct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3438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6249" y="1117881"/>
            <a:ext cx="613518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 dirty="0"/>
          </a:p>
        </p:txBody>
      </p:sp>
      <p:sp>
        <p:nvSpPr>
          <p:cNvPr id="7" name="Google Shape;14;p3"/>
          <p:cNvSpPr txBox="1">
            <a:spLocks noGrp="1"/>
          </p:cNvSpPr>
          <p:nvPr>
            <p:ph type="title"/>
          </p:nvPr>
        </p:nvSpPr>
        <p:spPr>
          <a:xfrm>
            <a:off x="1634800" y="1"/>
            <a:ext cx="10557200" cy="6579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rgbClr val="B30E1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3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05156" y="162983"/>
            <a:ext cx="9144000" cy="46111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3" name="Google Shape;9;p1"/>
          <p:cNvCxnSpPr/>
          <p:nvPr userDrawn="1"/>
        </p:nvCxnSpPr>
        <p:spPr>
          <a:xfrm>
            <a:off x="1530200" y="207434"/>
            <a:ext cx="0" cy="34184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76" y="188054"/>
            <a:ext cx="1146737" cy="3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6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9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8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6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7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1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57E2-7378-43D1-BA81-525859503D29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B93-A5D2-494B-A0F0-EEC609316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4073" cy="49693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0" name="Рисунок 9" descr="тень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flipV="1">
            <a:off x="647700" y="4954540"/>
            <a:ext cx="10883900" cy="37294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7700" y="4954541"/>
            <a:ext cx="10883900" cy="0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202267" y="1308100"/>
            <a:ext cx="9639300" cy="185420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3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65702" y="26380"/>
            <a:ext cx="2336866" cy="810330"/>
            <a:chOff x="388603" y="297017"/>
            <a:chExt cx="1643471" cy="569889"/>
          </a:xfrm>
        </p:grpSpPr>
        <p:sp>
          <p:nvSpPr>
            <p:cNvPr id="9" name="Овал 8"/>
            <p:cNvSpPr/>
            <p:nvPr/>
          </p:nvSpPr>
          <p:spPr>
            <a:xfrm>
              <a:off x="409370" y="309090"/>
              <a:ext cx="531979" cy="5578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>
                  <a:srgbClr val="000000"/>
                </a:buClr>
              </a:pPr>
              <a:endParaRPr lang="en-US" sz="933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03" y="297017"/>
              <a:ext cx="1643471" cy="569889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73" y="1"/>
            <a:ext cx="7408472" cy="49545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134" y="-14843"/>
            <a:ext cx="10802433" cy="4969382"/>
          </a:xfrm>
          <a:prstGeom prst="rect">
            <a:avLst/>
          </a:prstGeom>
          <a:gradFill>
            <a:gsLst>
              <a:gs pos="35000">
                <a:srgbClr val="FFFFFF"/>
              </a:gs>
              <a:gs pos="25000">
                <a:srgbClr val="FFFFFF">
                  <a:alpha val="84000"/>
                </a:srgbClr>
              </a:gs>
              <a:gs pos="80000">
                <a:schemeClr val="bg1">
                  <a:alpha val="82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2829" y="2143139"/>
            <a:ext cx="10424583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ru-RU" sz="2800" b="1" dirty="0">
                <a:latin typeface="Franklin Gothic Medium" panose="020B0603020102020204" pitchFamily="34" charset="0"/>
              </a:rPr>
              <a:t>«О снижении мер ответственности при наличии антимонопольного </a:t>
            </a:r>
            <a:r>
              <a:rPr lang="ru-RU" sz="2800" b="1" dirty="0" err="1">
                <a:latin typeface="Franklin Gothic Medium" panose="020B0603020102020204" pitchFamily="34" charset="0"/>
              </a:rPr>
              <a:t>комплаенса</a:t>
            </a:r>
            <a:r>
              <a:rPr lang="ru-RU" sz="2800" b="1" dirty="0">
                <a:latin typeface="Franklin Gothic Medium" panose="020B0603020102020204" pitchFamily="34" charset="0"/>
              </a:rPr>
              <a:t> в организациях (в соответствии со ст.9.1 Федерального закона от 26.07.2006 № 135-ФЗ «О защите конкуренции»)»</a:t>
            </a:r>
          </a:p>
        </p:txBody>
      </p:sp>
    </p:spTree>
    <p:extLst>
      <p:ext uri="{BB962C8B-B14F-4D97-AF65-F5344CB8AC3E}">
        <p14:creationId xmlns:p14="http://schemas.microsoft.com/office/powerpoint/2010/main" val="2401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2034" y="2120948"/>
            <a:ext cx="50182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>
              <a:buClr>
                <a:srgbClr val="920615"/>
              </a:buClr>
              <a:buSzPct val="150000"/>
            </a:pPr>
            <a:r>
              <a:rPr lang="ru-RU" dirty="0">
                <a:latin typeface="Calibri Light (Заголовки)"/>
              </a:rPr>
              <a:t>Государственный контроль (надзор),  должны обеспечивать проведение профилактических мероприятий, стимулы к добросовестному соблюдению обязательных требований и минимизацию потенциальной выгоды от нарушений обязательных требований. </a:t>
            </a:r>
          </a:p>
        </p:txBody>
      </p:sp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383054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Стимулирование добросовестного соблюдения обязательных требований (248-ФЗ)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/>
          <a:stretch/>
        </p:blipFill>
        <p:spPr>
          <a:xfrm>
            <a:off x="7275546" y="3329633"/>
            <a:ext cx="3806649" cy="31192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>
            <a:off x="7275545" y="3329633"/>
            <a:ext cx="3806650" cy="972860"/>
          </a:xfrm>
          <a:prstGeom prst="rect">
            <a:avLst/>
          </a:prstGeom>
          <a:gradFill>
            <a:gsLst>
              <a:gs pos="81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5544" y="1809747"/>
            <a:ext cx="3806651" cy="1619252"/>
          </a:xfrm>
          <a:prstGeom prst="rect">
            <a:avLst/>
          </a:prstGeom>
          <a:gradFill>
            <a:gsLst>
              <a:gs pos="81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700716" y="247237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Тренд на стимулирование добросовестного соблюдения обязательных требований (248-ФЗ)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7695" y="1766430"/>
            <a:ext cx="100034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0615"/>
              </a:buClr>
              <a:buSzPct val="150000"/>
            </a:pPr>
            <a:endParaRPr lang="ru-RU" sz="1600" dirty="0">
              <a:latin typeface="Calibri Light (Заголовки)"/>
            </a:endParaRPr>
          </a:p>
          <a:p>
            <a:pPr>
              <a:buClr>
                <a:srgbClr val="920615"/>
              </a:buClr>
              <a:buSzPct val="150000"/>
            </a:pPr>
            <a:r>
              <a:rPr lang="ru-RU" sz="1600" dirty="0">
                <a:latin typeface="Calibri Light (Заголовки)"/>
              </a:rPr>
              <a:t>Определяется, что при осуществлении государственного контроля (надзора), муниципального контроля проведение профилактических мероприятий, направленных на снижение риска причинения вреда (ущерба), является приоритетным по отношению к проведению контрольно-надзорных мероприятий. Государственный контроль (надзор), муниципальный контроль, особенно в части проведения контрольно-надзорных мероприятий, должен осуществляться лишь в случае </a:t>
            </a:r>
            <a:r>
              <a:rPr lang="ru-RU" sz="1600" b="1" dirty="0">
                <a:latin typeface="Calibri Light (Заголовки)"/>
              </a:rPr>
              <a:t>недостаточности и (или) неэффективности негосударственных форм обеспечения соблюдения обязательных требований.</a:t>
            </a:r>
            <a:r>
              <a:rPr lang="ru-RU" sz="1600" dirty="0">
                <a:latin typeface="Calibri Light (Заголовки)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5149602" y="-567138"/>
            <a:ext cx="1808240" cy="12078804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</p:txBody>
      </p:sp>
      <p:pic>
        <p:nvPicPr>
          <p:cNvPr id="8" name="Рисунок 7" descr="тень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rot="10800000" flipV="1">
            <a:off x="1174282" y="4245114"/>
            <a:ext cx="11309124" cy="360365"/>
          </a:xfrm>
          <a:prstGeom prst="rect">
            <a:avLst/>
          </a:prstGeom>
        </p:spPr>
      </p:pic>
      <p:pic>
        <p:nvPicPr>
          <p:cNvPr id="9" name="Рисунок 8" descr="тень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flipV="1">
            <a:off x="845946" y="6376384"/>
            <a:ext cx="11309124" cy="360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17" y="4897631"/>
            <a:ext cx="1197149" cy="11492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89137" y="5020209"/>
            <a:ext cx="9003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0615"/>
              </a:buClr>
              <a:buSzPct val="150000"/>
            </a:pPr>
            <a:r>
              <a:rPr lang="ru-RU" sz="1600" dirty="0">
                <a:latin typeface="Calibri Light (Заголовки)"/>
              </a:rPr>
              <a:t>Особый акцент в законе 248-ФЗ сделан на стимулировании добросовестности контролируемых лиц и профилактике рисков причинения вреда (ущерба) охраняемым законом ценностям. </a:t>
            </a:r>
          </a:p>
          <a:p>
            <a:pPr>
              <a:buClr>
                <a:srgbClr val="920615"/>
              </a:buClr>
              <a:buSzPct val="150000"/>
            </a:pPr>
            <a:endParaRPr lang="ru-RU" sz="1600" dirty="0">
              <a:latin typeface="Calibri Light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18555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700716" y="325302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Инициативы по распространению внедрения антимонопольного </a:t>
            </a:r>
            <a:r>
              <a:rPr lang="ru-RU" sz="2400" dirty="0" err="1">
                <a:latin typeface="Franklin Gothic Medium" panose="020B0603020102020204" pitchFamily="34" charset="0"/>
              </a:rPr>
              <a:t>комплаенса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>
                <a:latin typeface="Franklin Gothic Medium" panose="020B0603020102020204" pitchFamily="34" charset="0"/>
              </a:rPr>
              <a:t>и стимулированию к его внедрению.</a:t>
            </a:r>
          </a:p>
          <a:p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68405" y="2072552"/>
            <a:ext cx="56404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В целях повышения эффективности внедрения в деятельность организаций положений указанных норм Закона, в частности, посредством создания условий и факторов влияющих на повышение привлекательности (стимулирование) для организаций внедрения системы внутреннего обеспечения соответствия требованиям антимонопольного законодательства (антимонопольного </a:t>
            </a:r>
            <a:r>
              <a:rPr lang="ru-RU" sz="1600" dirty="0" err="1">
                <a:latin typeface="Calibri Light (Заголовки)"/>
              </a:rPr>
              <a:t>комплаенса</a:t>
            </a:r>
            <a:r>
              <a:rPr lang="ru-RU" sz="1600" dirty="0">
                <a:latin typeface="Calibri Light (Заголовки)"/>
              </a:rPr>
              <a:t>), направленных на принятие мер по созданию организационных и правовых предпосылок для повышения эффективности проведения профилактических мероприятий, выносится на обсуждение и рассмотрение ряд предложений в данной сфере.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r="14006"/>
          <a:stretch/>
        </p:blipFill>
        <p:spPr>
          <a:xfrm>
            <a:off x="7911463" y="2072552"/>
            <a:ext cx="3561250" cy="30188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>
            <a:off x="7911462" y="5091408"/>
            <a:ext cx="3561250" cy="1766591"/>
          </a:xfrm>
          <a:prstGeom prst="rect">
            <a:avLst/>
          </a:prstGeom>
          <a:gradFill>
            <a:gsLst>
              <a:gs pos="85000">
                <a:srgbClr val="F9F9F9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1460" y="4032985"/>
            <a:ext cx="3561251" cy="1058422"/>
          </a:xfrm>
          <a:prstGeom prst="rect">
            <a:avLst/>
          </a:prstGeom>
          <a:gradFill>
            <a:gsLst>
              <a:gs pos="85000">
                <a:srgbClr val="F9F9F9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86627" y="1378344"/>
            <a:ext cx="12040068" cy="5198549"/>
            <a:chOff x="6153149" y="1743706"/>
            <a:chExt cx="12134851" cy="23434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222048" y="1946787"/>
              <a:ext cx="12065952" cy="1932844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9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flipV="1">
              <a:off x="6222048" y="3879631"/>
              <a:ext cx="11979867" cy="207559"/>
            </a:xfrm>
            <a:prstGeom prst="rect">
              <a:avLst/>
            </a:prstGeom>
          </p:spPr>
        </p:pic>
        <p:pic>
          <p:nvPicPr>
            <p:cNvPr id="11" name="Рисунок 10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10800000" flipV="1">
              <a:off x="6153149" y="1743706"/>
              <a:ext cx="12134849" cy="206227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786273" y="296426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Предложения по смягчению ответственности при наличии доказательств добросовестного ведения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366" y="1838572"/>
            <a:ext cx="103039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В указанных целях полагается целесообразным внесение в Федеральный закон № 135-ФЗ («О защите конкуренции») положений, определяющих формы и порядок стимулирования добросовестного соблюдения организациями обязательных требований антимонопольного законодательства, с четким определением преференций, в том числе связанных со смягчением либо с дифференциацией мер ответственности при наличии признаков несоответствия деятельности организации требованиям антимонопольного законодательства, для организаций, организовавших систему внутреннего обеспечения соответствия требованиям антимонопольного законодательства (внедривших антимонопольный </a:t>
            </a:r>
            <a:r>
              <a:rPr lang="ru-RU" sz="1600" dirty="0" err="1">
                <a:latin typeface="Calibri Light (Заголовки)"/>
              </a:rPr>
              <a:t>комплаенс</a:t>
            </a:r>
            <a:r>
              <a:rPr lang="ru-RU" sz="1600" dirty="0">
                <a:latin typeface="Calibri Light (Заголовки)"/>
              </a:rPr>
              <a:t>). </a:t>
            </a:r>
          </a:p>
          <a:p>
            <a:pPr algn="just" fontAlgn="base">
              <a:spcAft>
                <a:spcPts val="0"/>
              </a:spcAft>
            </a:pPr>
            <a:endParaRPr lang="ru-RU" sz="1600" dirty="0">
              <a:latin typeface="Calibri Light (Заголовки)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В качестве основы для разработки данных положений, предлагается взять положения, определенные нормами закрепленными в Федеральном законе «О государственном контроле (надзоре) и муниципальном контроле в Российской Федерации» от 31 июля 2020 года № 248-ФЗ. </a:t>
            </a:r>
          </a:p>
          <a:p>
            <a:pPr algn="just" fontAlgn="base">
              <a:spcAft>
                <a:spcPts val="0"/>
              </a:spcAft>
            </a:pPr>
            <a:endParaRPr lang="ru-RU" sz="1600" dirty="0">
              <a:latin typeface="Calibri Light (Заголовки)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Также возможно рассмотреть вопрос внесение в Федеральный закон № 135-ФЗ положений, устанавливающих для организаций, организовавших систему внутреннего обеспечения соответствия требованиям антимонопольного законодательства (внедривших антимонопольный </a:t>
            </a:r>
            <a:r>
              <a:rPr lang="ru-RU" sz="1600" dirty="0" err="1">
                <a:latin typeface="Calibri Light (Заголовки)"/>
              </a:rPr>
              <a:t>комплаенс</a:t>
            </a:r>
            <a:r>
              <a:rPr lang="ru-RU" sz="1600" dirty="0">
                <a:latin typeface="Calibri Light (Заголовки)"/>
              </a:rPr>
              <a:t>), дополнительное основание к прекращению дела при условии устранения нарушений.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86627" y="1255583"/>
            <a:ext cx="12059318" cy="5198549"/>
            <a:chOff x="6153149" y="1743706"/>
            <a:chExt cx="12134851" cy="23434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222048" y="1946787"/>
              <a:ext cx="12065952" cy="1932844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013026" y="2396382"/>
              <a:ext cx="85205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tx2">
                      <a:lumMod val="25000"/>
                    </a:schemeClr>
                  </a:solidFill>
                </a:rPr>
                <a:t>.</a:t>
              </a:r>
              <a:endParaRPr lang="en-US" sz="20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10" name="Рисунок 9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flipV="1">
              <a:off x="6222048" y="3879631"/>
              <a:ext cx="11979867" cy="207559"/>
            </a:xfrm>
            <a:prstGeom prst="rect">
              <a:avLst/>
            </a:prstGeom>
          </p:spPr>
        </p:pic>
        <p:pic>
          <p:nvPicPr>
            <p:cNvPr id="11" name="Рисунок 10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10800000" flipV="1">
              <a:off x="6153149" y="1743706"/>
              <a:ext cx="12134849" cy="206227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266342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Предложения по смягчению ответственности при наличии доказательств добросовестного ведения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4951" y="2259449"/>
            <a:ext cx="1044323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В качестве основы для разработки данных положений, предлагается взять положения, определенные нормами закрепленными в Федеральном законе «О государственном контроле (надзоре) и муниципальном контроле в Российской Федерации» от 31 июля 2020 года № 248-ФЗ. </a:t>
            </a:r>
          </a:p>
          <a:p>
            <a:pPr algn="just" fontAlgn="base">
              <a:spcAft>
                <a:spcPts val="0"/>
              </a:spcAft>
            </a:pPr>
            <a:endParaRPr lang="ru-RU" sz="1600" dirty="0">
              <a:latin typeface="Calibri Light (Заголовки)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Также возможно рассмотреть вопрос внесение в Федеральный закон № 135-ФЗ положений, устанавливающих для организаций, организовавших систему внутреннего обеспечения соответствия требованиям антимонопольного законодательства (внедривших антимонопольный </a:t>
            </a:r>
            <a:r>
              <a:rPr lang="ru-RU" sz="1600" dirty="0" err="1">
                <a:latin typeface="Calibri Light (Заголовки)"/>
              </a:rPr>
              <a:t>комплаенс</a:t>
            </a:r>
            <a:r>
              <a:rPr lang="ru-RU" sz="1600" dirty="0">
                <a:latin typeface="Calibri Light (Заголовки)"/>
              </a:rPr>
              <a:t>), дополнительное основание к прекращению дела при условии устранения нарушений.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8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86627" y="1378344"/>
            <a:ext cx="12040068" cy="5198549"/>
            <a:chOff x="6153149" y="1743706"/>
            <a:chExt cx="12134851" cy="23434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22048" y="1946787"/>
              <a:ext cx="12065952" cy="1932844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flipV="1">
              <a:off x="6222048" y="3879631"/>
              <a:ext cx="11979867" cy="207559"/>
            </a:xfrm>
            <a:prstGeom prst="rect">
              <a:avLst/>
            </a:prstGeom>
          </p:spPr>
        </p:pic>
        <p:pic>
          <p:nvPicPr>
            <p:cNvPr id="9" name="Рисунок 8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10800000" flipV="1">
              <a:off x="6153149" y="1743706"/>
              <a:ext cx="12134849" cy="206227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315677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Предложения по смягчению ответственности </a:t>
            </a:r>
            <a:r>
              <a:rPr lang="ru-RU" sz="2400" dirty="0" err="1">
                <a:latin typeface="Franklin Gothic Medium" panose="020B0603020102020204" pitchFamily="34" charset="0"/>
              </a:rPr>
              <a:t>приналичии</a:t>
            </a:r>
            <a:r>
              <a:rPr lang="ru-RU" sz="2400" dirty="0">
                <a:latin typeface="Franklin Gothic Medium" panose="020B0603020102020204" pitchFamily="34" charset="0"/>
              </a:rPr>
              <a:t> доказательств добросовестного ведения деятельности.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6274" y="2312936"/>
            <a:ext cx="106840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latin typeface="Calibri Light (Заголовки)"/>
              </a:rPr>
              <a:t>Целесообразно внести изменения (дополнения) в нормы Кодекса Российской Федерации об административных правонарушениях, связанные с основаниями к применению более мягких мер ответственности за совершение административных правонарушений в сфере антимонопольного законодательства к организациям, организовавшим систему внутреннего обеспечения соответствия требованиям антимонопольного законодательства (внедривших антимонопольный </a:t>
            </a:r>
            <a:r>
              <a:rPr lang="ru-RU" sz="1600" dirty="0" err="1">
                <a:latin typeface="Calibri Light (Заголовки)"/>
              </a:rPr>
              <a:t>комплаенс</a:t>
            </a:r>
            <a:r>
              <a:rPr lang="ru-RU" sz="1600" dirty="0">
                <a:latin typeface="Calibri Light (Заголовки)"/>
              </a:rPr>
              <a:t>). </a:t>
            </a:r>
          </a:p>
          <a:p>
            <a:pPr algn="just" fontAlgn="base"/>
            <a:endParaRPr lang="ru-RU" sz="1600" dirty="0">
              <a:latin typeface="Calibri Light (Заголовки)"/>
            </a:endParaRPr>
          </a:p>
          <a:p>
            <a:pPr algn="just" fontAlgn="base"/>
            <a:r>
              <a:rPr lang="ru-RU" sz="1600" dirty="0">
                <a:latin typeface="Calibri Light (Заголовки)"/>
              </a:rPr>
              <a:t>А именно: внести в </a:t>
            </a:r>
            <a:r>
              <a:rPr lang="ru-RU" sz="1600" dirty="0" err="1">
                <a:latin typeface="Calibri Light (Заголовки)"/>
              </a:rPr>
              <a:t>ст.ст</a:t>
            </a:r>
            <a:r>
              <a:rPr lang="ru-RU" sz="1600" dirty="0">
                <a:latin typeface="Calibri Light (Заголовки)"/>
              </a:rPr>
              <a:t> 4.1 и 4.1.1 КоАП РФ, устанавливающие правила назначения административного наказания, порядок замены административного штрафа на предупреждение, назначения минимального размера административного штрафа, а также в другие статьи КоАП РФ, устанавливающие основания к признанию исключительных обстоятельств, а также основания к прекращению производства по делу об административном правонарушении либо к применению более мягких мер ответственности за совершение административных правонарушений.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6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86627" y="1378344"/>
            <a:ext cx="12040068" cy="5198549"/>
            <a:chOff x="6153149" y="1743706"/>
            <a:chExt cx="12134851" cy="23434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22048" y="1946787"/>
              <a:ext cx="12065952" cy="1932844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flipV="1">
              <a:off x="6222048" y="3879631"/>
              <a:ext cx="11979867" cy="207559"/>
            </a:xfrm>
            <a:prstGeom prst="rect">
              <a:avLst/>
            </a:prstGeom>
          </p:spPr>
        </p:pic>
        <p:pic>
          <p:nvPicPr>
            <p:cNvPr id="9" name="Рисунок 8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10800000" flipV="1">
              <a:off x="6153149" y="1743706"/>
              <a:ext cx="12134849" cy="206227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281436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Предложения по смягчению ответственности при наличии доказательств добросовестного ведения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4373" y="2619620"/>
            <a:ext cx="1030393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В качестве основы для разработки данных положений, предлагается взять положения, определенные нормами закрепленными в Федеральном законе «О государственном контроле (надзоре) и муниципальном контроле в Российской Федерации» от 31 июля 2020 года № 248-ФЗ. </a:t>
            </a:r>
          </a:p>
          <a:p>
            <a:pPr algn="just" fontAlgn="base">
              <a:spcAft>
                <a:spcPts val="0"/>
              </a:spcAft>
            </a:pPr>
            <a:endParaRPr lang="ru-RU" sz="1600" dirty="0">
              <a:latin typeface="Calibri Light (Заголовки)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dirty="0">
                <a:latin typeface="Calibri Light (Заголовки)"/>
              </a:rPr>
              <a:t>Также возможно рассмотреть вопрос внесение в Федеральный закон № 135-ФЗ положений, устанавливающих для организаций, организовавших систему внутреннего обеспечения соответствия требованиям антимонопольного законодательства (внедривших антимонопольный </a:t>
            </a:r>
            <a:r>
              <a:rPr lang="ru-RU" sz="1600" dirty="0" err="1">
                <a:latin typeface="Calibri Light (Заголовки)"/>
              </a:rPr>
              <a:t>комплаенс</a:t>
            </a:r>
            <a:r>
              <a:rPr lang="ru-RU" sz="1600" dirty="0">
                <a:latin typeface="Calibri Light (Заголовки)"/>
              </a:rPr>
              <a:t>), дополнительное основание к прекращению дела при условии устранения нарушений.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7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738147" y="325345"/>
            <a:ext cx="960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ru" sz="2400" dirty="0">
                <a:latin typeface="Franklin Gothic Medium" panose="020B0603020102020204" pitchFamily="34" charset="0"/>
              </a:rPr>
              <a:t>Антимонопольный Комплаенс выгоден, если</a:t>
            </a:r>
            <a:endParaRPr sz="2400" dirty="0">
              <a:latin typeface="Franklin Gothic Medium" panose="020B0603020102020204" pitchFamily="34" charset="0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2932533" y="1805800"/>
            <a:ext cx="3074600" cy="1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Вы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проводите </a:t>
            </a:r>
            <a:endParaRPr sz="1600" dirty="0">
              <a:solidFill>
                <a:srgbClr val="19191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тендер</a:t>
            </a:r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 44 / 223 ФЗ</a:t>
            </a:r>
            <a:endParaRPr sz="1600" dirty="0">
              <a:solidFill>
                <a:srgbClr val="1919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667"/>
              </a:spcBef>
              <a:spcAft>
                <a:spcPts val="667"/>
              </a:spcAft>
            </a:pPr>
            <a:endParaRPr sz="1600" dirty="0">
              <a:solidFill>
                <a:srgbClr val="1919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7644233" y="1805800"/>
            <a:ext cx="2967200" cy="1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Вы</a:t>
            </a:r>
            <a:r>
              <a:rPr lang="ru" sz="1600" dirty="0">
                <a:solidFill>
                  <a:srgbClr val="19191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участвуете в тендере </a:t>
            </a:r>
            <a:endParaRPr sz="1600" dirty="0">
              <a:solidFill>
                <a:srgbClr val="19191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44 / 223 ФЗ</a:t>
            </a:r>
            <a:endParaRPr sz="1600" dirty="0">
              <a:solidFill>
                <a:srgbClr val="1919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600" b="1" dirty="0">
              <a:solidFill>
                <a:srgbClr val="1919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2961833" y="3910433"/>
            <a:ext cx="2821000" cy="1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667"/>
              </a:spcAft>
            </a:pPr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Вы хотите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работать с подрядчиком на основе качества </a:t>
            </a:r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и ценности выполнения задач Вашей компании, а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 на основе цены</a:t>
            </a:r>
            <a:endParaRPr sz="1333" dirty="0">
              <a:solidFill>
                <a:srgbClr val="2222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7675483" y="3859633"/>
            <a:ext cx="296720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Вы хотите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иметь равные</a:t>
            </a:r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 (с крупными игроками)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шансы</a:t>
            </a:r>
            <a:r>
              <a:rPr lang="ru" sz="1600" dirty="0">
                <a:solidFill>
                  <a:srgbClr val="19191A"/>
                </a:solidFill>
                <a:latin typeface="Montserrat"/>
                <a:ea typeface="Montserrat"/>
                <a:cs typeface="Montserrat"/>
                <a:sym typeface="Montserrat"/>
              </a:rPr>
              <a:t> на победу и </a:t>
            </a:r>
            <a:r>
              <a:rPr lang="ru" sz="1600" dirty="0">
                <a:solidFill>
                  <a:srgbClr val="19191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выигрывать честным путем</a:t>
            </a:r>
            <a:endParaRPr sz="1333" dirty="0">
              <a:solidFill>
                <a:srgbClr val="2222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167" y="1805800"/>
            <a:ext cx="1097187" cy="109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4820" y="1805800"/>
            <a:ext cx="1097187" cy="109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365" y="4015263"/>
            <a:ext cx="1097187" cy="109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6">
            <a:alphaModFix/>
          </a:blip>
          <a:srcRect l="179" t="17580" r="169"/>
          <a:stretch/>
        </p:blipFill>
        <p:spPr>
          <a:xfrm>
            <a:off x="6332834" y="4015267"/>
            <a:ext cx="1097183" cy="9525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6"/>
          <p:cNvCxnSpPr/>
          <p:nvPr/>
        </p:nvCxnSpPr>
        <p:spPr>
          <a:xfrm>
            <a:off x="1843974" y="3542900"/>
            <a:ext cx="8684400" cy="0"/>
          </a:xfrm>
          <a:prstGeom prst="straightConnector1">
            <a:avLst/>
          </a:prstGeom>
          <a:noFill/>
          <a:ln w="28575" cap="flat" cmpd="sng">
            <a:solidFill>
              <a:srgbClr val="BC9F0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6"/>
          <p:cNvCxnSpPr/>
          <p:nvPr/>
        </p:nvCxnSpPr>
        <p:spPr>
          <a:xfrm>
            <a:off x="5981700" y="1790700"/>
            <a:ext cx="24200" cy="3517600"/>
          </a:xfrm>
          <a:prstGeom prst="straightConnector1">
            <a:avLst/>
          </a:prstGeom>
          <a:noFill/>
          <a:ln w="28575" cap="flat" cmpd="sng">
            <a:solidFill>
              <a:srgbClr val="BC9F0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2463800" y="1648250"/>
            <a:ext cx="3619400" cy="668200"/>
          </a:xfrm>
          <a:prstGeom prst="rect">
            <a:avLst/>
          </a:prstGeom>
          <a:solidFill>
            <a:srgbClr val="B30E1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84" name="Google Shape;184;p21"/>
          <p:cNvSpPr/>
          <p:nvPr/>
        </p:nvSpPr>
        <p:spPr>
          <a:xfrm>
            <a:off x="2019300" y="1460500"/>
            <a:ext cx="952600" cy="952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2667600" y="387751"/>
            <a:ext cx="10108200" cy="9685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ru" sz="2400" dirty="0">
                <a:latin typeface="Franklin Gothic Medium" panose="020B0603020102020204" pitchFamily="34" charset="0"/>
              </a:rPr>
              <a:t>Результаты внедрения Антимонопольного Комплаенса</a:t>
            </a:r>
            <a:endParaRPr sz="2400" dirty="0">
              <a:latin typeface="Franklin Gothic Medium" panose="020B0603020102020204" pitchFamily="34" charset="0"/>
            </a:endParaRPr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2921100" y="1787953"/>
            <a:ext cx="325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00015" indent="0">
              <a:spcAft>
                <a:spcPts val="667"/>
              </a:spcAft>
              <a:buNone/>
            </a:pPr>
            <a:r>
              <a:rPr lang="ru" sz="1333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КОМПАНИЙ, КОТОРЫЕ ПРОВОДЯТ ТЕНДЕР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6769000" y="2660596"/>
            <a:ext cx="40640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ru" sz="1467" dirty="0"/>
              <a:t>Вы сможете</a:t>
            </a:r>
            <a:r>
              <a:rPr lang="ru" sz="1467" b="1" dirty="0"/>
              <a:t> </a:t>
            </a:r>
            <a:r>
              <a:rPr lang="ru" sz="1467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полноценно участвовать в тендерах</a:t>
            </a:r>
            <a:r>
              <a:rPr lang="ru" sz="1467" b="1" dirty="0"/>
              <a:t> </a:t>
            </a:r>
            <a:r>
              <a:rPr lang="ru" sz="1467" dirty="0"/>
              <a:t>и определять свои шансы на победу.</a:t>
            </a:r>
            <a:endParaRPr sz="1467" b="1" dirty="0"/>
          </a:p>
          <a:p>
            <a:pPr marL="372018" indent="-246745">
              <a:spcBef>
                <a:spcPts val="667"/>
              </a:spcBef>
              <a:buSzPts val="2200"/>
              <a:buAutoNum type="arabicPeriod"/>
            </a:pPr>
            <a:r>
              <a:rPr lang="ru" sz="1467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Бизнес-процессы</a:t>
            </a:r>
            <a:r>
              <a:rPr lang="ru" sz="1467" dirty="0"/>
              <a:t> подготовки к участию в торгах</a:t>
            </a:r>
            <a:endParaRPr sz="1467" dirty="0"/>
          </a:p>
          <a:p>
            <a:pPr marL="372018" indent="-246745">
              <a:spcBef>
                <a:spcPts val="667"/>
              </a:spcBef>
              <a:buSzPts val="2200"/>
              <a:buAutoNum type="arabicPeriod"/>
            </a:pPr>
            <a:r>
              <a:rPr lang="ru" sz="1467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Нормативная документация</a:t>
            </a:r>
            <a:r>
              <a:rPr lang="ru" sz="1467" dirty="0"/>
              <a:t> - подтверждение соответствия контрагента критериям проведения торгов</a:t>
            </a:r>
            <a:endParaRPr sz="1467" dirty="0"/>
          </a:p>
          <a:p>
            <a:pPr marL="372018" indent="-246745">
              <a:spcBef>
                <a:spcPts val="667"/>
              </a:spcBef>
              <a:buSzPts val="2200"/>
              <a:buAutoNum type="arabicPeriod"/>
            </a:pPr>
            <a:r>
              <a:rPr lang="ru" sz="1467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Инструменты оспаривания результатов</a:t>
            </a:r>
            <a:r>
              <a:rPr lang="ru" sz="1467" dirty="0"/>
              <a:t> проведения тендеров</a:t>
            </a:r>
            <a:endParaRPr sz="1467" dirty="0"/>
          </a:p>
          <a:p>
            <a:pPr marL="372018" indent="-246745">
              <a:spcBef>
                <a:spcPts val="667"/>
              </a:spcBef>
              <a:buSzPts val="2200"/>
              <a:buAutoNum type="arabicPeriod"/>
            </a:pPr>
            <a:r>
              <a:rPr lang="ru" sz="1467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Обученные сотрудники</a:t>
            </a:r>
            <a:r>
              <a:rPr lang="ru" sz="1467" dirty="0"/>
              <a:t>, которые обеспечат конкурентные и честные “правила игры” в тендере</a:t>
            </a:r>
            <a:endParaRPr sz="1467" dirty="0"/>
          </a:p>
          <a:p>
            <a:pPr marL="0" indent="0">
              <a:spcBef>
                <a:spcPts val="667"/>
              </a:spcBef>
              <a:buNone/>
            </a:pPr>
            <a:endParaRPr sz="1467" b="1" dirty="0"/>
          </a:p>
          <a:p>
            <a:pPr marL="0" indent="0">
              <a:spcBef>
                <a:spcPts val="667"/>
              </a:spcBef>
              <a:spcAft>
                <a:spcPts val="667"/>
              </a:spcAft>
              <a:buNone/>
            </a:pPr>
            <a:endParaRPr sz="1467" b="1" dirty="0"/>
          </a:p>
        </p:txBody>
      </p:sp>
      <p:sp>
        <p:nvSpPr>
          <p:cNvPr id="190" name="Google Shape;190;p21"/>
          <p:cNvSpPr txBox="1"/>
          <p:nvPr/>
        </p:nvSpPr>
        <p:spPr>
          <a:xfrm>
            <a:off x="1930400" y="2666600"/>
            <a:ext cx="4152800" cy="3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ru" sz="1467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Вы сможете</a:t>
            </a:r>
            <a:r>
              <a:rPr lang="ru" sz="1467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67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выбирать исполнителей контракта </a:t>
            </a:r>
            <a:r>
              <a:rPr lang="ru" sz="1467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 соответствии с Вашими требованиями,</a:t>
            </a:r>
            <a:r>
              <a:rPr lang="ru" sz="1467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67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 не с ценообразованием.</a:t>
            </a:r>
            <a:endParaRPr sz="1467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2018" indent="-246745">
              <a:spcBef>
                <a:spcPts val="667"/>
              </a:spcBef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ru" sz="1467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Бизнес-процессы </a:t>
            </a:r>
            <a:r>
              <a:rPr lang="ru" sz="1467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проведения торгов и выбора подрядчиков</a:t>
            </a:r>
            <a:endParaRPr sz="1467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2018" indent="-246745">
              <a:spcBef>
                <a:spcPts val="667"/>
              </a:spcBef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ru" sz="1467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Нормативная документация</a:t>
            </a:r>
            <a:r>
              <a:rPr lang="ru" sz="1467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защита от рисков попасть под санкции КНО</a:t>
            </a:r>
            <a:endParaRPr sz="1467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72018" indent="-246745">
              <a:spcBef>
                <a:spcPts val="667"/>
              </a:spcBef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lang="ru" sz="1467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Обученные сотрудники,</a:t>
            </a:r>
            <a:r>
              <a:rPr lang="ru" sz="1467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которые действуют в соответствии с регламентами и БП</a:t>
            </a:r>
            <a:endParaRPr sz="1467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667"/>
              </a:spcBef>
            </a:pP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7213600" y="1639383"/>
            <a:ext cx="3619400" cy="668200"/>
          </a:xfrm>
          <a:prstGeom prst="rect">
            <a:avLst/>
          </a:prstGeom>
          <a:solidFill>
            <a:srgbClr val="B30E1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92" name="Google Shape;192;p21"/>
          <p:cNvSpPr/>
          <p:nvPr/>
        </p:nvSpPr>
        <p:spPr>
          <a:xfrm>
            <a:off x="6769100" y="1451625"/>
            <a:ext cx="952600" cy="952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7670900" y="1779077"/>
            <a:ext cx="325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300015" indent="0">
              <a:buNone/>
            </a:pPr>
            <a:r>
              <a:rPr lang="ru" sz="1333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КОМПАНИЙ, КОТОРЫЕ УЧАСТВУЮТ В ТЕНДЕРАХ</a:t>
            </a:r>
            <a:endParaRPr sz="1333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indent="0">
              <a:spcBef>
                <a:spcPts val="667"/>
              </a:spcBef>
              <a:spcAft>
                <a:spcPts val="667"/>
              </a:spcAft>
              <a:buNone/>
            </a:pPr>
            <a:endParaRPr sz="1600" b="1">
              <a:solidFill>
                <a:schemeClr val="l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pic>
        <p:nvPicPr>
          <p:cNvPr id="14" name="Google Shape;27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206" y="1339391"/>
            <a:ext cx="1097187" cy="109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7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006" y="1355004"/>
            <a:ext cx="1097187" cy="1097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5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subTitle" idx="1"/>
          </p:nvPr>
        </p:nvSpPr>
        <p:spPr>
          <a:xfrm>
            <a:off x="6408511" y="3619223"/>
            <a:ext cx="6135181" cy="15173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ru" sz="1400" dirty="0" smtClean="0">
                <a:solidFill>
                  <a:schemeClr val="tx2">
                    <a:lumMod val="25000"/>
                  </a:schemeClr>
                </a:solidFill>
              </a:rPr>
              <a:t>Мы помогаем бизнесу соответствовать и развиваться!</a:t>
            </a:r>
          </a:p>
          <a:p>
            <a:pPr algn="l">
              <a:buClr>
                <a:schemeClr val="dk1"/>
              </a:buClr>
              <a:buSzPts val="1100"/>
            </a:pPr>
            <a:endParaRPr lang="ru" sz="1400" dirty="0">
              <a:solidFill>
                <a:schemeClr val="tx2">
                  <a:lumMod val="25000"/>
                </a:schemeClr>
              </a:solidFill>
            </a:endParaRPr>
          </a:p>
          <a:p>
            <a:pPr algn="l">
              <a:buClr>
                <a:schemeClr val="dk1"/>
              </a:buClr>
              <a:buSzPts val="1100"/>
            </a:pPr>
            <a:r>
              <a:rPr lang="ru" sz="1400" dirty="0" smtClean="0">
                <a:solidFill>
                  <a:schemeClr val="tx2">
                    <a:lumMod val="25000"/>
                  </a:schemeClr>
                </a:solidFill>
              </a:rPr>
              <a:t>Подробную информацию о наших проектах 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ru" sz="1400" dirty="0" smtClean="0">
                <a:solidFill>
                  <a:schemeClr val="tx2">
                    <a:lumMod val="25000"/>
                  </a:schemeClr>
                </a:solidFill>
              </a:rPr>
              <a:t>можете узнать на сайте:</a:t>
            </a:r>
            <a:endParaRPr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62683"/>
            <a:ext cx="12192000" cy="1499348"/>
          </a:xfrm>
          <a:prstGeom prst="rect">
            <a:avLst/>
          </a:prstGeom>
          <a:solidFill>
            <a:srgbClr val="B30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21610" y="4898628"/>
            <a:ext cx="3794528" cy="379942"/>
            <a:chOff x="10344485" y="6914319"/>
            <a:chExt cx="5691792" cy="5699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4485" y="6914319"/>
              <a:ext cx="569913" cy="56991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1061710" y="6966936"/>
              <a:ext cx="4974567" cy="503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19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ontserrat"/>
                  <a:cs typeface="Arial" panose="020B0604020202020204" pitchFamily="34" charset="0"/>
                  <a:sym typeface="Montserrat"/>
                </a:rPr>
                <a:t>тел.:+7(495)120-41-35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08511" y="1002845"/>
            <a:ext cx="5118325" cy="2858425"/>
            <a:chOff x="1066799" y="1671400"/>
            <a:chExt cx="7677487" cy="428763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94307" y="2616863"/>
              <a:ext cx="68203" cy="290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652" y="2068393"/>
              <a:ext cx="2963921" cy="2963921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066799" y="1671400"/>
              <a:ext cx="7643135" cy="3891200"/>
            </a:xfrm>
            <a:prstGeom prst="rect">
              <a:avLst/>
            </a:prstGeom>
            <a:noFill/>
            <a:ln w="28575">
              <a:solidFill>
                <a:srgbClr val="B30E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3" name="Рисунок 12" descr="тень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flipV="1">
              <a:off x="1066800" y="5562169"/>
              <a:ext cx="7677486" cy="396869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6424664" y="2628242"/>
            <a:ext cx="260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Н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ациональная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А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ссоциация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9191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омплаенс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21612" y="5393321"/>
            <a:ext cx="3375802" cy="425742"/>
            <a:chOff x="7499441" y="7564197"/>
            <a:chExt cx="5063705" cy="638613"/>
          </a:xfrm>
        </p:grpSpPr>
        <p:pic>
          <p:nvPicPr>
            <p:cNvPr id="17" name="Рисунок 16" descr="business-card.png"/>
            <p:cNvPicPr>
              <a:picLocks noChangeAspect="1"/>
            </p:cNvPicPr>
            <p:nvPr/>
          </p:nvPicPr>
          <p:blipFill>
            <a:blip r:embed="rId6" cstate="print">
              <a:lum bright="100000"/>
            </a:blip>
            <a:stretch>
              <a:fillRect/>
            </a:stretch>
          </p:blipFill>
          <p:spPr>
            <a:xfrm>
              <a:off x="7499441" y="7564197"/>
              <a:ext cx="638613" cy="638613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8289859" y="7564197"/>
              <a:ext cx="4273287" cy="630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ontserrat"/>
                  <a:cs typeface="Arial" panose="020B0604020202020204" pitchFamily="34" charset="0"/>
                  <a:sym typeface="Montserrat"/>
                </a:rPr>
                <a:t>info@compliance.su</a:t>
              </a:r>
              <a:endPara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Рисунок 18" descr="тень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flipV="1">
            <a:off x="1" y="6162033"/>
            <a:ext cx="12192001" cy="26457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583756" y="5163969"/>
            <a:ext cx="2709905" cy="480069"/>
            <a:chOff x="9927808" y="7449750"/>
            <a:chExt cx="4064858" cy="720102"/>
          </a:xfrm>
        </p:grpSpPr>
        <p:pic>
          <p:nvPicPr>
            <p:cNvPr id="20" name="Рисунок 19" descr="business-card.png"/>
            <p:cNvPicPr>
              <a:picLocks noChangeAspect="1"/>
            </p:cNvPicPr>
            <p:nvPr/>
          </p:nvPicPr>
          <p:blipFill>
            <a:blip r:embed="rId7" cstate="print">
              <a:lum bright="100000" contrast="100000"/>
            </a:blip>
            <a:stretch>
              <a:fillRect/>
            </a:stretch>
          </p:blipFill>
          <p:spPr>
            <a:xfrm>
              <a:off x="9927808" y="7449750"/>
              <a:ext cx="665815" cy="720102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0868734" y="7533760"/>
              <a:ext cx="3123932" cy="630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ontserrat"/>
                  <a:cs typeface="Arial" panose="020B0604020202020204" pitchFamily="34" charset="0"/>
                  <a:sym typeface="Montserrat"/>
                </a:rPr>
                <a:t>compliance.su</a:t>
              </a:r>
              <a:endPara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160" y="1241911"/>
            <a:ext cx="1336605" cy="12856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30227" y="4076205"/>
            <a:ext cx="648692" cy="38570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89610" y="46911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920615"/>
                </a:solidFill>
                <a:latin typeface="+mj-lt"/>
              </a:rPr>
              <a:t>Миссия Ассоциации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Наша деятельность направлена на внедрение системы комплаенс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государственных предприятиях  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российском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бизнесе. Система комплаенс исключает риски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несоответствия обязательным регуляторным требованиям и добровольно взятым на себя обязательствам. Ассоциация помогает своим участникам и партнерам создавать такую экосистему в бизнесе, которая обеспечивает превентивную защиту от внутренних и внешних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угроз,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повышает эффективность предприятий, выраженную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росте экономических показателей.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0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>
            <a:extLst>
              <a:ext uri="{FF2B5EF4-FFF2-40B4-BE49-F238E27FC236}">
                <a16:creationId xmlns="" xmlns:a16="http://schemas.microsoft.com/office/drawing/2014/main" id="{F46298BE-91BF-7445-8C5C-43385A45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392" y="195250"/>
            <a:ext cx="1027121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4000" dirty="0">
                <a:latin typeface="Franklin Gothic Medium" panose="020B0603020102020204" pitchFamily="34" charset="0"/>
              </a:rPr>
              <a:t>Владимир Валерьевич Балакин</a:t>
            </a: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D24461B8-BC7E-C842-AD20-37F9A2B73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819" y="1021182"/>
            <a:ext cx="5741909" cy="523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Президент «Национальной Ассоциации </a:t>
            </a:r>
            <a:r>
              <a:rPr lang="ru-RU" sz="1467" dirty="0" err="1">
                <a:latin typeface="Calibri Light (Заголовки)"/>
              </a:rPr>
              <a:t>Комплаенс</a:t>
            </a:r>
            <a:r>
              <a:rPr lang="ru-RU" sz="1467" dirty="0">
                <a:latin typeface="Calibri Light (Заголовки)"/>
              </a:rPr>
              <a:t>»;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Управляющий партнер АО «Национальная Юридическая Сеть»;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Член Экспертного совета Комитета ГД ФС РФ по безопасности и противодействию коррупции;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Член Научно-методического совета образовательных организаций и кафедр конкурентного права и антимонопольного и антимонопольного регулирования ФАС России 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Заместитель Председателя Общественного совета при Московском УФАС России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Член Комитета ТПП РФ по безопасности предпринимательской деятельности;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Эксперт Антикоррупционной хартии ТПП РФ;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Член рабочей группы в ЦБ РФ по созданию общей концепции по </a:t>
            </a:r>
            <a:r>
              <a:rPr lang="ru-RU" sz="1467" dirty="0" err="1">
                <a:latin typeface="Calibri Light (Заголовки)"/>
              </a:rPr>
              <a:t>комплаенс</a:t>
            </a:r>
            <a:r>
              <a:rPr lang="ru-RU" sz="1467" dirty="0">
                <a:latin typeface="Calibri Light (Заголовки)"/>
              </a:rPr>
              <a:t> контролю в финансовых организациях;</a:t>
            </a: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67" dirty="0">
                <a:latin typeface="Calibri Light (Заголовки)"/>
              </a:rPr>
              <a:t>Председатель экспертного совета Комитета по развитию </a:t>
            </a:r>
            <a:r>
              <a:rPr lang="ru-RU" sz="1467" dirty="0" err="1">
                <a:latin typeface="Calibri Light (Заголовки)"/>
              </a:rPr>
              <a:t>комплаенс</a:t>
            </a:r>
            <a:r>
              <a:rPr lang="ru-RU" sz="1467" dirty="0">
                <a:latin typeface="Calibri Light (Заголовки)"/>
              </a:rPr>
              <a:t> и деловой этики МТПП;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1" y="1021182"/>
            <a:ext cx="3521061" cy="5316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3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86" y="2425732"/>
            <a:ext cx="5087586" cy="4432165"/>
            <a:chOff x="-311400" y="3638551"/>
            <a:chExt cx="7631611" cy="66484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60363" y="3638551"/>
              <a:ext cx="6307137" cy="6648450"/>
            </a:xfrm>
            <a:prstGeom prst="rect">
              <a:avLst/>
            </a:prstGeom>
            <a:gradFill>
              <a:gsLst>
                <a:gs pos="100000">
                  <a:srgbClr val="969696">
                    <a:alpha val="25000"/>
                  </a:srgbClr>
                </a:gs>
                <a:gs pos="0">
                  <a:schemeClr val="bg1">
                    <a:alpha val="4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2"/>
                </a:solidFill>
              </a:endParaRPr>
            </a:p>
          </p:txBody>
        </p:sp>
        <p:pic>
          <p:nvPicPr>
            <p:cNvPr id="26" name="Рисунок 25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16200000" flipV="1">
              <a:off x="3698206" y="6664994"/>
              <a:ext cx="6572250" cy="671761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35012" y="6861969"/>
              <a:ext cx="5684838" cy="2723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2">
                      <a:lumMod val="25000"/>
                    </a:schemeClr>
                  </a:solidFill>
                </a:rPr>
                <a:t>комплаенс - это </a:t>
              </a: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2">
                      <a:lumMod val="25000"/>
                    </a:schemeClr>
                  </a:solidFill>
                </a:rPr>
                <a:t>выполнение всех обязательств комплаенс организации (требований, которые организация в обязательном порядке должна соблюдать, а также тех, которые организация решает соблюдать добровольно)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818" y="4206698"/>
              <a:ext cx="1788520" cy="2456981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3061792" y="4175920"/>
              <a:ext cx="3358058" cy="235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2">
                      <a:lumMod val="25000"/>
                    </a:schemeClr>
                  </a:solidFill>
                </a:rPr>
                <a:t>Согласно </a:t>
              </a:r>
              <a:br>
                <a:rPr lang="ru-RU" sz="1600" dirty="0">
                  <a:solidFill>
                    <a:schemeClr val="tx2">
                      <a:lumMod val="25000"/>
                    </a:schemeClr>
                  </a:solidFill>
                </a:rPr>
              </a:br>
              <a:r>
                <a:rPr lang="en-US" sz="1600" b="1" dirty="0">
                  <a:solidFill>
                    <a:schemeClr val="tx2">
                      <a:lumMod val="25000"/>
                    </a:schemeClr>
                  </a:solidFill>
                </a:rPr>
                <a:t>ISO 37301:2021(E) Compliance management systems</a:t>
              </a: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</a:rPr>
                <a:t> — Requirements with guidance for use</a:t>
              </a:r>
              <a:r>
                <a:rPr lang="ru-RU" sz="1600" dirty="0">
                  <a:solidFill>
                    <a:schemeClr val="tx2">
                      <a:lumMod val="25000"/>
                    </a:schemeClr>
                  </a:solidFill>
                </a:rPr>
                <a:t>,</a:t>
              </a:r>
            </a:p>
          </p:txBody>
        </p:sp>
        <p:pic>
          <p:nvPicPr>
            <p:cNvPr id="22" name="Рисунок 21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5400000" flipV="1">
              <a:off x="-3261644" y="6664995"/>
              <a:ext cx="6572250" cy="671761"/>
            </a:xfrm>
            <a:prstGeom prst="rect">
              <a:avLst/>
            </a:prstGeom>
          </p:spPr>
        </p:pic>
      </p:grp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963445" y="404782"/>
            <a:ext cx="9144000" cy="460375"/>
          </a:xfrm>
        </p:spPr>
        <p:txBody>
          <a:bodyPr/>
          <a:lstStyle/>
          <a:p>
            <a:r>
              <a:rPr lang="ru-RU" sz="2400" dirty="0">
                <a:latin typeface="Franklin Gothic Medium" panose="020B0603020102020204" pitchFamily="34" charset="0"/>
              </a:rPr>
              <a:t>Комплаенс – это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86" y="884795"/>
            <a:ext cx="8121197" cy="1859899"/>
            <a:chOff x="6105832" y="1517576"/>
            <a:chExt cx="12182168" cy="27899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05832" y="1946787"/>
              <a:ext cx="12182168" cy="1932844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13027" y="2396382"/>
              <a:ext cx="8520546" cy="446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33" dirty="0">
                  <a:solidFill>
                    <a:schemeClr val="tx2">
                      <a:lumMod val="25000"/>
                    </a:schemeClr>
                  </a:solidFill>
                </a:rPr>
                <a:t>.</a:t>
              </a:r>
              <a:endParaRPr lang="en-US" sz="1333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pic>
          <p:nvPicPr>
            <p:cNvPr id="7" name="Рисунок 6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flipV="1">
              <a:off x="6153150" y="3875153"/>
              <a:ext cx="12134849" cy="432356"/>
            </a:xfrm>
            <a:prstGeom prst="rect">
              <a:avLst/>
            </a:prstGeom>
          </p:spPr>
        </p:pic>
        <p:pic>
          <p:nvPicPr>
            <p:cNvPr id="8" name="Рисунок 7" descr="тень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4638"/>
            <a:stretch>
              <a:fillRect/>
            </a:stretch>
          </p:blipFill>
          <p:spPr>
            <a:xfrm rot="10800000" flipV="1">
              <a:off x="6153150" y="1517576"/>
              <a:ext cx="12134849" cy="432356"/>
            </a:xfrm>
            <a:prstGeom prst="rect">
              <a:avLst/>
            </a:prstGeom>
          </p:spPr>
        </p:pic>
      </p:grpSp>
      <p:pic>
        <p:nvPicPr>
          <p:cNvPr id="4098" name="Picture 2" descr="https://corporatebytes.in/wp-content/uploads/handshake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14" y="249305"/>
            <a:ext cx="4704308" cy="31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тень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flipV="1">
            <a:off x="7305639" y="3385351"/>
            <a:ext cx="4591895" cy="2882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9053295" y="-1517400"/>
            <a:ext cx="1131580" cy="466499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13" name="Рисунок 12" descr="тень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rot="5400000" flipV="1">
            <a:off x="5684637" y="1496055"/>
            <a:ext cx="2941812" cy="2882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0800000">
            <a:off x="10868841" y="240339"/>
            <a:ext cx="1131580" cy="31600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50" y="1411908"/>
            <a:ext cx="6563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33"/>
              </a:spcAft>
            </a:pPr>
            <a:r>
              <a:rPr lang="ru-RU" sz="1600" b="1" dirty="0">
                <a:solidFill>
                  <a:schemeClr val="tx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Комплаенс – риск-ориентированная система </a:t>
            </a:r>
            <a:r>
              <a:rPr lang="ru-RU" sz="1600" dirty="0">
                <a:solidFill>
                  <a:schemeClr val="tx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управления и контроля соответствия деятельности организации обязательным требованиям и принятым добровольным обязательствам.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55847" y="3867864"/>
            <a:ext cx="67433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МИНТРУД «Методические рекомендации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разработке и принятию организациями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мер по предупреждению и противодействию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коррупции»: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Комплаенс - обеспечение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соответствия деятельности организации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требованиям, налагаемым на нее российским и зарубежным законодательством, иными обязательными для исполнения регулирующими документами, а также создание в организации механизмов анализа, выявления и оценки рисков коррупционно опасных сфер деятельности и обеспечение комплексной защиты организации.</a:t>
            </a:r>
          </a:p>
          <a:p>
            <a:endParaRPr lang="ru-RU" sz="1600" dirty="0"/>
          </a:p>
        </p:txBody>
      </p:sp>
      <p:pic>
        <p:nvPicPr>
          <p:cNvPr id="2050" name="Picture 2" descr="https://avatars.mds.yandex.net/get-zen_doc/1586459/pub_5db2ad8035ca3100af45759f_5db2adafe4fff000ad0f42bd/scale_1200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3640" y="3916267"/>
            <a:ext cx="1827193" cy="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774804" y="2346387"/>
            <a:ext cx="4339460" cy="358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361" tIns="121361" rIns="121361" bIns="121361" anchor="t" anchorCtr="0">
            <a:noAutofit/>
          </a:bodyPr>
          <a:lstStyle/>
          <a:p>
            <a:pPr lvl="0"/>
            <a:r>
              <a:rPr lang="ru-RU" sz="1730" b="1" dirty="0" smtClean="0">
                <a:solidFill>
                  <a:srgbClr val="920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Система Комплаенс</a:t>
            </a:r>
            <a:r>
              <a:rPr lang="ru-RU" sz="1730" dirty="0" smtClean="0">
                <a:solidFill>
                  <a:srgbClr val="920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30" dirty="0">
                <a:latin typeface="Arial" panose="020B0604020202020204" pitchFamily="34" charset="0"/>
                <a:cs typeface="Arial" panose="020B0604020202020204" pitchFamily="34" charset="0"/>
              </a:rPr>
              <a:t>- комплексный инструмент, который работает как с внешним так и с внутренним контекстом </a:t>
            </a:r>
            <a:r>
              <a:rPr lang="ru-RU" sz="173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организации. </a:t>
            </a:r>
            <a:r>
              <a:rPr lang="ru-RU" sz="1730" dirty="0">
                <a:latin typeface="Arial" panose="020B0604020202020204" pitchFamily="34" charset="0"/>
                <a:cs typeface="Arial" panose="020B0604020202020204" pitchFamily="34" charset="0"/>
              </a:rPr>
              <a:t>Он учитывает взаимосвязь элементов бизнеса и оценивает воздействие последствий рисков на каждый элемент бизнеса.</a:t>
            </a:r>
          </a:p>
        </p:txBody>
      </p:sp>
      <p:sp>
        <p:nvSpPr>
          <p:cNvPr id="151" name="Google Shape;151;p20"/>
          <p:cNvSpPr txBox="1"/>
          <p:nvPr/>
        </p:nvSpPr>
        <p:spPr>
          <a:xfrm>
            <a:off x="317750" y="6286517"/>
            <a:ext cx="316197" cy="36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361" tIns="121361" rIns="121361" bIns="121361" anchor="t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3654" kern="0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64" y="877766"/>
            <a:ext cx="6039813" cy="588525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0314544-0619-4C3A-A153-DA24C99B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434" y="296988"/>
            <a:ext cx="10108200" cy="69225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latin typeface="Franklin Gothic Medium" panose="020B0603020102020204" pitchFamily="34" charset="0"/>
              </a:rPr>
              <a:t>Комплексная система комплаенс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4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672" y="320424"/>
            <a:ext cx="10287988" cy="758736"/>
          </a:xfrm>
        </p:spPr>
        <p:txBody>
          <a:bodyPr/>
          <a:lstStyle/>
          <a:p>
            <a:r>
              <a:rPr lang="ru-RU" sz="2400" dirty="0">
                <a:latin typeface="Franklin Gothic Medium" panose="020B0603020102020204" pitchFamily="34" charset="0"/>
              </a:rPr>
              <a:t>Этапы развития функции </a:t>
            </a:r>
            <a:r>
              <a:rPr lang="ru-RU" sz="2400" dirty="0" err="1">
                <a:latin typeface="Franklin Gothic Medium" panose="020B0603020102020204" pitchFamily="34" charset="0"/>
              </a:rPr>
              <a:t>комплаенс</a:t>
            </a:r>
            <a:r>
              <a:rPr lang="ru-RU" sz="2400" dirty="0">
                <a:latin typeface="Franklin Gothic Medium" panose="020B0603020102020204" pitchFamily="34" charset="0"/>
              </a:rPr>
              <a:t> в организации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0" y="910800"/>
            <a:ext cx="11277120" cy="5858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752" y="770128"/>
            <a:ext cx="31369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4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тень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rot="16200000">
            <a:off x="-2342350" y="3782237"/>
            <a:ext cx="5907024" cy="406231"/>
          </a:xfrm>
          <a:prstGeom prst="rect">
            <a:avLst/>
          </a:prstGeom>
        </p:spPr>
      </p:pic>
      <p:pic>
        <p:nvPicPr>
          <p:cNvPr id="11" name="Рисунок 10" descr="тень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8"/>
          <a:stretch>
            <a:fillRect/>
          </a:stretch>
        </p:blipFill>
        <p:spPr>
          <a:xfrm rot="5400000">
            <a:off x="1989706" y="3782237"/>
            <a:ext cx="5907024" cy="4062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4279" y="1112704"/>
            <a:ext cx="3925824" cy="574529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gradFill>
              <a:gsLst>
                <a:gs pos="4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2763" y="1202966"/>
            <a:ext cx="46682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Антимонопольный комплаенс  </a:t>
            </a:r>
            <a:r>
              <a:rPr lang="ru-RU" sz="2000" dirty="0">
                <a:latin typeface="Franklin Gothic Medium" panose="020B0603020102020204" pitchFamily="34" charset="0"/>
              </a:rPr>
              <a:t>- это система внутреннего обеспечения требованиям антимонопольного законодательства, совокупность правовых и организационных мер, предусмотренных внутренним актом (внутренними актами) хозяйствующего субъекта либо другого лица из числа лиц, входящих в одну группу лиц с этим хозяйствующим субъектам, если такой акт (внутренние акты) распространяется на этого хозяйствующего субъекта, и направленных на соблюдение им требований антимонопольного законодательства и предупреждение его нарушения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3210"/>
          <a:stretch/>
        </p:blipFill>
        <p:spPr>
          <a:xfrm>
            <a:off x="552267" y="2401026"/>
            <a:ext cx="4449848" cy="33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2758" y="2057848"/>
            <a:ext cx="101729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latin typeface="Calibri Light (Заголовки)"/>
              </a:rPr>
              <a:t>Организация вправе сформировать систему внутреннего обеспечения соответствия требованиям антимонопольного законодательства.</a:t>
            </a:r>
          </a:p>
          <a:p>
            <a:pPr marL="285750" indent="-28575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С </a:t>
            </a:r>
            <a:r>
              <a:rPr lang="ru-RU" sz="1600" dirty="0">
                <a:latin typeface="Calibri Light (Заголовки)"/>
              </a:rPr>
              <a:t>этой целью организация принимает внутренние локальные нормативные акты </a:t>
            </a:r>
            <a:endParaRPr lang="ru-RU" sz="1600" dirty="0" smtClean="0">
              <a:latin typeface="Calibri Light (Заголовки)"/>
            </a:endParaRPr>
          </a:p>
          <a:p>
            <a:pPr marL="285750" indent="-28575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При принятии указанных внутренних актов организация вправе включить в него дополнительные требования к формированию системы внутреннего обеспечения соответствия требованиям антимонопольного законодательства.</a:t>
            </a:r>
          </a:p>
          <a:p>
            <a:pPr marL="285750" indent="-28575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Информация о принятии (применении) указанных внутренних актов размещается </a:t>
            </a:r>
            <a:r>
              <a:rPr lang="ru-RU" sz="1600" dirty="0" err="1" smtClean="0">
                <a:latin typeface="Calibri Light (Заголовки)"/>
              </a:rPr>
              <a:t>оргпнизацией</a:t>
            </a:r>
            <a:r>
              <a:rPr lang="ru-RU" sz="1600" dirty="0" smtClean="0">
                <a:latin typeface="Calibri Light (Заголовки)"/>
              </a:rPr>
              <a:t> на своем сайте в Интернет</a:t>
            </a:r>
            <a:r>
              <a:rPr lang="ru-RU" sz="1600" dirty="0">
                <a:latin typeface="Calibri Light (Заголовки)"/>
              </a:rPr>
              <a:t>е</a:t>
            </a:r>
            <a:r>
              <a:rPr lang="ru-RU" sz="1600" dirty="0" smtClean="0">
                <a:latin typeface="Calibri Light (Заголовки)"/>
              </a:rPr>
              <a:t>. </a:t>
            </a:r>
          </a:p>
          <a:p>
            <a:pPr marL="285750" indent="-28575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Организация вправе направить в федеральный антимонопольный орган указанные внутренние акты или их проекты для установления их соответствия требованиям антимонопольного законодательства.</a:t>
            </a:r>
          </a:p>
          <a:p>
            <a:pPr marL="285750" indent="-28575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Федеральный антимонопольный орган в течение тридцати дней рассматривает направленные внутренние акты, или их проекты и дает заключение об их соответствии или несоответствии требованиям антимонопольного законодательства.</a:t>
            </a:r>
            <a:endParaRPr lang="ru-RU" sz="1600" dirty="0">
              <a:latin typeface="Calibri Light (Заголовки)"/>
            </a:endParaRPr>
          </a:p>
        </p:txBody>
      </p:sp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325302"/>
            <a:ext cx="9501979" cy="147462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 smtClean="0">
                <a:latin typeface="Franklin Gothic Medium" panose="020B0603020102020204" pitchFamily="34" charset="0"/>
              </a:rPr>
              <a:t>Система внутреннего обеспечения соответствия требованиям антимонопольного законодательства(введена Федеральным законом от 01.03.2020 N 33-ФЗ)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3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10896" y="0"/>
            <a:ext cx="4185853" cy="6858000"/>
          </a:xfrm>
          <a:prstGeom prst="rect">
            <a:avLst/>
          </a:prstGeom>
          <a:gradFill>
            <a:gsLst>
              <a:gs pos="25000">
                <a:srgbClr val="F9F9F9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2" y="2424608"/>
            <a:ext cx="4233478" cy="3066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60" y="1449275"/>
            <a:ext cx="7815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За нарушение антимонопольного законодательства должностные лица федеральных органов исполнительной власти, органов государственной власти субъектов Российской Федерации, органов местного самоуправления, должностные лица иных осуществляющих функции указанных органов или организаций, а также должностные лица государственных внебюджетных фондов, коммерческие и некоммерческие организации и их должностные лица, физические лица, в том числе индивидуальные предприниматели, несут ответственность, предусмотренную законодательством Российской Федерации.</a:t>
            </a:r>
          </a:p>
          <a:p>
            <a:pPr marL="342900" indent="-34290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Привлечение к ответственности лиц, указанных в части 1 настоящей статьи, не освобождает их от обязанности исполнять решения и предписания антимонопольного органа, представлять в антимонопольный орган ходатайства или уведомления для рассмотрения либо осуществлять иные предусмотренные антимонопольным законодательством действия.</a:t>
            </a:r>
          </a:p>
          <a:p>
            <a:pPr marL="342900" indent="-342900">
              <a:buClr>
                <a:srgbClr val="92061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libri Light (Заголовки)"/>
              </a:rPr>
              <a:t>Лица, права и интересы которых нарушены в результате нарушения антимонопольного законодательства, вправе обратиться в установленном порядке в суд, арбитражный суд с исками, в том числе с исками о восстановлении нарушенных прав, возмещении убытков, включая упущенную выгоду, возмещении вреда, причиненного имуществу.(часть 3 введена Федеральным законом от 06.12.2011 N 401-ФЗ)</a:t>
            </a:r>
            <a:endParaRPr lang="ru-RU" sz="1600" dirty="0">
              <a:latin typeface="Calibri Light (Заголовки)"/>
            </a:endParaRPr>
          </a:p>
        </p:txBody>
      </p:sp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293709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Ответственность за нарушение антимонопольного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5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0" y="219424"/>
            <a:ext cx="2228412" cy="769817"/>
          </a:xfrm>
          <a:prstGeom prst="rect">
            <a:avLst/>
          </a:prstGeom>
        </p:spPr>
      </p:pic>
      <p:sp>
        <p:nvSpPr>
          <p:cNvPr id="5" name="Google Shape;131;p18"/>
          <p:cNvSpPr txBox="1">
            <a:spLocks/>
          </p:cNvSpPr>
          <p:nvPr/>
        </p:nvSpPr>
        <p:spPr>
          <a:xfrm>
            <a:off x="2690021" y="219424"/>
            <a:ext cx="950197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r>
              <a:rPr lang="ru-RU" sz="2400" dirty="0">
                <a:latin typeface="Franklin Gothic Medium" panose="020B0603020102020204" pitchFamily="34" charset="0"/>
              </a:rPr>
              <a:t>Ответственность за нарушение антимонопольного </a:t>
            </a:r>
            <a:r>
              <a:rPr lang="ru-RU" sz="2400" dirty="0" smtClean="0">
                <a:latin typeface="Franklin Gothic Medium" panose="020B0603020102020204" pitchFamily="34" charset="0"/>
              </a:rPr>
              <a:t>законодательства</a:t>
            </a:r>
            <a:r>
              <a:rPr lang="en-US" sz="2400" dirty="0" smtClean="0">
                <a:latin typeface="Franklin Gothic Medium" panose="020B0603020102020204" pitchFamily="34" charset="0"/>
              </a:rPr>
              <a:t> </a:t>
            </a:r>
            <a:r>
              <a:rPr lang="ru-RU" sz="2400" dirty="0" smtClean="0">
                <a:latin typeface="Franklin Gothic Medium" panose="020B0603020102020204" pitchFamily="34" charset="0"/>
              </a:rPr>
              <a:t>и возможности её смягчения.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0255" y="1759283"/>
            <a:ext cx="100922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0615"/>
              </a:buClr>
              <a:buSzPct val="150000"/>
            </a:pPr>
            <a:r>
              <a:rPr lang="ru-RU" sz="1600" dirty="0">
                <a:latin typeface="Calibri Light (Заголовки)"/>
              </a:rPr>
              <a:t>В то же время, положения, которые устанавливали бы какие-либо преференции, в том числе связанные со смягчением либо с дифференциацией мер ответственности при наличии признаков несоответствия деятельности организации требованиям антимонопольного законодательства, для организаций, организовавших </a:t>
            </a:r>
            <a:r>
              <a:rPr lang="ru-RU" sz="1600" b="1" dirty="0">
                <a:latin typeface="Calibri Light (Заголовки)"/>
              </a:rPr>
              <a:t>систему внутреннего обеспечения соответствия требованиям антимонопольного законодательства (внедривших антимонопольный </a:t>
            </a:r>
            <a:r>
              <a:rPr lang="ru-RU" sz="1600" b="1" dirty="0" err="1">
                <a:latin typeface="Calibri Light (Заголовки)"/>
              </a:rPr>
              <a:t>комплаенс</a:t>
            </a:r>
            <a:r>
              <a:rPr lang="ru-RU" sz="1600" b="1" dirty="0">
                <a:latin typeface="Calibri Light (Заголовки)"/>
              </a:rPr>
              <a:t>)</a:t>
            </a:r>
            <a:r>
              <a:rPr lang="ru-RU" sz="1600" dirty="0">
                <a:latin typeface="Calibri Light (Заголовки)"/>
              </a:rPr>
              <a:t>, в Федеральный закон № 135-ФЗ введены не были. </a:t>
            </a:r>
          </a:p>
          <a:p>
            <a:pPr>
              <a:buClr>
                <a:srgbClr val="920615"/>
              </a:buClr>
              <a:buSzPct val="150000"/>
            </a:pPr>
            <a:r>
              <a:rPr lang="ru-RU" sz="1600" dirty="0">
                <a:latin typeface="Calibri Light (Заголовки)"/>
              </a:rPr>
              <a:t>Отсутствие таких положений, фактически, минимизировали привлекательность для организаций внедрения системы внутреннего обеспечения соответствия требованиям антимонопольного законодательства (антимонопольного </a:t>
            </a:r>
            <a:r>
              <a:rPr lang="ru-RU" sz="1600" dirty="0" err="1">
                <a:latin typeface="Calibri Light (Заголовки)"/>
              </a:rPr>
              <a:t>комплаенса</a:t>
            </a:r>
            <a:r>
              <a:rPr lang="ru-RU" sz="1600" dirty="0">
                <a:latin typeface="Calibri Light (Заголовки)"/>
              </a:rPr>
              <a:t>), так как проведение мероприятий в данной сфере деятельности требуют трудовых затрат, связанных с разработкой необходимых документов и с проведением иных мероприятий, а положительный эффект достигается только в части внутренней организации работы и не обусловлен наличием внешних факторов, стимулирующих принятия мер по данному вопросу и экономических показателей.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07445" y="0"/>
            <a:ext cx="95250" cy="6858000"/>
          </a:xfrm>
          <a:prstGeom prst="rect">
            <a:avLst/>
          </a:prstGeom>
          <a:solidFill>
            <a:srgbClr val="B3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</a:pPr>
            <a:endParaRPr lang="en-US" sz="933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8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1866</Words>
  <Application>Microsoft Office PowerPoint</Application>
  <PresentationFormat>Широкоэкранный</PresentationFormat>
  <Paragraphs>102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Calibri Light (Заголовки)</vt:lpstr>
      <vt:lpstr>Franklin Gothic Medium</vt:lpstr>
      <vt:lpstr>Montserrat</vt:lpstr>
      <vt:lpstr>Montserrat Medium</vt:lpstr>
      <vt:lpstr>Montserrat SemiBold</vt:lpstr>
      <vt:lpstr>Times New Roman</vt:lpstr>
      <vt:lpstr>Тема Office</vt:lpstr>
      <vt:lpstr>Презентация PowerPoint</vt:lpstr>
      <vt:lpstr>Презентация PowerPoint</vt:lpstr>
      <vt:lpstr>Комплаенс – это </vt:lpstr>
      <vt:lpstr>Комплексная система комплаенс</vt:lpstr>
      <vt:lpstr>Этапы развития функции комплаенс в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Антимонопольный Комплаенс выгоден, если</vt:lpstr>
      <vt:lpstr>Результаты внедрения Антимонопольного Комплаенса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NN2</dc:creator>
  <cp:lastModifiedBy>Отчиева Ю.П.</cp:lastModifiedBy>
  <cp:revision>45</cp:revision>
  <dcterms:created xsi:type="dcterms:W3CDTF">2022-11-29T07:14:47Z</dcterms:created>
  <dcterms:modified xsi:type="dcterms:W3CDTF">2022-12-27T09:35:27Z</dcterms:modified>
</cp:coreProperties>
</file>